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66" r:id="rId2"/>
    <p:sldId id="264" r:id="rId3"/>
    <p:sldId id="267" r:id="rId4"/>
    <p:sldId id="268" r:id="rId5"/>
    <p:sldId id="269" r:id="rId6"/>
    <p:sldId id="270" r:id="rId7"/>
    <p:sldId id="274" r:id="rId8"/>
    <p:sldId id="275" r:id="rId9"/>
    <p:sldId id="276" r:id="rId10"/>
    <p:sldId id="311" r:id="rId11"/>
    <p:sldId id="277" r:id="rId12"/>
    <p:sldId id="271" r:id="rId13"/>
    <p:sldId id="278" r:id="rId14"/>
    <p:sldId id="279" r:id="rId15"/>
    <p:sldId id="272" r:id="rId16"/>
    <p:sldId id="295" r:id="rId17"/>
    <p:sldId id="284" r:id="rId18"/>
    <p:sldId id="285" r:id="rId19"/>
    <p:sldId id="287" r:id="rId20"/>
    <p:sldId id="288" r:id="rId21"/>
    <p:sldId id="289" r:id="rId22"/>
    <p:sldId id="296" r:id="rId23"/>
    <p:sldId id="297" r:id="rId24"/>
    <p:sldId id="315" r:id="rId25"/>
    <p:sldId id="307" r:id="rId26"/>
    <p:sldId id="309" r:id="rId27"/>
    <p:sldId id="286" r:id="rId28"/>
    <p:sldId id="290" r:id="rId29"/>
    <p:sldId id="291" r:id="rId30"/>
    <p:sldId id="292" r:id="rId31"/>
    <p:sldId id="293" r:id="rId32"/>
    <p:sldId id="294" r:id="rId33"/>
    <p:sldId id="298" r:id="rId34"/>
    <p:sldId id="308" r:id="rId35"/>
    <p:sldId id="299" r:id="rId36"/>
    <p:sldId id="300" r:id="rId37"/>
    <p:sldId id="301" r:id="rId38"/>
    <p:sldId id="302" r:id="rId39"/>
    <p:sldId id="303" r:id="rId40"/>
    <p:sldId id="304" r:id="rId41"/>
    <p:sldId id="305" r:id="rId42"/>
    <p:sldId id="306" r:id="rId43"/>
    <p:sldId id="310" r:id="rId44"/>
    <p:sldId id="282" r:id="rId45"/>
    <p:sldId id="280"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2DCF"/>
    <a:srgbClr val="FFC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C7724F-1AA0-4807-8EBD-E168470DE80D}" type="datetimeFigureOut">
              <a:rPr lang="en-GB" smtClean="0"/>
              <a:t>01/06/2017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C6B282-32B9-436D-A3AA-E879348EA0C5}" type="slidenum">
              <a:rPr lang="en-GB" smtClean="0"/>
              <a:t>‹#›</a:t>
            </a:fld>
            <a:endParaRPr lang="en-GB"/>
          </a:p>
        </p:txBody>
      </p:sp>
    </p:spTree>
    <p:extLst>
      <p:ext uri="{BB962C8B-B14F-4D97-AF65-F5344CB8AC3E}">
        <p14:creationId xmlns:p14="http://schemas.microsoft.com/office/powerpoint/2010/main" val="3218843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a:t>
            </a:fld>
            <a:endParaRPr lang="en-GB"/>
          </a:p>
        </p:txBody>
      </p:sp>
    </p:spTree>
    <p:extLst>
      <p:ext uri="{BB962C8B-B14F-4D97-AF65-F5344CB8AC3E}">
        <p14:creationId xmlns:p14="http://schemas.microsoft.com/office/powerpoint/2010/main" val="3681731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11</a:t>
            </a:fld>
            <a:endParaRPr lang="en-GB"/>
          </a:p>
        </p:txBody>
      </p:sp>
    </p:spTree>
    <p:extLst>
      <p:ext uri="{BB962C8B-B14F-4D97-AF65-F5344CB8AC3E}">
        <p14:creationId xmlns:p14="http://schemas.microsoft.com/office/powerpoint/2010/main" val="38588264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12</a:t>
            </a:fld>
            <a:endParaRPr lang="en-GB"/>
          </a:p>
        </p:txBody>
      </p:sp>
    </p:spTree>
    <p:extLst>
      <p:ext uri="{BB962C8B-B14F-4D97-AF65-F5344CB8AC3E}">
        <p14:creationId xmlns:p14="http://schemas.microsoft.com/office/powerpoint/2010/main" val="1655582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13</a:t>
            </a:fld>
            <a:endParaRPr lang="en-GB"/>
          </a:p>
        </p:txBody>
      </p:sp>
    </p:spTree>
    <p:extLst>
      <p:ext uri="{BB962C8B-B14F-4D97-AF65-F5344CB8AC3E}">
        <p14:creationId xmlns:p14="http://schemas.microsoft.com/office/powerpoint/2010/main" val="428771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14</a:t>
            </a:fld>
            <a:endParaRPr lang="en-GB"/>
          </a:p>
        </p:txBody>
      </p:sp>
    </p:spTree>
    <p:extLst>
      <p:ext uri="{BB962C8B-B14F-4D97-AF65-F5344CB8AC3E}">
        <p14:creationId xmlns:p14="http://schemas.microsoft.com/office/powerpoint/2010/main" val="3764504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15</a:t>
            </a:fld>
            <a:endParaRPr lang="en-GB"/>
          </a:p>
        </p:txBody>
      </p:sp>
    </p:spTree>
    <p:extLst>
      <p:ext uri="{BB962C8B-B14F-4D97-AF65-F5344CB8AC3E}">
        <p14:creationId xmlns:p14="http://schemas.microsoft.com/office/powerpoint/2010/main" val="3322338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16</a:t>
            </a:fld>
            <a:endParaRPr lang="en-GB"/>
          </a:p>
        </p:txBody>
      </p:sp>
    </p:spTree>
    <p:extLst>
      <p:ext uri="{BB962C8B-B14F-4D97-AF65-F5344CB8AC3E}">
        <p14:creationId xmlns:p14="http://schemas.microsoft.com/office/powerpoint/2010/main" val="4162723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17</a:t>
            </a:fld>
            <a:endParaRPr lang="en-GB"/>
          </a:p>
        </p:txBody>
      </p:sp>
    </p:spTree>
    <p:extLst>
      <p:ext uri="{BB962C8B-B14F-4D97-AF65-F5344CB8AC3E}">
        <p14:creationId xmlns:p14="http://schemas.microsoft.com/office/powerpoint/2010/main" val="4227170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18</a:t>
            </a:fld>
            <a:endParaRPr lang="en-GB"/>
          </a:p>
        </p:txBody>
      </p:sp>
    </p:spTree>
    <p:extLst>
      <p:ext uri="{BB962C8B-B14F-4D97-AF65-F5344CB8AC3E}">
        <p14:creationId xmlns:p14="http://schemas.microsoft.com/office/powerpoint/2010/main" val="13075999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19</a:t>
            </a:fld>
            <a:endParaRPr lang="en-GB"/>
          </a:p>
        </p:txBody>
      </p:sp>
    </p:spTree>
    <p:extLst>
      <p:ext uri="{BB962C8B-B14F-4D97-AF65-F5344CB8AC3E}">
        <p14:creationId xmlns:p14="http://schemas.microsoft.com/office/powerpoint/2010/main" val="2178116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20</a:t>
            </a:fld>
            <a:endParaRPr lang="en-GB"/>
          </a:p>
        </p:txBody>
      </p:sp>
    </p:spTree>
    <p:extLst>
      <p:ext uri="{BB962C8B-B14F-4D97-AF65-F5344CB8AC3E}">
        <p14:creationId xmlns:p14="http://schemas.microsoft.com/office/powerpoint/2010/main" val="1005115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a:t>
            </a:fld>
            <a:endParaRPr lang="en-GB"/>
          </a:p>
        </p:txBody>
      </p:sp>
    </p:spTree>
    <p:extLst>
      <p:ext uri="{BB962C8B-B14F-4D97-AF65-F5344CB8AC3E}">
        <p14:creationId xmlns:p14="http://schemas.microsoft.com/office/powerpoint/2010/main" val="21953875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21</a:t>
            </a:fld>
            <a:endParaRPr lang="en-GB"/>
          </a:p>
        </p:txBody>
      </p:sp>
    </p:spTree>
    <p:extLst>
      <p:ext uri="{BB962C8B-B14F-4D97-AF65-F5344CB8AC3E}">
        <p14:creationId xmlns:p14="http://schemas.microsoft.com/office/powerpoint/2010/main" val="31077612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22</a:t>
            </a:fld>
            <a:endParaRPr lang="en-GB"/>
          </a:p>
        </p:txBody>
      </p:sp>
    </p:spTree>
    <p:extLst>
      <p:ext uri="{BB962C8B-B14F-4D97-AF65-F5344CB8AC3E}">
        <p14:creationId xmlns:p14="http://schemas.microsoft.com/office/powerpoint/2010/main" val="22615739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23</a:t>
            </a:fld>
            <a:endParaRPr lang="en-GB"/>
          </a:p>
        </p:txBody>
      </p:sp>
    </p:spTree>
    <p:extLst>
      <p:ext uri="{BB962C8B-B14F-4D97-AF65-F5344CB8AC3E}">
        <p14:creationId xmlns:p14="http://schemas.microsoft.com/office/powerpoint/2010/main" val="39998675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solidFill>
                  <a:prstClr val="black"/>
                </a:solidFill>
              </a:rPr>
              <a:pPr/>
              <a:t>24</a:t>
            </a:fld>
            <a:endParaRPr lang="en-GB">
              <a:solidFill>
                <a:prstClr val="black"/>
              </a:solidFill>
            </a:endParaRPr>
          </a:p>
        </p:txBody>
      </p:sp>
    </p:spTree>
    <p:extLst>
      <p:ext uri="{BB962C8B-B14F-4D97-AF65-F5344CB8AC3E}">
        <p14:creationId xmlns:p14="http://schemas.microsoft.com/office/powerpoint/2010/main" val="3459914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25</a:t>
            </a:fld>
            <a:endParaRPr lang="en-GB"/>
          </a:p>
        </p:txBody>
      </p:sp>
    </p:spTree>
    <p:extLst>
      <p:ext uri="{BB962C8B-B14F-4D97-AF65-F5344CB8AC3E}">
        <p14:creationId xmlns:p14="http://schemas.microsoft.com/office/powerpoint/2010/main" val="40700686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26</a:t>
            </a:fld>
            <a:endParaRPr lang="en-GB"/>
          </a:p>
        </p:txBody>
      </p:sp>
    </p:spTree>
    <p:extLst>
      <p:ext uri="{BB962C8B-B14F-4D97-AF65-F5344CB8AC3E}">
        <p14:creationId xmlns:p14="http://schemas.microsoft.com/office/powerpoint/2010/main" val="40299558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27</a:t>
            </a:fld>
            <a:endParaRPr lang="en-GB"/>
          </a:p>
        </p:txBody>
      </p:sp>
    </p:spTree>
    <p:extLst>
      <p:ext uri="{BB962C8B-B14F-4D97-AF65-F5344CB8AC3E}">
        <p14:creationId xmlns:p14="http://schemas.microsoft.com/office/powerpoint/2010/main" val="5505984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28</a:t>
            </a:fld>
            <a:endParaRPr lang="en-GB"/>
          </a:p>
        </p:txBody>
      </p:sp>
    </p:spTree>
    <p:extLst>
      <p:ext uri="{BB962C8B-B14F-4D97-AF65-F5344CB8AC3E}">
        <p14:creationId xmlns:p14="http://schemas.microsoft.com/office/powerpoint/2010/main" val="32996328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29</a:t>
            </a:fld>
            <a:endParaRPr lang="en-GB"/>
          </a:p>
        </p:txBody>
      </p:sp>
    </p:spTree>
    <p:extLst>
      <p:ext uri="{BB962C8B-B14F-4D97-AF65-F5344CB8AC3E}">
        <p14:creationId xmlns:p14="http://schemas.microsoft.com/office/powerpoint/2010/main" val="3661798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30</a:t>
            </a:fld>
            <a:endParaRPr lang="en-GB"/>
          </a:p>
        </p:txBody>
      </p:sp>
    </p:spTree>
    <p:extLst>
      <p:ext uri="{BB962C8B-B14F-4D97-AF65-F5344CB8AC3E}">
        <p14:creationId xmlns:p14="http://schemas.microsoft.com/office/powerpoint/2010/main" val="1357532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a:t>
            </a:fld>
            <a:endParaRPr lang="en-GB"/>
          </a:p>
        </p:txBody>
      </p:sp>
    </p:spTree>
    <p:extLst>
      <p:ext uri="{BB962C8B-B14F-4D97-AF65-F5344CB8AC3E}">
        <p14:creationId xmlns:p14="http://schemas.microsoft.com/office/powerpoint/2010/main" val="4749400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31</a:t>
            </a:fld>
            <a:endParaRPr lang="en-GB"/>
          </a:p>
        </p:txBody>
      </p:sp>
    </p:spTree>
    <p:extLst>
      <p:ext uri="{BB962C8B-B14F-4D97-AF65-F5344CB8AC3E}">
        <p14:creationId xmlns:p14="http://schemas.microsoft.com/office/powerpoint/2010/main" val="40242811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32</a:t>
            </a:fld>
            <a:endParaRPr lang="en-GB"/>
          </a:p>
        </p:txBody>
      </p:sp>
    </p:spTree>
    <p:extLst>
      <p:ext uri="{BB962C8B-B14F-4D97-AF65-F5344CB8AC3E}">
        <p14:creationId xmlns:p14="http://schemas.microsoft.com/office/powerpoint/2010/main" val="3541250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33</a:t>
            </a:fld>
            <a:endParaRPr lang="en-GB"/>
          </a:p>
        </p:txBody>
      </p:sp>
    </p:spTree>
    <p:extLst>
      <p:ext uri="{BB962C8B-B14F-4D97-AF65-F5344CB8AC3E}">
        <p14:creationId xmlns:p14="http://schemas.microsoft.com/office/powerpoint/2010/main" val="3560376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34</a:t>
            </a:fld>
            <a:endParaRPr lang="en-GB"/>
          </a:p>
        </p:txBody>
      </p:sp>
    </p:spTree>
    <p:extLst>
      <p:ext uri="{BB962C8B-B14F-4D97-AF65-F5344CB8AC3E}">
        <p14:creationId xmlns:p14="http://schemas.microsoft.com/office/powerpoint/2010/main" val="819359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35</a:t>
            </a:fld>
            <a:endParaRPr lang="en-GB"/>
          </a:p>
        </p:txBody>
      </p:sp>
    </p:spTree>
    <p:extLst>
      <p:ext uri="{BB962C8B-B14F-4D97-AF65-F5344CB8AC3E}">
        <p14:creationId xmlns:p14="http://schemas.microsoft.com/office/powerpoint/2010/main" val="26523557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36</a:t>
            </a:fld>
            <a:endParaRPr lang="en-GB"/>
          </a:p>
        </p:txBody>
      </p:sp>
    </p:spTree>
    <p:extLst>
      <p:ext uri="{BB962C8B-B14F-4D97-AF65-F5344CB8AC3E}">
        <p14:creationId xmlns:p14="http://schemas.microsoft.com/office/powerpoint/2010/main" val="21223083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37</a:t>
            </a:fld>
            <a:endParaRPr lang="en-GB"/>
          </a:p>
        </p:txBody>
      </p:sp>
    </p:spTree>
    <p:extLst>
      <p:ext uri="{BB962C8B-B14F-4D97-AF65-F5344CB8AC3E}">
        <p14:creationId xmlns:p14="http://schemas.microsoft.com/office/powerpoint/2010/main" val="8225303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38</a:t>
            </a:fld>
            <a:endParaRPr lang="en-GB"/>
          </a:p>
        </p:txBody>
      </p:sp>
    </p:spTree>
    <p:extLst>
      <p:ext uri="{BB962C8B-B14F-4D97-AF65-F5344CB8AC3E}">
        <p14:creationId xmlns:p14="http://schemas.microsoft.com/office/powerpoint/2010/main" val="21110538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39</a:t>
            </a:fld>
            <a:endParaRPr lang="en-GB"/>
          </a:p>
        </p:txBody>
      </p:sp>
    </p:spTree>
    <p:extLst>
      <p:ext uri="{BB962C8B-B14F-4D97-AF65-F5344CB8AC3E}">
        <p14:creationId xmlns:p14="http://schemas.microsoft.com/office/powerpoint/2010/main" val="16545936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40</a:t>
            </a:fld>
            <a:endParaRPr lang="en-GB"/>
          </a:p>
        </p:txBody>
      </p:sp>
    </p:spTree>
    <p:extLst>
      <p:ext uri="{BB962C8B-B14F-4D97-AF65-F5344CB8AC3E}">
        <p14:creationId xmlns:p14="http://schemas.microsoft.com/office/powerpoint/2010/main" val="3895146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a:t>
            </a:fld>
            <a:endParaRPr lang="en-GB"/>
          </a:p>
        </p:txBody>
      </p:sp>
    </p:spTree>
    <p:extLst>
      <p:ext uri="{BB962C8B-B14F-4D97-AF65-F5344CB8AC3E}">
        <p14:creationId xmlns:p14="http://schemas.microsoft.com/office/powerpoint/2010/main" val="34228243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41</a:t>
            </a:fld>
            <a:endParaRPr lang="en-GB"/>
          </a:p>
        </p:txBody>
      </p:sp>
    </p:spTree>
    <p:extLst>
      <p:ext uri="{BB962C8B-B14F-4D97-AF65-F5344CB8AC3E}">
        <p14:creationId xmlns:p14="http://schemas.microsoft.com/office/powerpoint/2010/main" val="3134858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42</a:t>
            </a:fld>
            <a:endParaRPr lang="en-GB"/>
          </a:p>
        </p:txBody>
      </p:sp>
    </p:spTree>
    <p:extLst>
      <p:ext uri="{BB962C8B-B14F-4D97-AF65-F5344CB8AC3E}">
        <p14:creationId xmlns:p14="http://schemas.microsoft.com/office/powerpoint/2010/main" val="22206462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43</a:t>
            </a:fld>
            <a:endParaRPr lang="en-GB"/>
          </a:p>
        </p:txBody>
      </p:sp>
    </p:spTree>
    <p:extLst>
      <p:ext uri="{BB962C8B-B14F-4D97-AF65-F5344CB8AC3E}">
        <p14:creationId xmlns:p14="http://schemas.microsoft.com/office/powerpoint/2010/main" val="204084617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44</a:t>
            </a:fld>
            <a:endParaRPr lang="en-GB"/>
          </a:p>
        </p:txBody>
      </p:sp>
    </p:spTree>
    <p:extLst>
      <p:ext uri="{BB962C8B-B14F-4D97-AF65-F5344CB8AC3E}">
        <p14:creationId xmlns:p14="http://schemas.microsoft.com/office/powerpoint/2010/main" val="32175105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45</a:t>
            </a:fld>
            <a:endParaRPr lang="en-GB"/>
          </a:p>
        </p:txBody>
      </p:sp>
    </p:spTree>
    <p:extLst>
      <p:ext uri="{BB962C8B-B14F-4D97-AF65-F5344CB8AC3E}">
        <p14:creationId xmlns:p14="http://schemas.microsoft.com/office/powerpoint/2010/main" val="463253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5</a:t>
            </a:fld>
            <a:endParaRPr lang="en-GB"/>
          </a:p>
        </p:txBody>
      </p:sp>
    </p:spTree>
    <p:extLst>
      <p:ext uri="{BB962C8B-B14F-4D97-AF65-F5344CB8AC3E}">
        <p14:creationId xmlns:p14="http://schemas.microsoft.com/office/powerpoint/2010/main" val="2746760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6</a:t>
            </a:fld>
            <a:endParaRPr lang="en-GB"/>
          </a:p>
        </p:txBody>
      </p:sp>
    </p:spTree>
    <p:extLst>
      <p:ext uri="{BB962C8B-B14F-4D97-AF65-F5344CB8AC3E}">
        <p14:creationId xmlns:p14="http://schemas.microsoft.com/office/powerpoint/2010/main" val="2050941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7</a:t>
            </a:fld>
            <a:endParaRPr lang="en-GB"/>
          </a:p>
        </p:txBody>
      </p:sp>
    </p:spTree>
    <p:extLst>
      <p:ext uri="{BB962C8B-B14F-4D97-AF65-F5344CB8AC3E}">
        <p14:creationId xmlns:p14="http://schemas.microsoft.com/office/powerpoint/2010/main" val="1743173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8</a:t>
            </a:fld>
            <a:endParaRPr lang="en-GB"/>
          </a:p>
        </p:txBody>
      </p:sp>
    </p:spTree>
    <p:extLst>
      <p:ext uri="{BB962C8B-B14F-4D97-AF65-F5344CB8AC3E}">
        <p14:creationId xmlns:p14="http://schemas.microsoft.com/office/powerpoint/2010/main" val="1730008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0C6B282-32B9-436D-A3AA-E879348EA0C5}" type="slidenum">
              <a:rPr lang="en-GB" smtClean="0"/>
              <a:t>9</a:t>
            </a:fld>
            <a:endParaRPr lang="en-GB"/>
          </a:p>
        </p:txBody>
      </p:sp>
    </p:spTree>
    <p:extLst>
      <p:ext uri="{BB962C8B-B14F-4D97-AF65-F5344CB8AC3E}">
        <p14:creationId xmlns:p14="http://schemas.microsoft.com/office/powerpoint/2010/main" val="463894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F9CB01-A019-4DD9-A906-50B74B9A6A5C}" type="datetime1">
              <a:rPr lang="en-GB" smtClean="0"/>
              <a:t>01/06/2017</a:t>
            </a:fld>
            <a:endParaRPr lang="en-GB"/>
          </a:p>
        </p:txBody>
      </p:sp>
      <p:sp>
        <p:nvSpPr>
          <p:cNvPr id="5" name="Footer Placeholder 4"/>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265814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345F28-4EA5-4333-84CD-B239EE33D784}" type="datetime1">
              <a:rPr lang="en-GB" smtClean="0"/>
              <a:t>01/06/2017</a:t>
            </a:fld>
            <a:endParaRPr lang="en-GB"/>
          </a:p>
        </p:txBody>
      </p:sp>
      <p:sp>
        <p:nvSpPr>
          <p:cNvPr id="5" name="Footer Placeholder 4"/>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294896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1E1E33F-E821-4345-9194-35A87104D3A0}" type="datetime1">
              <a:rPr lang="en-GB" smtClean="0"/>
              <a:t>01/06/2017</a:t>
            </a:fld>
            <a:endParaRPr lang="en-GB"/>
          </a:p>
        </p:txBody>
      </p:sp>
      <p:sp>
        <p:nvSpPr>
          <p:cNvPr id="5" name="Footer Placeholder 4"/>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571544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59A00A-3198-4D20-BB11-61880EE8F701}" type="datetime1">
              <a:rPr lang="en-GB" smtClean="0"/>
              <a:t>01/06/2017</a:t>
            </a:fld>
            <a:endParaRPr lang="en-GB"/>
          </a:p>
        </p:txBody>
      </p:sp>
      <p:sp>
        <p:nvSpPr>
          <p:cNvPr id="5" name="Footer Placeholder 4"/>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296055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2BB4CB-E65E-44F5-97B0-A91EF0F7FAE4}" type="datetime1">
              <a:rPr lang="en-GB" smtClean="0"/>
              <a:t>01/06/2017</a:t>
            </a:fld>
            <a:endParaRPr lang="en-GB"/>
          </a:p>
        </p:txBody>
      </p:sp>
      <p:sp>
        <p:nvSpPr>
          <p:cNvPr id="5" name="Footer Placeholder 4"/>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2560203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C6CB98C-5B4A-4BD2-8DF0-5CEC10BAB2BE}" type="datetime1">
              <a:rPr lang="en-GB" smtClean="0"/>
              <a:t>01/06/2017</a:t>
            </a:fld>
            <a:endParaRPr lang="en-GB"/>
          </a:p>
        </p:txBody>
      </p:sp>
      <p:sp>
        <p:nvSpPr>
          <p:cNvPr id="6" name="Footer Placeholder 5"/>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7" name="Slide Number Placeholder 6"/>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1959103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D6923E-E320-4928-B011-DBD3F3F5FD6B}" type="datetime1">
              <a:rPr lang="en-GB" smtClean="0"/>
              <a:t>01/06/2017</a:t>
            </a:fld>
            <a:endParaRPr lang="en-GB"/>
          </a:p>
        </p:txBody>
      </p:sp>
      <p:sp>
        <p:nvSpPr>
          <p:cNvPr id="8" name="Footer Placeholder 7"/>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9" name="Slide Number Placeholder 8"/>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2527511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6481F76-C24C-4631-A337-D477F12E0F56}" type="datetime1">
              <a:rPr lang="en-GB" smtClean="0"/>
              <a:t>01/06/2017</a:t>
            </a:fld>
            <a:endParaRPr lang="en-GB"/>
          </a:p>
        </p:txBody>
      </p:sp>
      <p:sp>
        <p:nvSpPr>
          <p:cNvPr id="4" name="Footer Placeholder 3"/>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5" name="Slide Number Placeholder 4"/>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1924234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54E8AC-1548-4753-B465-3BBC56F480D8}" type="datetime1">
              <a:rPr lang="en-GB" smtClean="0"/>
              <a:t>01/06/2017</a:t>
            </a:fld>
            <a:endParaRPr lang="en-GB"/>
          </a:p>
        </p:txBody>
      </p:sp>
      <p:sp>
        <p:nvSpPr>
          <p:cNvPr id="3" name="Footer Placeholder 2"/>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4" name="Slide Number Placeholder 3"/>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706557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39AF2-3762-44E0-B1A7-8AEE6EBE6081}" type="datetime1">
              <a:rPr lang="en-GB" smtClean="0"/>
              <a:t>01/06/2017</a:t>
            </a:fld>
            <a:endParaRPr lang="en-GB"/>
          </a:p>
        </p:txBody>
      </p:sp>
      <p:sp>
        <p:nvSpPr>
          <p:cNvPr id="6" name="Footer Placeholder 5"/>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7" name="Slide Number Placeholder 6"/>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824868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87D254-F45E-4203-8859-56EB5B21BC15}" type="datetime1">
              <a:rPr lang="en-GB" smtClean="0"/>
              <a:t>01/06/2017</a:t>
            </a:fld>
            <a:endParaRPr lang="en-GB"/>
          </a:p>
        </p:txBody>
      </p:sp>
      <p:sp>
        <p:nvSpPr>
          <p:cNvPr id="6" name="Footer Placeholder 5"/>
          <p:cNvSpPr>
            <a:spLocks noGrp="1"/>
          </p:cNvSpPr>
          <p:nvPr>
            <p:ph type="ftr" sz="quarter" idx="11"/>
          </p:nvPr>
        </p:nvSpPr>
        <p:spPr/>
        <p:txBody>
          <a:bodyPr/>
          <a:lstStyle/>
          <a:p>
            <a:r>
              <a:rPr lang="en-GB" smtClean="0"/>
              <a:t>Bringing Agencies Together toBringing Agencies Together to Protect Children and Discuss How to Work Together to Achieve This</a:t>
            </a:r>
            <a:endParaRPr lang="en-GB"/>
          </a:p>
        </p:txBody>
      </p:sp>
      <p:sp>
        <p:nvSpPr>
          <p:cNvPr id="7" name="Slide Number Placeholder 6"/>
          <p:cNvSpPr>
            <a:spLocks noGrp="1"/>
          </p:cNvSpPr>
          <p:nvPr>
            <p:ph type="sldNum" sz="quarter" idx="12"/>
          </p:nvPr>
        </p:nvSpPr>
        <p:spPr/>
        <p:txBody>
          <a:bodyPr/>
          <a:lstStyle/>
          <a:p>
            <a:fld id="{2B627D88-6D0B-45BF-B1DE-2B4AF968AC57}" type="slidenum">
              <a:rPr lang="en-GB" smtClean="0"/>
              <a:t>‹#›</a:t>
            </a:fld>
            <a:endParaRPr lang="en-GB"/>
          </a:p>
        </p:txBody>
      </p:sp>
    </p:spTree>
    <p:extLst>
      <p:ext uri="{BB962C8B-B14F-4D97-AF65-F5344CB8AC3E}">
        <p14:creationId xmlns:p14="http://schemas.microsoft.com/office/powerpoint/2010/main" val="1487433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A3FC4-BC0B-40D4-9F96-826D78FC9467}" type="datetime1">
              <a:rPr lang="en-GB" smtClean="0"/>
              <a:t>01/06/2017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Bringing Agencies Together toBringing Agencies Together to Protect Children and Discuss How to Work Together to Achieve This</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27D88-6D0B-45BF-B1DE-2B4AF968AC57}" type="slidenum">
              <a:rPr lang="en-GB" smtClean="0"/>
              <a:t>‹#›</a:t>
            </a:fld>
            <a:endParaRPr lang="en-GB"/>
          </a:p>
        </p:txBody>
      </p:sp>
    </p:spTree>
    <p:extLst>
      <p:ext uri="{BB962C8B-B14F-4D97-AF65-F5344CB8AC3E}">
        <p14:creationId xmlns:p14="http://schemas.microsoft.com/office/powerpoint/2010/main" val="1886249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http://www.childprotectionnorthayrshire.info/"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mailto:cpc@north-ayrshire.gov.uk"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hyperlink" Target="mailto:cpc@north-ayrshire.gov.uk"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1" name="5-Point Star 30"/>
          <p:cNvSpPr/>
          <p:nvPr/>
        </p:nvSpPr>
        <p:spPr>
          <a:xfrm>
            <a:off x="2258743" y="274766"/>
            <a:ext cx="4292436" cy="4093699"/>
          </a:xfrm>
          <a:prstGeom prst="star5">
            <a:avLst/>
          </a:prstGeom>
          <a:solidFill>
            <a:schemeClr val="bg2">
              <a:lumMod val="75000"/>
            </a:schemeClr>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
        <p:nvSpPr>
          <p:cNvPr id="30" name="5-Point Star 29"/>
          <p:cNvSpPr/>
          <p:nvPr/>
        </p:nvSpPr>
        <p:spPr>
          <a:xfrm>
            <a:off x="4906540" y="0"/>
            <a:ext cx="4292436" cy="4093699"/>
          </a:xfrm>
          <a:prstGeom prst="star5">
            <a:avLst/>
          </a:prstGeom>
          <a:solidFill>
            <a:srgbClr val="00B05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pic>
        <p:nvPicPr>
          <p:cNvPr id="20" name="Picture 4" descr="starys"/>
          <p:cNvPicPr>
            <a:picLocks noChangeAspect="1" noChangeArrowheads="1"/>
          </p:cNvPicPr>
          <p:nvPr/>
        </p:nvPicPr>
        <p:blipFill>
          <a:blip r:embed="rId3">
            <a:extLst>
              <a:ext uri="{28A0092B-C50C-407E-A947-70E740481C1C}">
                <a14:useLocalDpi xmlns:a14="http://schemas.microsoft.com/office/drawing/2010/main" val="0"/>
              </a:ext>
            </a:extLst>
          </a:blip>
          <a:srcRect l="26353" r="14374" b="47389"/>
          <a:stretch>
            <a:fillRect/>
          </a:stretch>
        </p:blipFill>
        <p:spPr bwMode="auto">
          <a:xfrm>
            <a:off x="12198236" y="-319088"/>
            <a:ext cx="45719"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0"/>
          <p:cNvSpPr>
            <a:spLocks noGrp="1"/>
          </p:cNvSpPr>
          <p:nvPr>
            <p:ph type="title"/>
          </p:nvPr>
        </p:nvSpPr>
        <p:spPr>
          <a:xfrm>
            <a:off x="486223" y="65573"/>
            <a:ext cx="10908844" cy="1177637"/>
          </a:xfrm>
        </p:spPr>
        <p:txBody>
          <a:bodyPr>
            <a:normAutofit fontScale="90000"/>
          </a:bodyPr>
          <a:lstStyle/>
          <a:p>
            <a:r>
              <a:rPr lang="en-US" dirty="0" smtClean="0"/>
              <a:t>    	  </a:t>
            </a:r>
            <a:br>
              <a:rPr lang="en-US" dirty="0" smtClean="0"/>
            </a:br>
            <a:r>
              <a:rPr lang="en-US" dirty="0"/>
              <a:t>	</a:t>
            </a:r>
            <a:endParaRPr lang="en-GB" sz="3200" dirty="0"/>
          </a:p>
        </p:txBody>
      </p:sp>
      <p:sp>
        <p:nvSpPr>
          <p:cNvPr id="19" name="Footer Placeholder 18"/>
          <p:cNvSpPr>
            <a:spLocks noGrp="1"/>
          </p:cNvSpPr>
          <p:nvPr>
            <p:ph type="ftr" sz="quarter" idx="11"/>
          </p:nvPr>
        </p:nvSpPr>
        <p:spPr>
          <a:xfrm>
            <a:off x="677942" y="6356350"/>
            <a:ext cx="11273652" cy="365125"/>
          </a:xfrm>
        </p:spPr>
        <p:txBody>
          <a:bodyPr/>
          <a:lstStyle/>
          <a:p>
            <a:r>
              <a:rPr lang="en-GB" sz="1600" dirty="0" smtClean="0">
                <a:solidFill>
                  <a:srgbClr val="E52DCF"/>
                </a:solidFill>
                <a:latin typeface="Century Gothic" panose="020B0502020202020204" pitchFamily="34" charset="0"/>
              </a:rPr>
              <a:t>Bringing Agencies Together to Protect Children and Discuss How to Work Together to Better Achieve This</a:t>
            </a:r>
            <a:endParaRPr lang="en-GB" sz="1600" dirty="0">
              <a:solidFill>
                <a:srgbClr val="E52DCF"/>
              </a:solidFill>
              <a:latin typeface="Century Gothic" panose="020B0502020202020204" pitchFamily="34" charset="0"/>
            </a:endParaRPr>
          </a:p>
        </p:txBody>
      </p:sp>
      <p:sp>
        <p:nvSpPr>
          <p:cNvPr id="24" name="Oval 23"/>
          <p:cNvSpPr/>
          <p:nvPr/>
        </p:nvSpPr>
        <p:spPr>
          <a:xfrm>
            <a:off x="677942" y="5060218"/>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5" name="Oval 24"/>
          <p:cNvSpPr/>
          <p:nvPr/>
        </p:nvSpPr>
        <p:spPr>
          <a:xfrm>
            <a:off x="1582696" y="5034571"/>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6" name="Oval 25"/>
          <p:cNvSpPr/>
          <p:nvPr/>
        </p:nvSpPr>
        <p:spPr>
          <a:xfrm>
            <a:off x="2499447" y="5034570"/>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7" name="Oval 26"/>
          <p:cNvSpPr/>
          <p:nvPr/>
        </p:nvSpPr>
        <p:spPr>
          <a:xfrm>
            <a:off x="3381452" y="5038833"/>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8" name="Oval 27"/>
          <p:cNvSpPr/>
          <p:nvPr/>
        </p:nvSpPr>
        <p:spPr>
          <a:xfrm>
            <a:off x="4247955" y="5038715"/>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9" name="Oval 28"/>
          <p:cNvSpPr/>
          <p:nvPr/>
        </p:nvSpPr>
        <p:spPr>
          <a:xfrm>
            <a:off x="5202976" y="5038715"/>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3" name="Oval 32"/>
          <p:cNvSpPr/>
          <p:nvPr/>
        </p:nvSpPr>
        <p:spPr>
          <a:xfrm>
            <a:off x="6057462" y="5038715"/>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4" name="Oval 33"/>
          <p:cNvSpPr/>
          <p:nvPr/>
        </p:nvSpPr>
        <p:spPr>
          <a:xfrm>
            <a:off x="6829112" y="5038833"/>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5" name="Oval 34"/>
          <p:cNvSpPr/>
          <p:nvPr/>
        </p:nvSpPr>
        <p:spPr>
          <a:xfrm>
            <a:off x="7642885" y="5093847"/>
            <a:ext cx="1021085"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6" name="Oval 35"/>
          <p:cNvSpPr/>
          <p:nvPr/>
        </p:nvSpPr>
        <p:spPr>
          <a:xfrm>
            <a:off x="8369113" y="5084398"/>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7" name="Oval 36"/>
          <p:cNvSpPr/>
          <p:nvPr/>
        </p:nvSpPr>
        <p:spPr>
          <a:xfrm>
            <a:off x="9198976" y="5074949"/>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38" name="Oval 37"/>
          <p:cNvSpPr/>
          <p:nvPr/>
        </p:nvSpPr>
        <p:spPr>
          <a:xfrm>
            <a:off x="10154963" y="5062509"/>
            <a:ext cx="1127152" cy="1152239"/>
          </a:xfrm>
          <a:prstGeom prst="ellipse">
            <a:avLst/>
          </a:prstGeom>
          <a:blipFill rotWithShape="1">
            <a:blip r:embed="rId4"/>
            <a:stretch>
              <a:fillRect/>
            </a:stretch>
          </a:blipFill>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
        <p:nvSpPr>
          <p:cNvPr id="2" name="5-Point Star 1"/>
          <p:cNvSpPr/>
          <p:nvPr/>
        </p:nvSpPr>
        <p:spPr>
          <a:xfrm>
            <a:off x="1099525" y="868924"/>
            <a:ext cx="4292436" cy="4093699"/>
          </a:xfrm>
          <a:prstGeom prst="star5">
            <a:avLst/>
          </a:prstGeom>
          <a:solidFill>
            <a:srgbClr val="E52DCF"/>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Multi-Agency Training </a:t>
            </a:r>
            <a:r>
              <a:rPr lang="en-US" dirty="0" err="1" smtClean="0">
                <a:solidFill>
                  <a:schemeClr val="tx1"/>
                </a:solidFill>
                <a:effectLst>
                  <a:outerShdw blurRad="38100" dist="38100" dir="2700000" algn="tl">
                    <a:srgbClr val="000000">
                      <a:alpha val="43137"/>
                    </a:srgbClr>
                  </a:outerShdw>
                </a:effectLst>
                <a:latin typeface="Century Gothic" panose="020B0502020202020204" pitchFamily="34" charset="0"/>
              </a:rPr>
              <a:t>Programme</a:t>
            </a:r>
            <a:endPar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endParaRPr>
          </a:p>
          <a:p>
            <a:pPr algn="ctr"/>
            <a:endParaRPr lang="en-GB" dirty="0"/>
          </a:p>
        </p:txBody>
      </p:sp>
      <p:sp>
        <p:nvSpPr>
          <p:cNvPr id="22" name="5-Point Star 21"/>
          <p:cNvSpPr/>
          <p:nvPr/>
        </p:nvSpPr>
        <p:spPr>
          <a:xfrm>
            <a:off x="3625969" y="1353474"/>
            <a:ext cx="4292436" cy="4093699"/>
          </a:xfrm>
          <a:prstGeom prst="star5">
            <a:avLst/>
          </a:prstGeom>
          <a:solidFill>
            <a:srgbClr val="FFFF0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effectLst>
                  <a:outerShdw blurRad="38100" dist="38100" dir="2700000" algn="tl">
                    <a:srgbClr val="000000">
                      <a:alpha val="43137"/>
                    </a:srgbClr>
                  </a:outerShdw>
                </a:effectLst>
                <a:latin typeface="Century Gothic" panose="020B0502020202020204" pitchFamily="34" charset="0"/>
              </a:rPr>
              <a:t>North Ayrshire Child Protection Committee</a:t>
            </a:r>
            <a:endParaRPr lang="en-GB" sz="2000" dirty="0">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23" name="5-Point Star 22"/>
          <p:cNvSpPr/>
          <p:nvPr/>
        </p:nvSpPr>
        <p:spPr>
          <a:xfrm>
            <a:off x="6441721" y="691063"/>
            <a:ext cx="4292436" cy="4093699"/>
          </a:xfrm>
          <a:prstGeom prst="star5">
            <a:avLst/>
          </a:prstGeom>
          <a:solidFill>
            <a:srgbClr val="00B0F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a:p>
            <a:pPr algn="ctr"/>
            <a:r>
              <a:rPr lang="en-US" dirty="0" smtClean="0">
                <a:solidFill>
                  <a:schemeClr val="tx1"/>
                </a:solidFill>
                <a:effectLst>
                  <a:outerShdw blurRad="38100" dist="38100" dir="2700000" algn="tl">
                    <a:srgbClr val="000000">
                      <a:alpha val="43137"/>
                    </a:srgbClr>
                  </a:outerShdw>
                </a:effectLst>
                <a:latin typeface="Century Gothic" panose="020B0502020202020204" pitchFamily="34" charset="0"/>
              </a:rPr>
              <a:t>April to December 2017</a:t>
            </a:r>
            <a:endParaRPr lang="en-GB" dirty="0" smtClean="0">
              <a:solidFill>
                <a:schemeClr val="tx1"/>
              </a:solidFill>
              <a:effectLst>
                <a:outerShdw blurRad="38100" dist="38100" dir="2700000" algn="tl">
                  <a:srgbClr val="000000">
                    <a:alpha val="43137"/>
                  </a:srgbClr>
                </a:outerShdw>
              </a:effectLst>
              <a:latin typeface="Century Gothic" panose="020B0502020202020204" pitchFamily="34" charset="0"/>
            </a:endParaRPr>
          </a:p>
          <a:p>
            <a:pPr algn="ctr"/>
            <a:endParaRPr lang="en-GB" dirty="0"/>
          </a:p>
        </p:txBody>
      </p:sp>
    </p:spTree>
    <p:extLst>
      <p:ext uri="{BB962C8B-B14F-4D97-AF65-F5344CB8AC3E}">
        <p14:creationId xmlns:p14="http://schemas.microsoft.com/office/powerpoint/2010/main" val="3584723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45534"/>
            <a:ext cx="1300484" cy="369332"/>
          </a:xfrm>
          <a:prstGeom prst="rect">
            <a:avLst/>
          </a:prstGeom>
        </p:spPr>
        <p:txBody>
          <a:bodyPr wrap="none">
            <a:spAutoFit/>
          </a:bodyPr>
          <a:lstStyle/>
          <a:p>
            <a:r>
              <a:rPr lang="en-GB" b="1" dirty="0">
                <a:solidFill>
                  <a:srgbClr val="E52DCF"/>
                </a:solidFill>
              </a:rPr>
              <a:t>Programme</a:t>
            </a:r>
          </a:p>
        </p:txBody>
      </p:sp>
      <p:pic>
        <p:nvPicPr>
          <p:cNvPr id="6" name="Picture 5"/>
          <p:cNvPicPr>
            <a:picLocks noChangeAspect="1"/>
          </p:cNvPicPr>
          <p:nvPr/>
        </p:nvPicPr>
        <p:blipFill>
          <a:blip r:embed="rId2"/>
          <a:stretch>
            <a:fillRect/>
          </a:stretch>
        </p:blipFill>
        <p:spPr>
          <a:xfrm>
            <a:off x="-135466" y="691487"/>
            <a:ext cx="12327466" cy="6589847"/>
          </a:xfrm>
          <a:prstGeom prst="rect">
            <a:avLst/>
          </a:prstGeom>
        </p:spPr>
      </p:pic>
    </p:spTree>
    <p:extLst>
      <p:ext uri="{BB962C8B-B14F-4D97-AF65-F5344CB8AC3E}">
        <p14:creationId xmlns:p14="http://schemas.microsoft.com/office/powerpoint/2010/main" val="27200099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7294305"/>
          </a:xfrm>
          <a:prstGeom prst="rect">
            <a:avLst/>
          </a:prstGeom>
        </p:spPr>
        <p:txBody>
          <a:bodyPr wrap="square">
            <a:spAutoFit/>
          </a:bodyPr>
          <a:lstStyle/>
          <a:p>
            <a:r>
              <a:rPr lang="en-GB" sz="4400" dirty="0" smtClean="0">
                <a:solidFill>
                  <a:srgbClr val="E52DCF"/>
                </a:solidFill>
                <a:latin typeface="Century Gothic" panose="020B0502020202020204" pitchFamily="34" charset="0"/>
              </a:rPr>
              <a:t>New for 2017</a:t>
            </a:r>
            <a:r>
              <a:rPr lang="en-GB" sz="4400" b="0" i="0" u="none" strike="noStrike" baseline="0" dirty="0" smtClean="0">
                <a:solidFill>
                  <a:srgbClr val="000000"/>
                </a:solidFill>
                <a:latin typeface="Century Gothic" panose="020B0502020202020204" pitchFamily="34" charset="0"/>
              </a:rPr>
              <a:t> </a:t>
            </a:r>
            <a:endParaRPr lang="en-GB" sz="4400" dirty="0">
              <a:solidFill>
                <a:srgbClr val="000000"/>
              </a:solidFill>
              <a:latin typeface="Century Gothic" panose="020B0502020202020204" pitchFamily="34" charset="0"/>
            </a:endParaRPr>
          </a:p>
          <a:p>
            <a:endParaRPr lang="en-US" sz="2400" dirty="0">
              <a:solidFill>
                <a:srgbClr val="E52DCF"/>
              </a:solidFill>
              <a:latin typeface="Century Gothic" panose="020B0502020202020204" pitchFamily="34" charset="0"/>
            </a:endParaRPr>
          </a:p>
          <a:p>
            <a:r>
              <a:rPr lang="en-US" sz="2400" dirty="0" smtClean="0">
                <a:solidFill>
                  <a:srgbClr val="E52DCF"/>
                </a:solidFill>
                <a:latin typeface="Century Gothic" panose="020B0502020202020204" pitchFamily="34" charset="0"/>
              </a:rPr>
              <a:t>Communicating </a:t>
            </a:r>
            <a:r>
              <a:rPr lang="en-US" sz="2400" dirty="0">
                <a:solidFill>
                  <a:srgbClr val="E52DCF"/>
                </a:solidFill>
                <a:latin typeface="Century Gothic" panose="020B0502020202020204" pitchFamily="34" charset="0"/>
              </a:rPr>
              <a:t>with Children and Young People </a:t>
            </a:r>
            <a:r>
              <a:rPr lang="en-US" sz="2400" dirty="0" smtClean="0">
                <a:solidFill>
                  <a:srgbClr val="E52DCF"/>
                </a:solidFill>
                <a:latin typeface="Century Gothic" panose="020B0502020202020204" pitchFamily="34" charset="0"/>
              </a:rPr>
              <a:t>Workshops</a:t>
            </a:r>
          </a:p>
          <a:p>
            <a:pPr fontAlgn="base"/>
            <a:r>
              <a:rPr lang="en-US" sz="1600" dirty="0">
                <a:latin typeface="Century Gothic" panose="020B0502020202020204" pitchFamily="34" charset="0"/>
              </a:rPr>
              <a:t>There has been a clear message from practitioners that they wish to have more opportunities to develop skills in communicating and engaging with children.  No child is ever too young to tell of their experiences, nor do older young people not wish to engage….they are just different skills required to be able to connect.  These half days will offer ideas and create opportunities for practitioners across North Ayrshire to share their experience.  The aim is to increase both confidence and skills to fulfil the responsibilities in connecting with,  and really listening to,  children and young people</a:t>
            </a:r>
            <a:endParaRPr lang="en-GB" sz="1600" dirty="0">
              <a:latin typeface="Century Gothic" panose="020B0502020202020204" pitchFamily="34" charset="0"/>
            </a:endParaRPr>
          </a:p>
          <a:p>
            <a:pPr fontAlgn="base"/>
            <a:r>
              <a:rPr lang="en-US" sz="1600" dirty="0">
                <a:latin typeface="Century Gothic" panose="020B0502020202020204" pitchFamily="34" charset="0"/>
              </a:rPr>
              <a:t> </a:t>
            </a:r>
            <a:endParaRPr lang="en-GB" sz="1600" dirty="0">
              <a:latin typeface="Century Gothic" panose="020B0502020202020204" pitchFamily="34" charset="0"/>
            </a:endParaRPr>
          </a:p>
          <a:p>
            <a:pPr fontAlgn="base"/>
            <a:r>
              <a:rPr lang="en-US" sz="2400" dirty="0">
                <a:solidFill>
                  <a:srgbClr val="E52DCF"/>
                </a:solidFill>
                <a:latin typeface="Century Gothic" panose="020B0502020202020204" pitchFamily="34" charset="0"/>
              </a:rPr>
              <a:t>Working with Resistance Workshops</a:t>
            </a:r>
            <a:r>
              <a:rPr lang="en-US" sz="2400" dirty="0"/>
              <a:t/>
            </a:r>
            <a:br>
              <a:rPr lang="en-US" sz="2400" dirty="0"/>
            </a:br>
            <a:r>
              <a:rPr lang="en-US" sz="1600" dirty="0">
                <a:latin typeface="Century Gothic" panose="020B0502020202020204" pitchFamily="34" charset="0"/>
              </a:rPr>
              <a:t>The West of Scotland </a:t>
            </a:r>
            <a:r>
              <a:rPr lang="en-US" sz="1600" dirty="0" smtClean="0">
                <a:latin typeface="Century Gothic" panose="020B0502020202020204" pitchFamily="34" charset="0"/>
              </a:rPr>
              <a:t>Child Protection Consortium </a:t>
            </a:r>
            <a:r>
              <a:rPr lang="en-US" sz="1600" dirty="0">
                <a:latin typeface="Century Gothic" panose="020B0502020202020204" pitchFamily="34" charset="0"/>
              </a:rPr>
              <a:t>have worked to develop a Practitioners Toolkit to working with ‘resistance’ in families.  These half day workshops will be an opportunity to consider the themes raised in the toolkit and make connections with how this applies to practice across agencies.</a:t>
            </a:r>
            <a:endParaRPr lang="en-GB" sz="1600" dirty="0">
              <a:latin typeface="Century Gothic" panose="020B0502020202020204" pitchFamily="34" charset="0"/>
            </a:endParaRPr>
          </a:p>
          <a:p>
            <a:pPr fontAlgn="base"/>
            <a:r>
              <a:rPr lang="en-US" sz="1600" dirty="0">
                <a:latin typeface="Century Gothic" panose="020B0502020202020204" pitchFamily="34" charset="0"/>
              </a:rPr>
              <a:t> </a:t>
            </a:r>
            <a:endParaRPr lang="en-GB" sz="1600" dirty="0">
              <a:latin typeface="Century Gothic" panose="020B0502020202020204" pitchFamily="34" charset="0"/>
            </a:endParaRPr>
          </a:p>
          <a:p>
            <a:pPr fontAlgn="base"/>
            <a:r>
              <a:rPr lang="en-US" sz="1600" dirty="0">
                <a:latin typeface="Century Gothic" panose="020B0502020202020204" pitchFamily="34" charset="0"/>
              </a:rPr>
              <a:t> </a:t>
            </a:r>
            <a:endParaRPr lang="en-GB" sz="1600" dirty="0">
              <a:latin typeface="Century Gothic" panose="020B0502020202020204" pitchFamily="34" charset="0"/>
            </a:endParaRPr>
          </a:p>
          <a:p>
            <a:r>
              <a:rPr lang="en-US" sz="1600" dirty="0">
                <a:latin typeface="Century Gothic" panose="020B0502020202020204" pitchFamily="34" charset="0"/>
              </a:rPr>
              <a:t>Additional half days have been included in this calendar for additional </a:t>
            </a:r>
            <a:r>
              <a:rPr lang="en-US" sz="1600" dirty="0">
                <a:solidFill>
                  <a:srgbClr val="E52DCF"/>
                </a:solidFill>
                <a:latin typeface="Century Gothic" panose="020B0502020202020204" pitchFamily="34" charset="0"/>
              </a:rPr>
              <a:t>Child Protection Awareness workshops and Chronology workshops </a:t>
            </a:r>
            <a:r>
              <a:rPr lang="en-US" sz="1600" dirty="0">
                <a:latin typeface="Century Gothic" panose="020B0502020202020204" pitchFamily="34" charset="0"/>
              </a:rPr>
              <a:t>due to the identified needs in these </a:t>
            </a:r>
            <a:r>
              <a:rPr lang="en-US" sz="1600" dirty="0" smtClean="0">
                <a:latin typeface="Century Gothic" panose="020B0502020202020204" pitchFamily="34" charset="0"/>
              </a:rPr>
              <a:t>areas</a:t>
            </a:r>
          </a:p>
          <a:p>
            <a:endParaRPr lang="en-US" sz="1600" dirty="0">
              <a:latin typeface="Century Gothic" panose="020B0502020202020204" pitchFamily="34" charset="0"/>
            </a:endParaRPr>
          </a:p>
          <a:p>
            <a:r>
              <a:rPr lang="en-US" sz="1600" dirty="0" smtClean="0">
                <a:latin typeface="Century Gothic" panose="020B0502020202020204" pitchFamily="34" charset="0"/>
              </a:rPr>
              <a:t>There has also been requests for training to be delivered in different locality areas so some new </a:t>
            </a:r>
          </a:p>
          <a:p>
            <a:r>
              <a:rPr lang="en-US" sz="1600" dirty="0" smtClean="0">
                <a:solidFill>
                  <a:srgbClr val="E52DCF"/>
                </a:solidFill>
                <a:latin typeface="Century Gothic" panose="020B0502020202020204" pitchFamily="34" charset="0"/>
              </a:rPr>
              <a:t>Venues</a:t>
            </a:r>
            <a:r>
              <a:rPr lang="en-US" sz="1600" dirty="0" smtClean="0">
                <a:latin typeface="Century Gothic" panose="020B0502020202020204" pitchFamily="34" charset="0"/>
              </a:rPr>
              <a:t> are being offered for some courses.  Please check for area when booking your training</a:t>
            </a:r>
          </a:p>
          <a:p>
            <a:endParaRPr lang="en-US" sz="1600" b="0" i="0" u="none" strike="noStrike" baseline="0" dirty="0">
              <a:solidFill>
                <a:srgbClr val="E52DCF"/>
              </a:solidFill>
              <a:latin typeface="Century Gothic" panose="020B0502020202020204" pitchFamily="34" charset="0"/>
            </a:endParaRPr>
          </a:p>
          <a:p>
            <a:endParaRPr lang="en-US" sz="1600" b="0" i="0" u="none" strike="noStrike" baseline="0" dirty="0">
              <a:solidFill>
                <a:srgbClr val="E52DCF"/>
              </a:solidFill>
              <a:latin typeface="Century Gothic" panose="020B0502020202020204" pitchFamily="34" charset="0"/>
            </a:endParaRPr>
          </a:p>
          <a:p>
            <a:endParaRPr lang="en-US" sz="2400" dirty="0" smtClean="0">
              <a:solidFill>
                <a:srgbClr val="E52DCF"/>
              </a:solidFill>
              <a:latin typeface="Century Gothic" panose="020B0502020202020204" pitchFamily="34" charset="0"/>
            </a:endParaRPr>
          </a:p>
          <a:p>
            <a:endParaRPr lang="en-GB" sz="2400" b="0" i="0" u="none" strike="noStrike" baseline="0" dirty="0" smtClean="0">
              <a:solidFill>
                <a:srgbClr val="E52DCF"/>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359654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5" name="Rectangle 4"/>
          <p:cNvSpPr/>
          <p:nvPr/>
        </p:nvSpPr>
        <p:spPr>
          <a:xfrm>
            <a:off x="717451" y="631065"/>
            <a:ext cx="9920498" cy="6599242"/>
          </a:xfrm>
          <a:prstGeom prst="rect">
            <a:avLst/>
          </a:prstGeom>
        </p:spPr>
        <p:txBody>
          <a:bodyPr wrap="square">
            <a:spAutoFit/>
          </a:bodyPr>
          <a:lstStyle/>
          <a:p>
            <a:pPr fontAlgn="base">
              <a:lnSpc>
                <a:spcPts val="2320"/>
              </a:lnSpc>
              <a:spcBef>
                <a:spcPts val="2480"/>
              </a:spcBef>
              <a:spcAft>
                <a:spcPts val="0"/>
              </a:spcAft>
            </a:pP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Getting Our Priorities Right </a:t>
            </a:r>
            <a:r>
              <a:rPr lang="en-US" sz="32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 </a:t>
            </a: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Children Living With Parental Alcohol and /or Drug Use.</a:t>
            </a:r>
            <a:endParaRPr lang="en-GB" sz="1400" dirty="0" smtClean="0">
              <a:latin typeface="Century Gothic" panose="020B0502020202020204" pitchFamily="34" charset="0"/>
              <a:ea typeface="PMingLiU" panose="02020500000000000000" pitchFamily="18" charset="-120"/>
            </a:endParaRPr>
          </a:p>
          <a:p>
            <a:pPr marR="91440" fontAlgn="base">
              <a:lnSpc>
                <a:spcPts val="1685"/>
              </a:lnSpc>
              <a:spcBef>
                <a:spcPts val="1320"/>
              </a:spcBef>
              <a:spcAft>
                <a:spcPts val="0"/>
              </a:spcAft>
            </a:pPr>
            <a:r>
              <a:rPr lang="en-US" dirty="0" smtClean="0">
                <a:solidFill>
                  <a:srgbClr val="000000"/>
                </a:solidFill>
                <a:latin typeface="Century Gothic" panose="020B0502020202020204" pitchFamily="34" charset="0"/>
                <a:ea typeface="Tahoma" panose="020B0604030504040204" pitchFamily="34" charset="0"/>
                <a:cs typeface="Times New Roman" panose="02020603050405020304" pitchFamily="18" charset="0"/>
              </a:rPr>
              <a:t>North Ayrshire Child Protection Committee and North Ayrshire Alcohol and Drug Partnership has published the local practitioner guidance reflecting the re-launched Getting Our Priorities Right National Guidance. Our designed course will reflect this practice document and also include extended knowledge in relation to drugs and alcohol.</a:t>
            </a:r>
            <a:endParaRPr lang="en-GB" sz="1400" dirty="0" smtClean="0">
              <a:latin typeface="Century Gothic" panose="020B0502020202020204" pitchFamily="34" charset="0"/>
              <a:ea typeface="PMingLiU" panose="02020500000000000000" pitchFamily="18" charset="-120"/>
            </a:endParaRPr>
          </a:p>
          <a:p>
            <a:pPr fontAlgn="base">
              <a:lnSpc>
                <a:spcPts val="2235"/>
              </a:lnSpc>
              <a:spcBef>
                <a:spcPts val="935"/>
              </a:spcBef>
              <a:spcAft>
                <a:spcPts val="0"/>
              </a:spcAft>
            </a:pPr>
            <a:endPar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a:p>
            <a:pPr fontAlgn="base">
              <a:lnSpc>
                <a:spcPts val="2235"/>
              </a:lnSpc>
              <a:spcBef>
                <a:spcPts val="935"/>
              </a:spcBef>
              <a:spcAft>
                <a:spcPts val="0"/>
              </a:spcAft>
            </a:pP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National Risk Framework to Support the Assessment of Children and Young People</a:t>
            </a:r>
            <a:endParaRPr lang="en-GB" sz="1400" dirty="0" smtClean="0">
              <a:latin typeface="Century Gothic" panose="020B0502020202020204" pitchFamily="34" charset="0"/>
              <a:ea typeface="PMingLiU" panose="02020500000000000000" pitchFamily="18" charset="-120"/>
            </a:endParaRPr>
          </a:p>
          <a:p>
            <a:pPr fontAlgn="base">
              <a:lnSpc>
                <a:spcPts val="1685"/>
              </a:lnSpc>
              <a:spcBef>
                <a:spcPts val="1330"/>
              </a:spcBef>
              <a:spcAft>
                <a:spcPts val="860"/>
              </a:spcAft>
            </a:pPr>
            <a:r>
              <a:rPr lang="en-US" dirty="0" smtClean="0">
                <a:solidFill>
                  <a:srgbClr val="000000"/>
                </a:solidFill>
                <a:latin typeface="Century Gothic" panose="020B0502020202020204" pitchFamily="34" charset="0"/>
                <a:ea typeface="Tahoma" panose="020B0604030504040204" pitchFamily="34" charset="0"/>
                <a:cs typeface="Times New Roman" panose="02020603050405020304" pitchFamily="18" charset="0"/>
              </a:rPr>
              <a:t>Complementing the GIRFEC national practice model, the National Risk Framework to Support the Assessment of Children and Young People provides practitioners with a set of tools to assist and augment the completion of their assessment.</a:t>
            </a:r>
            <a:endParaRPr lang="en-GB" sz="1400" dirty="0" smtClean="0">
              <a:latin typeface="Century Gothic" panose="020B0502020202020204" pitchFamily="34" charset="0"/>
              <a:ea typeface="PMingLiU" panose="02020500000000000000" pitchFamily="18" charset="-120"/>
            </a:endParaRPr>
          </a:p>
          <a:p>
            <a:pPr fontAlgn="base"/>
            <a:endParaRPr lang="en-US" sz="1400" dirty="0"/>
          </a:p>
          <a:p>
            <a:pPr fontAlgn="base"/>
            <a:r>
              <a:rPr lang="en-US" dirty="0" smtClean="0">
                <a:latin typeface="Century Gothic" panose="020B0502020202020204" pitchFamily="34" charset="0"/>
              </a:rPr>
              <a:t>Full </a:t>
            </a:r>
            <a:r>
              <a:rPr lang="en-US" dirty="0">
                <a:latin typeface="Century Gothic" panose="020B0502020202020204" pitchFamily="34" charset="0"/>
              </a:rPr>
              <a:t>day course are offered on our </a:t>
            </a:r>
            <a:r>
              <a:rPr lang="en-US" dirty="0" err="1" smtClean="0">
                <a:latin typeface="Century Gothic" panose="020B0502020202020204" pitchFamily="34" charset="0"/>
              </a:rPr>
              <a:t>programme</a:t>
            </a:r>
            <a:endParaRPr lang="en-US" dirty="0">
              <a:latin typeface="Century Gothic" panose="020B0502020202020204" pitchFamily="34" charset="0"/>
            </a:endParaRPr>
          </a:p>
          <a:p>
            <a:pPr fontAlgn="base"/>
            <a:endParaRPr lang="en-GB" dirty="0">
              <a:latin typeface="Century Gothic" panose="020B0502020202020204" pitchFamily="34" charset="0"/>
            </a:endParaRPr>
          </a:p>
          <a:p>
            <a:pPr fontAlgn="base"/>
            <a:r>
              <a:rPr lang="en-US" dirty="0" smtClean="0">
                <a:latin typeface="Century Gothic" panose="020B0502020202020204" pitchFamily="34" charset="0"/>
              </a:rPr>
              <a:t>Aimed </a:t>
            </a:r>
            <a:r>
              <a:rPr lang="en-US" dirty="0">
                <a:latin typeface="Century Gothic" panose="020B0502020202020204" pitchFamily="34" charset="0"/>
              </a:rPr>
              <a:t>at anyone who may fulfil the role of named person or lead professional the training provides guidance on a range of tools which assist in the assessment process. The course takes workers through practice examples and identifies how the tools can be </a:t>
            </a:r>
            <a:r>
              <a:rPr lang="en-US" dirty="0" err="1">
                <a:latin typeface="Century Gothic" panose="020B0502020202020204" pitchFamily="34" charset="0"/>
              </a:rPr>
              <a:t>utilised</a:t>
            </a:r>
            <a:r>
              <a:rPr lang="en-US" dirty="0">
                <a:latin typeface="Century Gothic" panose="020B0502020202020204" pitchFamily="34" charset="0"/>
              </a:rPr>
              <a:t> to draw together the assessment and inform them of need.</a:t>
            </a:r>
            <a:endParaRPr lang="en-GB" dirty="0">
              <a:latin typeface="Century Gothic" panose="020B0502020202020204" pitchFamily="34" charset="0"/>
            </a:endParaRPr>
          </a:p>
          <a:p>
            <a:r>
              <a:rPr lang="en-US" dirty="0" smtClean="0">
                <a:latin typeface="Century Gothic" panose="020B0502020202020204" pitchFamily="34" charset="0"/>
                <a:ea typeface="PMingLiU" panose="02020500000000000000" pitchFamily="18" charset="-120"/>
              </a:rPr>
              <a:t/>
            </a:r>
            <a:br>
              <a:rPr lang="en-US" dirty="0" smtClean="0">
                <a:latin typeface="Century Gothic" panose="020B0502020202020204" pitchFamily="34" charset="0"/>
                <a:ea typeface="PMingLiU" panose="02020500000000000000" pitchFamily="18" charset="-120"/>
              </a:rPr>
            </a:br>
            <a:endParaRPr lang="en-GB" dirty="0">
              <a:latin typeface="Century Gothic" panose="020B0502020202020204" pitchFamily="34" charset="0"/>
            </a:endParaRPr>
          </a:p>
        </p:txBody>
      </p:sp>
    </p:spTree>
    <p:extLst>
      <p:ext uri="{BB962C8B-B14F-4D97-AF65-F5344CB8AC3E}">
        <p14:creationId xmlns:p14="http://schemas.microsoft.com/office/powerpoint/2010/main" val="1817671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5" name="Rectangle 4"/>
          <p:cNvSpPr/>
          <p:nvPr/>
        </p:nvSpPr>
        <p:spPr>
          <a:xfrm>
            <a:off x="717451" y="631065"/>
            <a:ext cx="9920498" cy="4619213"/>
          </a:xfrm>
          <a:prstGeom prst="rect">
            <a:avLst/>
          </a:prstGeom>
        </p:spPr>
        <p:txBody>
          <a:bodyPr wrap="square">
            <a:spAutoFit/>
          </a:bodyPr>
          <a:lstStyle/>
          <a:p>
            <a:pPr fontAlgn="base">
              <a:lnSpc>
                <a:spcPts val="2235"/>
              </a:lnSpc>
              <a:spcBef>
                <a:spcPts val="935"/>
              </a:spcBef>
              <a:spcAft>
                <a:spcPts val="0"/>
              </a:spcAft>
            </a:pPr>
            <a:endPar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a:p>
            <a:pPr fontAlgn="base">
              <a:lnSpc>
                <a:spcPts val="2235"/>
              </a:lnSpc>
              <a:spcBef>
                <a:spcPts val="935"/>
              </a:spcBef>
              <a:spcAft>
                <a:spcPts val="0"/>
              </a:spcAft>
            </a:pP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Continuing in 2017</a:t>
            </a:r>
          </a:p>
          <a:p>
            <a:pPr fontAlgn="base">
              <a:lnSpc>
                <a:spcPts val="2235"/>
              </a:lnSpc>
              <a:spcBef>
                <a:spcPts val="935"/>
              </a:spcBef>
              <a:spcAft>
                <a:spcPts val="0"/>
              </a:spcAft>
            </a:pP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PRISM</a:t>
            </a:r>
          </a:p>
          <a:p>
            <a:pPr fontAlgn="base">
              <a:lnSpc>
                <a:spcPts val="2235"/>
              </a:lnSpc>
              <a:spcBef>
                <a:spcPts val="935"/>
              </a:spcBef>
              <a:spcAft>
                <a:spcPts val="0"/>
              </a:spcAft>
            </a:pPr>
            <a:endParaRPr lang="en-US" sz="2400" spc="-60" dirty="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a:p>
            <a:pPr fontAlgn="base">
              <a:lnSpc>
                <a:spcPts val="2235"/>
              </a:lnSpc>
              <a:spcBef>
                <a:spcPts val="935"/>
              </a:spcBef>
            </a:pPr>
            <a:r>
              <a:rPr lang="en-US" sz="2000" dirty="0">
                <a:latin typeface="Century Gothic" panose="020B0502020202020204" pitchFamily="34" charset="0"/>
              </a:rPr>
              <a:t>Our </a:t>
            </a:r>
            <a:r>
              <a:rPr lang="en-US" sz="2000" dirty="0" smtClean="0">
                <a:latin typeface="Century Gothic" panose="020B0502020202020204" pitchFamily="34" charset="0"/>
              </a:rPr>
              <a:t>Practice Reflection and Improvement Short Module (PRISM) sessions </a:t>
            </a:r>
            <a:r>
              <a:rPr lang="en-US" sz="2000" dirty="0">
                <a:latin typeface="Century Gothic" panose="020B0502020202020204" pitchFamily="34" charset="0"/>
              </a:rPr>
              <a:t>have been warmly received by practitioners across North Ayrshire. </a:t>
            </a:r>
            <a:r>
              <a:rPr lang="en-US" sz="2000" dirty="0" err="1">
                <a:latin typeface="Century Gothic" panose="020B0502020202020204" pitchFamily="34" charset="0"/>
              </a:rPr>
              <a:t>Utilising</a:t>
            </a:r>
            <a:r>
              <a:rPr lang="en-US" sz="2000" dirty="0">
                <a:latin typeface="Century Gothic" panose="020B0502020202020204" pitchFamily="34" charset="0"/>
              </a:rPr>
              <a:t> local evaluation, research and case studies, these sessions will give practitioners a valuable opportunity to reflect on practice with their peers, examining what has worked well in North Ayrshire and what needs to improve. Improvement plans informed from local findings will be explored to promote greater engagement of practitioners in embedding improvements and improving outcomes for children and young people. We are developing new themes to be delivered in </a:t>
            </a:r>
            <a:r>
              <a:rPr lang="en-US" sz="2000" dirty="0" smtClean="0">
                <a:latin typeface="Century Gothic" panose="020B0502020202020204" pitchFamily="34" charset="0"/>
              </a:rPr>
              <a:t>2017.</a:t>
            </a:r>
            <a:endParaRPr lang="en-GB" sz="2000" dirty="0">
              <a:latin typeface="Century Gothic" panose="020B0502020202020204" pitchFamily="34" charset="0"/>
            </a:endParaRPr>
          </a:p>
          <a:p>
            <a:pPr fontAlgn="base">
              <a:lnSpc>
                <a:spcPts val="2235"/>
              </a:lnSpc>
              <a:spcBef>
                <a:spcPts val="935"/>
              </a:spcBef>
              <a:spcAft>
                <a:spcPts val="0"/>
              </a:spcAft>
            </a:pPr>
            <a:endParaRPr lang="en-US" sz="20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p:txBody>
      </p:sp>
      <p:sp>
        <p:nvSpPr>
          <p:cNvPr id="9" name="Text Box 449"/>
          <p:cNvSpPr txBox="1">
            <a:spLocks noChangeArrowheads="1"/>
          </p:cNvSpPr>
          <p:nvPr/>
        </p:nvSpPr>
        <p:spPr bwMode="auto">
          <a:xfrm>
            <a:off x="0" y="7430770"/>
            <a:ext cx="10695305" cy="131445"/>
          </a:xfrm>
          <a:prstGeom prst="rect">
            <a:avLst/>
          </a:prstGeom>
          <a:solidFill>
            <a:srgbClr val="9CCA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r>
              <a:rPr lang="en-US" sz="1100">
                <a:effectLst/>
                <a:latin typeface="Times New Roman" panose="02020603050405020304" pitchFamily="18" charset="0"/>
                <a:ea typeface="PMingLiU" panose="02020500000000000000" pitchFamily="18" charset="-120"/>
              </a:rPr>
              <a:t> </a:t>
            </a:r>
            <a:endParaRPr lang="en-GB" sz="1100">
              <a:effectLst/>
              <a:latin typeface="Times New Roman" panose="02020603050405020304" pitchFamily="18" charset="0"/>
              <a:ea typeface="PMingLiU" panose="02020500000000000000" pitchFamily="18" charset="-120"/>
            </a:endParaRPr>
          </a:p>
        </p:txBody>
      </p:sp>
      <p:sp>
        <p:nvSpPr>
          <p:cNvPr id="10" name="Text Box 448"/>
          <p:cNvSpPr txBox="1">
            <a:spLocks noChangeArrowheads="1"/>
          </p:cNvSpPr>
          <p:nvPr/>
        </p:nvSpPr>
        <p:spPr bwMode="auto">
          <a:xfrm>
            <a:off x="10023475" y="7154863"/>
            <a:ext cx="427038"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P</a:t>
            </a:r>
            <a:r>
              <a:rPr kumimoji="0" lang="en-US" altLang="en-US" sz="11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AGE</a:t>
            </a: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12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Rectangle 9"/>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7089996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5" name="Rectangle 4"/>
          <p:cNvSpPr/>
          <p:nvPr/>
        </p:nvSpPr>
        <p:spPr>
          <a:xfrm>
            <a:off x="717451" y="631065"/>
            <a:ext cx="9920498" cy="5847755"/>
          </a:xfrm>
          <a:prstGeom prst="rect">
            <a:avLst/>
          </a:prstGeom>
        </p:spPr>
        <p:txBody>
          <a:bodyPr wrap="square">
            <a:spAutoFit/>
          </a:bodyPr>
          <a:lstStyle/>
          <a:p>
            <a:pPr fontAlgn="base">
              <a:lnSpc>
                <a:spcPts val="2235"/>
              </a:lnSpc>
              <a:spcBef>
                <a:spcPts val="935"/>
              </a:spcBef>
              <a:spcAft>
                <a:spcPts val="0"/>
              </a:spcAft>
            </a:pPr>
            <a:endPar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a:p>
            <a:pPr fontAlgn="base">
              <a:lnSpc>
                <a:spcPts val="2235"/>
              </a:lnSpc>
              <a:spcBef>
                <a:spcPts val="935"/>
              </a:spcBef>
              <a:spcAft>
                <a:spcPts val="0"/>
              </a:spcAft>
            </a:pPr>
            <a:r>
              <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rPr>
              <a:t>Getting Started – Self Learning Pack – Understanding Child Protection</a:t>
            </a:r>
          </a:p>
          <a:p>
            <a:pPr fontAlgn="base">
              <a:lnSpc>
                <a:spcPts val="2235"/>
              </a:lnSpc>
              <a:spcBef>
                <a:spcPts val="935"/>
              </a:spcBef>
              <a:spcAft>
                <a:spcPts val="0"/>
              </a:spcAft>
            </a:pPr>
            <a:endParaRPr lang="en-US" sz="2400" spc="-60" dirty="0" smtClean="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a:p>
            <a:pPr fontAlgn="base"/>
            <a:r>
              <a:rPr lang="en-US" sz="1600" dirty="0">
                <a:latin typeface="Century Gothic" panose="020B0502020202020204" pitchFamily="34" charset="0"/>
              </a:rPr>
              <a:t>North Ayrshire Child Protection Committee expects that those working with children and young people have foundation knowledge of child protection as described within the General Child Protection Workforce. To facilitate this, workers can download our self-learning pack: </a:t>
            </a:r>
            <a:r>
              <a:rPr lang="en-US" sz="1600" b="1" dirty="0" smtClean="0">
                <a:latin typeface="Century Gothic" panose="020B0502020202020204" pitchFamily="34" charset="0"/>
                <a:hlinkClick r:id="rId4"/>
              </a:rPr>
              <a:t>www.childprotectionnorthayrshire.info</a:t>
            </a:r>
            <a:endParaRPr lang="en-US" sz="1600" b="1" dirty="0" smtClean="0">
              <a:latin typeface="Century Gothic" panose="020B0502020202020204" pitchFamily="34" charset="0"/>
            </a:endParaRPr>
          </a:p>
          <a:p>
            <a:pPr fontAlgn="base"/>
            <a:endParaRPr lang="en-GB" sz="1600" dirty="0">
              <a:latin typeface="Century Gothic" panose="020B0502020202020204" pitchFamily="34" charset="0"/>
            </a:endParaRPr>
          </a:p>
          <a:p>
            <a:r>
              <a:rPr lang="en-US" sz="1600" dirty="0">
                <a:latin typeface="Century Gothic" panose="020B0502020202020204" pitchFamily="34" charset="0"/>
              </a:rPr>
              <a:t>The materials in the Self Learning Pack are designed to enable staff to </a:t>
            </a:r>
            <a:r>
              <a:rPr lang="en-US" sz="1600" dirty="0" err="1">
                <a:latin typeface="Century Gothic" panose="020B0502020202020204" pitchFamily="34" charset="0"/>
              </a:rPr>
              <a:t>recognise</a:t>
            </a:r>
            <a:r>
              <a:rPr lang="en-US" sz="1600" dirty="0">
                <a:latin typeface="Century Gothic" panose="020B0502020202020204" pitchFamily="34" charset="0"/>
              </a:rPr>
              <a:t> important aspects of the child protection process. It will assist you to understand your role in ensuring the continued protection of the children and young people that you work with in North Ayrshire. It is designed to be suitable for ALL people who work directly / indirectly with children and their families including adult </a:t>
            </a:r>
            <a:r>
              <a:rPr lang="en-US" sz="1600" dirty="0" smtClean="0">
                <a:latin typeface="Century Gothic" panose="020B0502020202020204" pitchFamily="34" charset="0"/>
              </a:rPr>
              <a:t>services</a:t>
            </a:r>
          </a:p>
          <a:p>
            <a:r>
              <a:rPr lang="en-US" sz="1600" dirty="0" smtClean="0">
                <a:latin typeface="Century Gothic" panose="020B0502020202020204" pitchFamily="34" charset="0"/>
              </a:rPr>
              <a:t>Completion </a:t>
            </a:r>
            <a:r>
              <a:rPr lang="en-US" sz="1600" dirty="0">
                <a:latin typeface="Century Gothic" panose="020B0502020202020204" pitchFamily="34" charset="0"/>
              </a:rPr>
              <a:t>of this pack will provide a foundation for workers to build on by accessing courses to further develop their knowledge through the Child Protection Learning and Development </a:t>
            </a:r>
            <a:r>
              <a:rPr lang="en-US" sz="1600" dirty="0" err="1">
                <a:latin typeface="Century Gothic" panose="020B0502020202020204" pitchFamily="34" charset="0"/>
              </a:rPr>
              <a:t>Programme</a:t>
            </a:r>
            <a:r>
              <a:rPr lang="en-US" sz="1600" b="1" dirty="0">
                <a:latin typeface="Century Gothic" panose="020B0502020202020204" pitchFamily="34" charset="0"/>
              </a:rPr>
              <a:t>.</a:t>
            </a:r>
            <a:endParaRPr lang="en-GB" sz="1600" dirty="0">
              <a:latin typeface="Century Gothic" panose="020B0502020202020204" pitchFamily="34" charset="0"/>
            </a:endParaRPr>
          </a:p>
          <a:p>
            <a:r>
              <a:rPr lang="en-US" sz="1600" b="1" dirty="0">
                <a:latin typeface="Century Gothic" panose="020B0502020202020204" pitchFamily="34" charset="0"/>
              </a:rPr>
              <a:t>It should always be treated as a FIRST STEP for those with an interest in this area and does not replace the</a:t>
            </a:r>
            <a:r>
              <a:rPr lang="en-US" sz="1600" dirty="0">
                <a:latin typeface="Century Gothic" panose="020B0502020202020204" pitchFamily="34" charset="0"/>
              </a:rPr>
              <a:t> </a:t>
            </a:r>
            <a:r>
              <a:rPr lang="en-US" sz="1600" b="1" dirty="0">
                <a:latin typeface="Century Gothic" panose="020B0502020202020204" pitchFamily="34" charset="0"/>
              </a:rPr>
              <a:t>need to undertake further learning as required</a:t>
            </a:r>
            <a:r>
              <a:rPr lang="en-US" sz="1600" dirty="0">
                <a:latin typeface="Century Gothic" panose="020B0502020202020204" pitchFamily="34" charset="0"/>
              </a:rPr>
              <a:t>. Professionals, volunteers and members of local community groups can access our Child Protection Learning and Development </a:t>
            </a:r>
            <a:endParaRPr lang="en-US" sz="1600" dirty="0" smtClean="0">
              <a:latin typeface="Century Gothic" panose="020B0502020202020204" pitchFamily="34" charset="0"/>
            </a:endParaRPr>
          </a:p>
          <a:p>
            <a:r>
              <a:rPr lang="en-US" sz="1600" dirty="0" err="1">
                <a:latin typeface="Century Gothic" panose="020B0502020202020204" pitchFamily="34" charset="0"/>
              </a:rPr>
              <a:t>Programme</a:t>
            </a:r>
            <a:r>
              <a:rPr lang="en-US" sz="1600" dirty="0">
                <a:latin typeface="Century Gothic" panose="020B0502020202020204" pitchFamily="34" charset="0"/>
              </a:rPr>
              <a:t>. They can find out how to apply for a free place from our wide range of courses by visiting the Learning &amp; Development Section of our website or by using the contact information at the back of this </a:t>
            </a:r>
            <a:r>
              <a:rPr lang="en-US" sz="1600" dirty="0" err="1">
                <a:latin typeface="Century Gothic" panose="020B0502020202020204" pitchFamily="34" charset="0"/>
              </a:rPr>
              <a:t>programme</a:t>
            </a:r>
            <a:endParaRPr lang="en-US" sz="1600" spc="-60" dirty="0">
              <a:solidFill>
                <a:srgbClr val="EB008B"/>
              </a:solidFill>
              <a:latin typeface="Century Gothic" panose="020B0502020202020204" pitchFamily="34" charset="0"/>
              <a:ea typeface="Tahoma" panose="020B0604030504040204" pitchFamily="34" charset="0"/>
              <a:cs typeface="Times New Roman" panose="02020603050405020304" pitchFamily="18" charset="0"/>
            </a:endParaRPr>
          </a:p>
        </p:txBody>
      </p:sp>
      <p:sp>
        <p:nvSpPr>
          <p:cNvPr id="9" name="Text Box 449"/>
          <p:cNvSpPr txBox="1">
            <a:spLocks noChangeArrowheads="1"/>
          </p:cNvSpPr>
          <p:nvPr/>
        </p:nvSpPr>
        <p:spPr bwMode="auto">
          <a:xfrm>
            <a:off x="0" y="7430770"/>
            <a:ext cx="10695305" cy="131445"/>
          </a:xfrm>
          <a:prstGeom prst="rect">
            <a:avLst/>
          </a:prstGeom>
          <a:solidFill>
            <a:srgbClr val="9CCA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spcAft>
                <a:spcPts val="0"/>
              </a:spcAft>
            </a:pPr>
            <a:r>
              <a:rPr lang="en-US" sz="1100">
                <a:effectLst/>
                <a:latin typeface="Times New Roman" panose="02020603050405020304" pitchFamily="18" charset="0"/>
                <a:ea typeface="PMingLiU" panose="02020500000000000000" pitchFamily="18" charset="-120"/>
              </a:rPr>
              <a:t> </a:t>
            </a:r>
            <a:endParaRPr lang="en-GB" sz="1100">
              <a:effectLst/>
              <a:latin typeface="Times New Roman" panose="02020603050405020304" pitchFamily="18" charset="0"/>
              <a:ea typeface="PMingLiU" panose="02020500000000000000" pitchFamily="18" charset="-120"/>
            </a:endParaRPr>
          </a:p>
        </p:txBody>
      </p:sp>
      <p:sp>
        <p:nvSpPr>
          <p:cNvPr id="10" name="Text Box 448"/>
          <p:cNvSpPr txBox="1">
            <a:spLocks noChangeArrowheads="1"/>
          </p:cNvSpPr>
          <p:nvPr/>
        </p:nvSpPr>
        <p:spPr bwMode="auto">
          <a:xfrm>
            <a:off x="10023475" y="7154863"/>
            <a:ext cx="427038"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P</a:t>
            </a:r>
            <a:r>
              <a:rPr kumimoji="0" lang="en-US" altLang="en-US" sz="11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AGE</a:t>
            </a: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smtClean="0">
                <a:ln>
                  <a:noFill/>
                </a:ln>
                <a:solidFill>
                  <a:srgbClr val="FFFF00"/>
                </a:solidFill>
                <a:effectLst/>
                <a:latin typeface="Times New Roman" panose="02020603050405020304" pitchFamily="18" charset="0"/>
                <a:ea typeface="Tahoma" panose="020B0604030504040204" pitchFamily="34" charset="0"/>
                <a:cs typeface="Times New Roman" panose="02020603050405020304" pitchFamily="18" charset="0"/>
              </a:rPr>
              <a:t>12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Rectangle 9"/>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141770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8"/>
            <a:ext cx="8733461" cy="1261884"/>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Child Protection Awareness</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Half Day</a:t>
            </a:r>
          </a:p>
        </p:txBody>
      </p:sp>
      <p:sp>
        <p:nvSpPr>
          <p:cNvPr id="8" name="TextBox 7"/>
          <p:cNvSpPr txBox="1"/>
          <p:nvPr/>
        </p:nvSpPr>
        <p:spPr>
          <a:xfrm>
            <a:off x="1828800" y="2611327"/>
            <a:ext cx="3854548" cy="369331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p>
          <a:p>
            <a:r>
              <a:rPr lang="en-US" dirty="0" smtClean="0">
                <a:solidFill>
                  <a:schemeClr val="bg1"/>
                </a:solidFill>
                <a:latin typeface="Century Gothic" panose="020B0502020202020204" pitchFamily="34" charset="0"/>
              </a:rPr>
              <a:t>Practitioners with little or no previous child protection experience who require a foundation knowledge of protection issues</a:t>
            </a:r>
          </a:p>
          <a:p>
            <a:r>
              <a:rPr lang="en-US" dirty="0" smtClean="0">
                <a:solidFill>
                  <a:schemeClr val="bg1"/>
                </a:solidFill>
                <a:latin typeface="Century Gothic" panose="020B0502020202020204" pitchFamily="34" charset="0"/>
              </a:rPr>
              <a:t>Particularly relevant for those with some direct/indirect contact with children and their families.  </a:t>
            </a:r>
          </a:p>
          <a:p>
            <a:r>
              <a:rPr lang="en-US" dirty="0" smtClean="0">
                <a:solidFill>
                  <a:schemeClr val="bg1"/>
                </a:solidFill>
                <a:latin typeface="Century Gothic" panose="020B0502020202020204" pitchFamily="34" charset="0"/>
              </a:rPr>
              <a:t>This course is a prerequisite for further learning and development</a:t>
            </a:r>
            <a:endParaRPr lang="en-GB" dirty="0">
              <a:solidFill>
                <a:schemeClr val="bg1"/>
              </a:solidFill>
              <a:latin typeface="Century Gothic" panose="020B0502020202020204" pitchFamily="34" charset="0"/>
            </a:endParaRPr>
          </a:p>
        </p:txBody>
      </p:sp>
      <p:sp>
        <p:nvSpPr>
          <p:cNvPr id="9" name="TextBox 8"/>
          <p:cNvSpPr txBox="1"/>
          <p:nvPr/>
        </p:nvSpPr>
        <p:spPr>
          <a:xfrm>
            <a:off x="6517965" y="2549772"/>
            <a:ext cx="3863992" cy="3970318"/>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r>
              <a:rPr lang="en-US" dirty="0" smtClean="0">
                <a:solidFill>
                  <a:schemeClr val="bg1"/>
                </a:solidFill>
                <a:latin typeface="Century Gothic" panose="020B0502020202020204" pitchFamily="34" charset="0"/>
              </a:rPr>
              <a:t>To assist practitioners to gain a foundation knowledge of child protection and safeguarding issues</a:t>
            </a:r>
          </a:p>
          <a:p>
            <a:r>
              <a:rPr lang="en-US" dirty="0" smtClean="0">
                <a:solidFill>
                  <a:schemeClr val="bg1"/>
                </a:solidFill>
                <a:latin typeface="Century Gothic" panose="020B0502020202020204" pitchFamily="34" charset="0"/>
              </a:rPr>
              <a:t>To aid participants in identifying when a child may be in need of support and protection</a:t>
            </a:r>
          </a:p>
          <a:p>
            <a:r>
              <a:rPr lang="en-US" dirty="0" smtClean="0">
                <a:solidFill>
                  <a:schemeClr val="bg1"/>
                </a:solidFill>
                <a:latin typeface="Century Gothic" panose="020B0502020202020204" pitchFamily="34" charset="0"/>
              </a:rPr>
              <a:t>To aid recognition of signs and symptoms of abuse</a:t>
            </a:r>
          </a:p>
          <a:p>
            <a:r>
              <a:rPr lang="en-US" dirty="0" smtClean="0">
                <a:solidFill>
                  <a:schemeClr val="bg1"/>
                </a:solidFill>
                <a:latin typeface="Century Gothic" panose="020B0502020202020204" pitchFamily="34" charset="0"/>
              </a:rPr>
              <a:t>To ensure participants understand their own roles and responsibilities within the child protection process</a:t>
            </a:r>
            <a:endParaRPr lang="en-GB"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06428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8"/>
            <a:ext cx="8733461" cy="1261884"/>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Chronology Workshop</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Half Day</a:t>
            </a:r>
          </a:p>
        </p:txBody>
      </p:sp>
      <p:sp>
        <p:nvSpPr>
          <p:cNvPr id="8" name="TextBox 7"/>
          <p:cNvSpPr txBox="1"/>
          <p:nvPr/>
        </p:nvSpPr>
        <p:spPr>
          <a:xfrm>
            <a:off x="1828800" y="2611327"/>
            <a:ext cx="3854548" cy="2308324"/>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p>
          <a:p>
            <a:r>
              <a:rPr lang="en-US" dirty="0" smtClean="0">
                <a:solidFill>
                  <a:schemeClr val="bg1"/>
                </a:solidFill>
                <a:latin typeface="Century Gothic" panose="020B0502020202020204" pitchFamily="34" charset="0"/>
              </a:rPr>
              <a:t>Practitioners involved in all areas of safeguarding work who are required to record a chronology of significant events in their case files to assist establishing early emerging patterns of concern about a child or young person</a:t>
            </a:r>
            <a:endParaRPr lang="en-GB" dirty="0">
              <a:solidFill>
                <a:schemeClr val="bg1"/>
              </a:solidFill>
              <a:latin typeface="Century Gothic" panose="020B0502020202020204" pitchFamily="34" charset="0"/>
            </a:endParaRPr>
          </a:p>
        </p:txBody>
      </p:sp>
      <p:sp>
        <p:nvSpPr>
          <p:cNvPr id="9" name="TextBox 8"/>
          <p:cNvSpPr txBox="1"/>
          <p:nvPr/>
        </p:nvSpPr>
        <p:spPr>
          <a:xfrm>
            <a:off x="6517965" y="2549772"/>
            <a:ext cx="3863992" cy="369331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Identify the integral role of chronologies in assessing the needs of children</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Develop awareness of differing chronologies and associated roles</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Develop knowledge in relation to recording chronology information </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Increase awareness of developments relating to chronologies </a:t>
            </a:r>
            <a:endParaRPr lang="en-GB"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053729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solidFill>
            <a:srgbClr val="00B050"/>
          </a:solidFill>
        </p:spPr>
        <p:txBody>
          <a:bodyPr wrap="square" rtlCol="0">
            <a:spAutoFit/>
          </a:bodyPr>
          <a:lstStyle/>
          <a:p>
            <a:r>
              <a:rPr lang="en-US" sz="3600" dirty="0" smtClean="0">
                <a:solidFill>
                  <a:schemeClr val="bg1"/>
                </a:solidFill>
                <a:latin typeface="Century Gothic" panose="020B0502020202020204" pitchFamily="34" charset="0"/>
              </a:rPr>
              <a:t>Disability Awareness in Child Protection</a:t>
            </a:r>
          </a:p>
          <a:p>
            <a:r>
              <a:rPr lang="en-US" sz="2000" dirty="0" smtClean="0">
                <a:solidFill>
                  <a:schemeClr val="bg1"/>
                </a:solidFill>
                <a:latin typeface="Century Gothic" panose="020B0502020202020204" pitchFamily="34" charset="0"/>
              </a:rPr>
              <a:t>Delivered by: NHS Ayrshire and Arran</a:t>
            </a: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885070" y="3263706"/>
            <a:ext cx="3221501" cy="2339102"/>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with little or no experience of working with children and young people with additional support needs who require an understanding of the key issues for consideration in child protection </a:t>
            </a:r>
            <a:endParaRPr lang="en-GB" sz="1600" dirty="0">
              <a:solidFill>
                <a:schemeClr val="bg1"/>
              </a:solidFill>
              <a:latin typeface="Century Gothic" panose="020B0502020202020204" pitchFamily="34" charset="0"/>
            </a:endParaRPr>
          </a:p>
        </p:txBody>
      </p:sp>
      <p:sp>
        <p:nvSpPr>
          <p:cNvPr id="8" name="TextBox 7"/>
          <p:cNvSpPr txBox="1"/>
          <p:nvPr/>
        </p:nvSpPr>
        <p:spPr>
          <a:xfrm>
            <a:off x="6386731" y="3263706"/>
            <a:ext cx="3658789"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knowledge of the key issues for children and young people who have additional support needs and may have been abused. </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skills required to best support children affected</a:t>
            </a:r>
            <a:endParaRPr lang="en-GB" sz="1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1155235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Multi-Agency Roles in Child Protection</a:t>
            </a:r>
          </a:p>
          <a:p>
            <a:r>
              <a:rPr lang="en-US" sz="2000" dirty="0" smtClean="0">
                <a:solidFill>
                  <a:schemeClr val="bg1"/>
                </a:solidFill>
                <a:latin typeface="Century Gothic" panose="020B0502020202020204" pitchFamily="34" charset="0"/>
              </a:rPr>
              <a:t>Delivered by: Child Protection Committee and Partner Agencies</a:t>
            </a: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390314"/>
            <a:ext cx="3221502" cy="184665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Staff from all agencies involved in the child protection process who would benefit from understanding the roles that varying agencies fulfil in child protection</a:t>
            </a:r>
            <a:endParaRPr lang="en-GB" sz="1600" dirty="0">
              <a:solidFill>
                <a:schemeClr val="bg1"/>
              </a:solidFill>
              <a:latin typeface="Century Gothic" panose="020B0502020202020204" pitchFamily="34" charset="0"/>
            </a:endParaRPr>
          </a:p>
        </p:txBody>
      </p:sp>
      <p:sp>
        <p:nvSpPr>
          <p:cNvPr id="8" name="TextBox 7"/>
          <p:cNvSpPr txBox="1"/>
          <p:nvPr/>
        </p:nvSpPr>
        <p:spPr>
          <a:xfrm>
            <a:off x="6372665" y="3390314"/>
            <a:ext cx="3672856"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help participants understand the referral and investigation process in child protection</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aid participants in their understanding of their own roles and responsibilities in the child protection process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encourage partnership working</a:t>
            </a:r>
            <a:endParaRPr lang="en-GB" sz="1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285333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261884"/>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Child Sexual Exploitation</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390314"/>
            <a:ext cx="3221502"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with indirect or direct contact with children and young people who wish to develop their knowledge of CSE.  This course will highlight indicators and the nature of child sexual exploitation</a:t>
            </a:r>
            <a:endParaRPr lang="en-GB" sz="1600" dirty="0">
              <a:solidFill>
                <a:schemeClr val="bg1"/>
              </a:solidFill>
              <a:latin typeface="Century Gothic" panose="020B0502020202020204" pitchFamily="34" charset="0"/>
            </a:endParaRPr>
          </a:p>
        </p:txBody>
      </p:sp>
      <p:sp>
        <p:nvSpPr>
          <p:cNvPr id="8" name="TextBox 7"/>
          <p:cNvSpPr txBox="1"/>
          <p:nvPr/>
        </p:nvSpPr>
        <p:spPr>
          <a:xfrm>
            <a:off x="6372665" y="3390314"/>
            <a:ext cx="3672856"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Develop knowledge of indicators that child may be a victim/survivor of child sexual exploitation</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Develop knowledge of national and local processes to protect children</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Develop awareness of the roles and responsibilities in the protection of children and young people </a:t>
            </a:r>
          </a:p>
        </p:txBody>
      </p:sp>
    </p:spTree>
    <p:extLst>
      <p:ext uri="{BB962C8B-B14F-4D97-AF65-F5344CB8AC3E}">
        <p14:creationId xmlns:p14="http://schemas.microsoft.com/office/powerpoint/2010/main" val="2954774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5755422"/>
          </a:xfrm>
          <a:prstGeom prst="rect">
            <a:avLst/>
          </a:prstGeom>
        </p:spPr>
        <p:txBody>
          <a:bodyPr wrap="square">
            <a:spAutoFit/>
          </a:bodyPr>
          <a:lstStyle/>
          <a:p>
            <a:r>
              <a:rPr lang="en-GB" sz="8000" b="0" i="0" u="none" strike="noStrike" baseline="0" dirty="0" smtClean="0">
                <a:solidFill>
                  <a:srgbClr val="E52DCF"/>
                </a:solidFill>
                <a:latin typeface="Koblenz-Regular"/>
              </a:rPr>
              <a:t>Welcome</a:t>
            </a:r>
            <a:r>
              <a:rPr lang="en-GB" sz="8000" b="0" i="0" u="none" strike="noStrike" baseline="0" dirty="0" smtClean="0">
                <a:solidFill>
                  <a:srgbClr val="000000"/>
                </a:solidFill>
                <a:latin typeface="Koblenz-Regular"/>
              </a:rPr>
              <a:t> </a:t>
            </a:r>
          </a:p>
          <a:p>
            <a:r>
              <a:rPr lang="en-GB" b="0" i="0" u="none" strike="noStrike" baseline="0" dirty="0" smtClean="0">
                <a:solidFill>
                  <a:srgbClr val="000000"/>
                </a:solidFill>
                <a:latin typeface="Century Gothic" panose="020B0502020202020204" pitchFamily="34" charset="0"/>
              </a:rPr>
              <a:t>This programme, delivered by North Ayrshire Child Protection Committee, offers a wide range of learning and development opportunities for workers across the broad spectrum of child protection. </a:t>
            </a:r>
          </a:p>
          <a:p>
            <a:endParaRPr lang="en-GB" b="0" i="0" u="none" strike="noStrike" baseline="0" dirty="0" smtClean="0">
              <a:solidFill>
                <a:srgbClr val="000000"/>
              </a:solidFill>
              <a:latin typeface="Century Gothic" panose="020B0502020202020204" pitchFamily="34" charset="0"/>
            </a:endParaRPr>
          </a:p>
          <a:p>
            <a:r>
              <a:rPr lang="en-GB" b="0" i="0" u="none" strike="noStrike" baseline="0" dirty="0" smtClean="0">
                <a:solidFill>
                  <a:srgbClr val="000000"/>
                </a:solidFill>
                <a:latin typeface="Century Gothic" panose="020B0502020202020204" pitchFamily="34" charset="0"/>
              </a:rPr>
              <a:t>You can start your learning experience by downloading our Self Learning Pack – Understanding Child Protection. This provides a foundation level of information, that you need to know, with regards to protecting children in North Ayrshire. </a:t>
            </a:r>
          </a:p>
          <a:p>
            <a:endParaRPr lang="en-GB" b="0" i="0" u="none" strike="noStrike" baseline="0" dirty="0" smtClean="0">
              <a:solidFill>
                <a:srgbClr val="000000"/>
              </a:solidFill>
              <a:latin typeface="Century Gothic" panose="020B0502020202020204" pitchFamily="34" charset="0"/>
            </a:endParaRPr>
          </a:p>
          <a:p>
            <a:r>
              <a:rPr lang="en-GB" b="0" i="0" u="none" strike="noStrike" baseline="0" dirty="0" smtClean="0">
                <a:solidFill>
                  <a:srgbClr val="000000"/>
                </a:solidFill>
                <a:latin typeface="Century Gothic" panose="020B0502020202020204" pitchFamily="34" charset="0"/>
              </a:rPr>
              <a:t>To build upon this you should progress to completing our ‘Child Protection Awareness’ course. This is a prerequisite to further developing your knowledge by accessing focussed courses that will enhance your learning. </a:t>
            </a:r>
          </a:p>
          <a:p>
            <a:endParaRPr lang="en-GB" b="0" i="0" u="none" strike="noStrike" baseline="0" dirty="0" smtClean="0">
              <a:solidFill>
                <a:srgbClr val="000000"/>
              </a:solidFill>
              <a:latin typeface="Century Gothic" panose="020B0502020202020204" pitchFamily="34" charset="0"/>
            </a:endParaRPr>
          </a:p>
          <a:p>
            <a:r>
              <a:rPr lang="en-GB" b="0" i="0" u="none" strike="noStrike" baseline="0" dirty="0" smtClean="0">
                <a:solidFill>
                  <a:srgbClr val="000000"/>
                </a:solidFill>
                <a:latin typeface="Century Gothic" panose="020B0502020202020204" pitchFamily="34" charset="0"/>
              </a:rPr>
              <a:t>Child protection training is essential for those who have direct or indirect contact with children and young people in the course of their work. This includes those working in adult services, community groups and volunteers. </a:t>
            </a:r>
          </a:p>
          <a:p>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1891870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77437"/>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Domestic Abuse</a:t>
            </a:r>
          </a:p>
          <a:p>
            <a:r>
              <a:rPr lang="en-US" sz="2000" dirty="0" smtClean="0">
                <a:solidFill>
                  <a:schemeClr val="bg1"/>
                </a:solidFill>
                <a:latin typeface="Century Gothic" panose="020B0502020202020204" pitchFamily="34" charset="0"/>
              </a:rPr>
              <a:t>Delivered by: Child Protection Committee in partnership with North Ayrshire Woman’s Aid</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71002" y="3291840"/>
            <a:ext cx="3179299"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with indirect or direct contact with children and young people who wish to develop their knowledge of domestic abuse and how this impacts upon children and young people.  </a:t>
            </a:r>
            <a:endParaRPr lang="en-GB" sz="1600" dirty="0">
              <a:solidFill>
                <a:schemeClr val="bg1"/>
              </a:solidFill>
              <a:latin typeface="Century Gothic" panose="020B0502020202020204" pitchFamily="34" charset="0"/>
            </a:endParaRPr>
          </a:p>
        </p:txBody>
      </p:sp>
      <p:sp>
        <p:nvSpPr>
          <p:cNvPr id="8" name="TextBox 7"/>
          <p:cNvSpPr txBox="1"/>
          <p:nvPr/>
        </p:nvSpPr>
        <p:spPr>
          <a:xfrm>
            <a:off x="6499273" y="2785404"/>
            <a:ext cx="3546247" cy="3570208"/>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Explore the definitions of domestic abuse in Scotland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Explore issues which can impede access to services for women and children</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Clarify the roles and responsibilities for practitioners in the protection of children and young people affected by domestic abuse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Understand more regarding local resources to support children and young people</a:t>
            </a:r>
          </a:p>
        </p:txBody>
      </p:sp>
    </p:spTree>
    <p:extLst>
      <p:ext uri="{BB962C8B-B14F-4D97-AF65-F5344CB8AC3E}">
        <p14:creationId xmlns:p14="http://schemas.microsoft.com/office/powerpoint/2010/main" val="2465812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Adult Services and Child Protection</a:t>
            </a:r>
          </a:p>
          <a:p>
            <a:r>
              <a:rPr lang="en-US" sz="2000" dirty="0" smtClean="0">
                <a:solidFill>
                  <a:schemeClr val="bg1"/>
                </a:solidFill>
                <a:latin typeface="Century Gothic" panose="020B0502020202020204" pitchFamily="34" charset="0"/>
              </a:rPr>
              <a:t>Delivered by: Child Protection Committee </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71002" y="3291840"/>
            <a:ext cx="3179299"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 Any practitioner in adult services with limited child protection experience who requires foundation knowledge of current child protection issues.  </a:t>
            </a:r>
          </a:p>
          <a:p>
            <a:endParaRPr lang="en-GB" sz="1600" dirty="0">
              <a:solidFill>
                <a:schemeClr val="bg1"/>
              </a:solidFill>
              <a:latin typeface="Century Gothic" panose="020B0502020202020204" pitchFamily="34" charset="0"/>
            </a:endParaRPr>
          </a:p>
        </p:txBody>
      </p:sp>
      <p:sp>
        <p:nvSpPr>
          <p:cNvPr id="8" name="TextBox 7"/>
          <p:cNvSpPr txBox="1"/>
          <p:nvPr/>
        </p:nvSpPr>
        <p:spPr>
          <a:xfrm>
            <a:off x="6499273" y="2785404"/>
            <a:ext cx="3546247" cy="3416320"/>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To assist participants to develop their awareness of the outcomes we aim to achieve for children </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Identify how the assessment of risk can be enhanced by sharing information </a:t>
            </a:r>
          </a:p>
          <a:p>
            <a:pPr marL="285750" indent="-285750">
              <a:buFont typeface="Arial" panose="020B0604020202020204" pitchFamily="34" charset="0"/>
              <a:buChar char="•"/>
            </a:pPr>
            <a:r>
              <a:rPr lang="en-US" dirty="0" smtClean="0">
                <a:solidFill>
                  <a:schemeClr val="bg1"/>
                </a:solidFill>
                <a:latin typeface="Century Gothic" panose="020B0502020202020204" pitchFamily="34" charset="0"/>
              </a:rPr>
              <a:t>Increase knowledge in relation to child protection procedures</a:t>
            </a:r>
          </a:p>
        </p:txBody>
      </p:sp>
    </p:spTree>
    <p:extLst>
      <p:ext uri="{BB962C8B-B14F-4D97-AF65-F5344CB8AC3E}">
        <p14:creationId xmlns:p14="http://schemas.microsoft.com/office/powerpoint/2010/main" val="29846749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Cultural Perspectives in Child Protection</a:t>
            </a:r>
          </a:p>
          <a:p>
            <a:r>
              <a:rPr lang="en-US" sz="2000" dirty="0" smtClean="0">
                <a:solidFill>
                  <a:schemeClr val="bg1"/>
                </a:solidFill>
                <a:latin typeface="Century Gothic" panose="020B0502020202020204" pitchFamily="34" charset="0"/>
              </a:rPr>
              <a:t>Delivered by: Child Protection Committee </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71002" y="3291840"/>
            <a:ext cx="3179299"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 Any practitioner with a foundation knowledge of child protection issues but limited experience of the cultural issues that need to be considered within child protection.  Relevant for those who wish to increase their knowledge of cultural diversity</a:t>
            </a:r>
            <a:endParaRPr lang="en-GB" sz="1600" dirty="0">
              <a:solidFill>
                <a:schemeClr val="bg1"/>
              </a:solidFill>
              <a:latin typeface="Century Gothic" panose="020B0502020202020204" pitchFamily="34" charset="0"/>
            </a:endParaRPr>
          </a:p>
        </p:txBody>
      </p:sp>
      <p:sp>
        <p:nvSpPr>
          <p:cNvPr id="8" name="TextBox 7"/>
          <p:cNvSpPr txBox="1"/>
          <p:nvPr/>
        </p:nvSpPr>
        <p:spPr>
          <a:xfrm>
            <a:off x="6499273" y="2785404"/>
            <a:ext cx="3546247"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some of the widely held assumptions about cultural difference </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examine the impact of assumptions on child protection decision making</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awareness of forced marriage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knowledge of the impact of female genital mutilation </a:t>
            </a:r>
          </a:p>
        </p:txBody>
      </p:sp>
    </p:spTree>
    <p:extLst>
      <p:ext uri="{BB962C8B-B14F-4D97-AF65-F5344CB8AC3E}">
        <p14:creationId xmlns:p14="http://schemas.microsoft.com/office/powerpoint/2010/main" val="5244172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Information Sharing and Confidentiality</a:t>
            </a:r>
          </a:p>
          <a:p>
            <a:r>
              <a:rPr lang="en-US" sz="2000" dirty="0" smtClean="0">
                <a:solidFill>
                  <a:schemeClr val="bg1"/>
                </a:solidFill>
                <a:latin typeface="Century Gothic" panose="020B0502020202020204" pitchFamily="34" charset="0"/>
              </a:rPr>
              <a:t>Delivered by: Children 1st</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71002" y="3291840"/>
            <a:ext cx="3179299"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Staff in all agencies who want to clarify when it is appropriate to share information with other professionals in all situations where there may be concerns about a child or young person</a:t>
            </a:r>
            <a:endParaRPr lang="en-GB" sz="1600" dirty="0">
              <a:solidFill>
                <a:schemeClr val="bg1"/>
              </a:solidFill>
              <a:latin typeface="Century Gothic" panose="020B0502020202020204" pitchFamily="34" charset="0"/>
            </a:endParaRPr>
          </a:p>
        </p:txBody>
      </p:sp>
      <p:sp>
        <p:nvSpPr>
          <p:cNvPr id="8" name="TextBox 7"/>
          <p:cNvSpPr txBox="1"/>
          <p:nvPr/>
        </p:nvSpPr>
        <p:spPr>
          <a:xfrm>
            <a:off x="6499273" y="2785404"/>
            <a:ext cx="3546247"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Explore current information sharing protocols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enhance staff confidence in this area</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examine the barriers to effective information sharing</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how confidentiality can be maintained during the assessment process</a:t>
            </a:r>
          </a:p>
        </p:txBody>
      </p:sp>
    </p:spTree>
    <p:extLst>
      <p:ext uri="{BB962C8B-B14F-4D97-AF65-F5344CB8AC3E}">
        <p14:creationId xmlns:p14="http://schemas.microsoft.com/office/powerpoint/2010/main" val="10650831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solidFill>
                  <a:prstClr val="black">
                    <a:tint val="75000"/>
                  </a:prstClr>
                </a:solidFill>
              </a:rPr>
              <a:t>Bringing Agencies Together to Protect Children and Discuss How to Work Together to Achieve This</a:t>
            </a:r>
            <a:endParaRPr lang="en-GB" dirty="0">
              <a:solidFill>
                <a:prstClr val="black">
                  <a:tint val="75000"/>
                </a:prstClr>
              </a:solidFill>
            </a:endParaRPr>
          </a:p>
        </p:txBody>
      </p:sp>
      <p:sp>
        <p:nvSpPr>
          <p:cNvPr id="3" name="Rectangle 2"/>
          <p:cNvSpPr/>
          <p:nvPr/>
        </p:nvSpPr>
        <p:spPr>
          <a:xfrm>
            <a:off x="2987899" y="379828"/>
            <a:ext cx="7920507" cy="1323439"/>
          </a:xfrm>
          <a:prstGeom prst="rect">
            <a:avLst/>
          </a:prstGeom>
        </p:spPr>
        <p:txBody>
          <a:bodyPr wrap="square">
            <a:spAutoFit/>
          </a:bodyPr>
          <a:lstStyle/>
          <a:p>
            <a:r>
              <a:rPr lang="en-GB" sz="800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prstClr val="black"/>
              </a:solidFill>
              <a:latin typeface="Century Gothic" panose="020B0502020202020204" pitchFamily="34" charset="0"/>
            </a:endParaRPr>
          </a:p>
          <a:p>
            <a:endParaRPr lang="en-US" sz="1100" dirty="0">
              <a:solidFill>
                <a:prstClr val="black"/>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prstClr val="white"/>
                </a:solidFill>
                <a:latin typeface="Century Gothic" panose="020B0502020202020204" pitchFamily="34" charset="0"/>
              </a:rPr>
              <a:t>The General Contact Workforce</a:t>
            </a:r>
            <a:endParaRPr lang="en-GB" sz="2000" dirty="0">
              <a:solidFill>
                <a:prstClr val="white"/>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noFill/>
        </p:spPr>
        <p:txBody>
          <a:bodyPr wrap="square" rtlCol="0">
            <a:spAutoFit/>
          </a:bodyPr>
          <a:lstStyle/>
          <a:p>
            <a:r>
              <a:rPr lang="en-US" sz="3600" dirty="0" smtClean="0">
                <a:solidFill>
                  <a:prstClr val="white"/>
                </a:solidFill>
                <a:latin typeface="Century Gothic" panose="020B0502020202020204" pitchFamily="34" charset="0"/>
              </a:rPr>
              <a:t>Protecting Children in Community Groups</a:t>
            </a:r>
          </a:p>
          <a:p>
            <a:r>
              <a:rPr lang="en-US" sz="2000" dirty="0" smtClean="0">
                <a:solidFill>
                  <a:prstClr val="white"/>
                </a:solidFill>
                <a:latin typeface="Century Gothic" panose="020B0502020202020204" pitchFamily="34" charset="0"/>
              </a:rPr>
              <a:t>Delivered by: Children 1st</a:t>
            </a:r>
          </a:p>
          <a:p>
            <a:r>
              <a:rPr lang="en-US" sz="2000" dirty="0" smtClean="0">
                <a:solidFill>
                  <a:prstClr val="white"/>
                </a:solidFill>
                <a:latin typeface="Century Gothic" panose="020B0502020202020204" pitchFamily="34" charset="0"/>
              </a:rPr>
              <a:t>Twilight Session*</a:t>
            </a:r>
          </a:p>
        </p:txBody>
      </p:sp>
      <p:sp>
        <p:nvSpPr>
          <p:cNvPr id="5" name="TextBox 4"/>
          <p:cNvSpPr txBox="1"/>
          <p:nvPr/>
        </p:nvSpPr>
        <p:spPr>
          <a:xfrm>
            <a:off x="1871002" y="3291840"/>
            <a:ext cx="4306625" cy="3139321"/>
          </a:xfrm>
          <a:prstGeom prst="rect">
            <a:avLst/>
          </a:prstGeom>
          <a:noFill/>
        </p:spPr>
        <p:txBody>
          <a:bodyPr wrap="square" rtlCol="0">
            <a:spAutoFit/>
          </a:bodyPr>
          <a:lstStyle/>
          <a:p>
            <a:r>
              <a:rPr lang="en-US" dirty="0" smtClean="0">
                <a:solidFill>
                  <a:prstClr val="white"/>
                </a:solidFill>
                <a:latin typeface="Century Gothic" panose="020B0502020202020204" pitchFamily="34" charset="0"/>
              </a:rPr>
              <a:t>Course Aimed at</a:t>
            </a:r>
            <a:r>
              <a:rPr lang="en-US" dirty="0" smtClean="0">
                <a:solidFill>
                  <a:prstClr val="white"/>
                </a:solidFill>
              </a:rPr>
              <a:t>:</a:t>
            </a:r>
          </a:p>
          <a:p>
            <a:r>
              <a:rPr lang="en-GB" dirty="0" smtClean="0">
                <a:solidFill>
                  <a:prstClr val="white"/>
                </a:solidFill>
                <a:latin typeface="Century Gothic" panose="020B0502020202020204" pitchFamily="34" charset="0"/>
              </a:rPr>
              <a:t>This </a:t>
            </a:r>
            <a:r>
              <a:rPr lang="en-GB" dirty="0">
                <a:solidFill>
                  <a:prstClr val="white"/>
                </a:solidFill>
                <a:latin typeface="Century Gothic" panose="020B0502020202020204" pitchFamily="34" charset="0"/>
              </a:rPr>
              <a:t>course is aimed at staff / volunteers working in community organisations such as sports groups, dance clubs, horse riding schools, skate groups and many </a:t>
            </a:r>
            <a:r>
              <a:rPr lang="en-GB" dirty="0" smtClean="0">
                <a:solidFill>
                  <a:prstClr val="white"/>
                </a:solidFill>
                <a:latin typeface="Century Gothic" panose="020B0502020202020204" pitchFamily="34" charset="0"/>
              </a:rPr>
              <a:t>more</a:t>
            </a:r>
          </a:p>
          <a:p>
            <a:endParaRPr lang="en-GB" dirty="0">
              <a:solidFill>
                <a:prstClr val="white"/>
              </a:solidFill>
              <a:latin typeface="Century Gothic" panose="020B0502020202020204" pitchFamily="34" charset="0"/>
            </a:endParaRPr>
          </a:p>
          <a:p>
            <a:r>
              <a:rPr lang="en-GB" dirty="0">
                <a:solidFill>
                  <a:prstClr val="white"/>
                </a:solidFill>
                <a:latin typeface="Century Gothic" panose="020B0502020202020204" pitchFamily="34" charset="0"/>
              </a:rPr>
              <a:t>All agencies currently working with children &amp; families, including Adult Services, throughout North Ayrshire are welcome to attend</a:t>
            </a:r>
            <a:endParaRPr lang="en-US" dirty="0" smtClean="0">
              <a:solidFill>
                <a:prstClr val="white"/>
              </a:solidFill>
              <a:latin typeface="Century Gothic" panose="020B0502020202020204" pitchFamily="34" charset="0"/>
            </a:endParaRPr>
          </a:p>
        </p:txBody>
      </p:sp>
      <p:sp>
        <p:nvSpPr>
          <p:cNvPr id="8" name="TextBox 7"/>
          <p:cNvSpPr txBox="1"/>
          <p:nvPr/>
        </p:nvSpPr>
        <p:spPr>
          <a:xfrm>
            <a:off x="6499273" y="2785404"/>
            <a:ext cx="3546247" cy="3416320"/>
          </a:xfrm>
          <a:prstGeom prst="rect">
            <a:avLst/>
          </a:prstGeom>
          <a:noFill/>
        </p:spPr>
        <p:txBody>
          <a:bodyPr wrap="square" rtlCol="0">
            <a:spAutoFit/>
          </a:bodyPr>
          <a:lstStyle/>
          <a:p>
            <a:r>
              <a:rPr lang="en-US" dirty="0" smtClean="0">
                <a:solidFill>
                  <a:prstClr val="white"/>
                </a:solidFill>
                <a:latin typeface="Century Gothic" panose="020B0502020202020204" pitchFamily="34" charset="0"/>
              </a:rPr>
              <a:t>Course Objectives:</a:t>
            </a:r>
          </a:p>
          <a:p>
            <a:pPr marL="285750" indent="-285750">
              <a:buFont typeface="Arial" panose="020B0604020202020204" pitchFamily="34" charset="0"/>
              <a:buChar char="•"/>
            </a:pPr>
            <a:r>
              <a:rPr lang="en-GB" dirty="0" smtClean="0">
                <a:solidFill>
                  <a:prstClr val="white"/>
                </a:solidFill>
                <a:latin typeface="Century Gothic" panose="020B0502020202020204" pitchFamily="34" charset="0"/>
              </a:rPr>
              <a:t>Develop and/or consolidate a </a:t>
            </a:r>
            <a:r>
              <a:rPr lang="en-GB" dirty="0">
                <a:solidFill>
                  <a:prstClr val="white"/>
                </a:solidFill>
                <a:latin typeface="Century Gothic" panose="020B0502020202020204" pitchFamily="34" charset="0"/>
              </a:rPr>
              <a:t>clear understanding of how to work safely with children and young people in their </a:t>
            </a:r>
            <a:r>
              <a:rPr lang="en-GB" dirty="0" smtClean="0">
                <a:solidFill>
                  <a:prstClr val="white"/>
                </a:solidFill>
                <a:latin typeface="Century Gothic" panose="020B0502020202020204" pitchFamily="34" charset="0"/>
              </a:rPr>
              <a:t>communities</a:t>
            </a:r>
          </a:p>
          <a:p>
            <a:pPr marL="285750" indent="-285750">
              <a:buFont typeface="Arial" panose="020B0604020202020204" pitchFamily="34" charset="0"/>
              <a:buChar char="•"/>
            </a:pPr>
            <a:r>
              <a:rPr lang="en-GB" dirty="0">
                <a:solidFill>
                  <a:prstClr val="white"/>
                </a:solidFill>
                <a:latin typeface="Century Gothic" panose="020B0502020202020204" pitchFamily="34" charset="0"/>
              </a:rPr>
              <a:t>A</a:t>
            </a:r>
            <a:r>
              <a:rPr lang="en-GB" dirty="0" smtClean="0">
                <a:solidFill>
                  <a:prstClr val="white"/>
                </a:solidFill>
                <a:latin typeface="Century Gothic" panose="020B0502020202020204" pitchFamily="34" charset="0"/>
              </a:rPr>
              <a:t>ims </a:t>
            </a:r>
            <a:r>
              <a:rPr lang="en-GB" dirty="0">
                <a:solidFill>
                  <a:prstClr val="white"/>
                </a:solidFill>
                <a:latin typeface="Century Gothic" panose="020B0502020202020204" pitchFamily="34" charset="0"/>
              </a:rPr>
              <a:t>to assist you to develop your child protection knowledge, processes and procedures</a:t>
            </a:r>
            <a:r>
              <a:rPr lang="en-GB" dirty="0">
                <a:solidFill>
                  <a:prstClr val="black"/>
                </a:solidFill>
              </a:rPr>
              <a:t>. </a:t>
            </a:r>
          </a:p>
          <a:p>
            <a:endParaRPr lang="en-US" dirty="0" smtClean="0">
              <a:solidFill>
                <a:prstClr val="white"/>
              </a:solidFill>
              <a:latin typeface="Century Gothic" panose="020B0502020202020204" pitchFamily="34" charset="0"/>
            </a:endParaRPr>
          </a:p>
        </p:txBody>
      </p:sp>
    </p:spTree>
    <p:extLst>
      <p:ext uri="{BB962C8B-B14F-4D97-AF65-F5344CB8AC3E}">
        <p14:creationId xmlns:p14="http://schemas.microsoft.com/office/powerpoint/2010/main" val="36951999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MAPPA – Briefing Session</a:t>
            </a:r>
          </a:p>
          <a:p>
            <a:r>
              <a:rPr lang="en-US" sz="2000" dirty="0" smtClean="0">
                <a:solidFill>
                  <a:schemeClr val="bg1"/>
                </a:solidFill>
                <a:latin typeface="Century Gothic" panose="020B0502020202020204" pitchFamily="34" charset="0"/>
              </a:rPr>
              <a:t>Delivered by: Public Protection </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Two Hours</a:t>
            </a:r>
          </a:p>
        </p:txBody>
      </p:sp>
      <p:sp>
        <p:nvSpPr>
          <p:cNvPr id="5" name="TextBox 4"/>
          <p:cNvSpPr txBox="1"/>
          <p:nvPr/>
        </p:nvSpPr>
        <p:spPr>
          <a:xfrm>
            <a:off x="1871002" y="3291840"/>
            <a:ext cx="3179299" cy="2462213"/>
          </a:xfrm>
          <a:prstGeom prst="rect">
            <a:avLst/>
          </a:prstGeom>
          <a:noFill/>
        </p:spPr>
        <p:txBody>
          <a:bodyPr wrap="square" rtlCol="0">
            <a:spAutoFit/>
          </a:bodyPr>
          <a:lstStyle/>
          <a:p>
            <a:r>
              <a:rPr lang="en-US" sz="1400" dirty="0" smtClean="0">
                <a:solidFill>
                  <a:schemeClr val="bg1"/>
                </a:solidFill>
                <a:latin typeface="Century Gothic" panose="020B0502020202020204" pitchFamily="34" charset="0"/>
              </a:rPr>
              <a:t>Course Aimed at</a:t>
            </a:r>
            <a:r>
              <a:rPr lang="en-US" sz="1400" dirty="0" smtClean="0">
                <a:solidFill>
                  <a:schemeClr val="bg1"/>
                </a:solidFill>
              </a:rPr>
              <a:t>:</a:t>
            </a:r>
          </a:p>
          <a:p>
            <a:endParaRPr lang="en-US" sz="1400" dirty="0" smtClean="0">
              <a:solidFill>
                <a:schemeClr val="bg1"/>
              </a:solidFill>
            </a:endParaRPr>
          </a:p>
          <a:p>
            <a:r>
              <a:rPr lang="en-GB" sz="1400" dirty="0" smtClean="0">
                <a:solidFill>
                  <a:schemeClr val="bg1"/>
                </a:solidFill>
                <a:latin typeface="Century Gothic" panose="020B0502020202020204" pitchFamily="34" charset="0"/>
              </a:rPr>
              <a:t>Most </a:t>
            </a:r>
            <a:r>
              <a:rPr lang="en-GB" sz="1400" dirty="0">
                <a:solidFill>
                  <a:schemeClr val="bg1"/>
                </a:solidFill>
                <a:latin typeface="Century Gothic" panose="020B0502020202020204" pitchFamily="34" charset="0"/>
              </a:rPr>
              <a:t>people have heard of MAPPA, "</a:t>
            </a:r>
            <a:r>
              <a:rPr lang="en-GB" sz="1400" i="1" dirty="0">
                <a:solidFill>
                  <a:schemeClr val="bg1"/>
                </a:solidFill>
                <a:latin typeface="Century Gothic" panose="020B0502020202020204" pitchFamily="34" charset="0"/>
              </a:rPr>
              <a:t>its got something to do with sex offenders</a:t>
            </a:r>
            <a:r>
              <a:rPr lang="en-GB" sz="1400" dirty="0">
                <a:solidFill>
                  <a:schemeClr val="bg1"/>
                </a:solidFill>
                <a:latin typeface="Century Gothic" panose="020B0502020202020204" pitchFamily="34" charset="0"/>
              </a:rPr>
              <a:t>?"  but exactly what it means is often </a:t>
            </a:r>
            <a:r>
              <a:rPr lang="en-GB" sz="1400" dirty="0" smtClean="0">
                <a:solidFill>
                  <a:schemeClr val="bg1"/>
                </a:solidFill>
                <a:latin typeface="Century Gothic" panose="020B0502020202020204" pitchFamily="34" charset="0"/>
              </a:rPr>
              <a:t>unclear</a:t>
            </a:r>
            <a:endParaRPr lang="en-GB" sz="1400" dirty="0">
              <a:solidFill>
                <a:schemeClr val="bg1"/>
              </a:solidFill>
              <a:latin typeface="Century Gothic" panose="020B0502020202020204" pitchFamily="34" charset="0"/>
            </a:endParaRPr>
          </a:p>
          <a:p>
            <a:endParaRPr lang="en-US" sz="1400" dirty="0" smtClean="0">
              <a:solidFill>
                <a:schemeClr val="bg1"/>
              </a:solidFill>
              <a:latin typeface="Century Gothic" panose="020B0502020202020204" pitchFamily="34" charset="0"/>
            </a:endParaRPr>
          </a:p>
          <a:p>
            <a:r>
              <a:rPr lang="en-US" sz="1400" dirty="0" smtClean="0">
                <a:solidFill>
                  <a:schemeClr val="bg1"/>
                </a:solidFill>
                <a:latin typeface="Century Gothic" panose="020B0502020202020204" pitchFamily="34" charset="0"/>
              </a:rPr>
              <a:t>This two hour briefing session is an opportunity to understand more of the role of MAPPA within our protection services</a:t>
            </a:r>
            <a:endParaRPr lang="en-GB" sz="1400" dirty="0">
              <a:solidFill>
                <a:schemeClr val="bg1"/>
              </a:solidFill>
              <a:latin typeface="Century Gothic" panose="020B0502020202020204" pitchFamily="34" charset="0"/>
            </a:endParaRPr>
          </a:p>
        </p:txBody>
      </p:sp>
      <p:sp>
        <p:nvSpPr>
          <p:cNvPr id="8" name="TextBox 7"/>
          <p:cNvSpPr txBox="1"/>
          <p:nvPr/>
        </p:nvSpPr>
        <p:spPr>
          <a:xfrm>
            <a:off x="6499273" y="2785404"/>
            <a:ext cx="3546247" cy="3877985"/>
          </a:xfrm>
          <a:prstGeom prst="rect">
            <a:avLst/>
          </a:prstGeom>
          <a:noFill/>
        </p:spPr>
        <p:txBody>
          <a:bodyPr wrap="square" rtlCol="0">
            <a:spAutoFit/>
          </a:bodyPr>
          <a:lstStyle/>
          <a:p>
            <a:r>
              <a:rPr lang="en-US" sz="1400" dirty="0" smtClean="0">
                <a:solidFill>
                  <a:schemeClr val="bg1"/>
                </a:solidFill>
                <a:latin typeface="Century Gothic" panose="020B0502020202020204" pitchFamily="34" charset="0"/>
              </a:rPr>
              <a:t>Course Objectives:</a:t>
            </a:r>
            <a:endParaRPr lang="en-US" sz="1400" dirty="0">
              <a:solidFill>
                <a:schemeClr val="bg1"/>
              </a:solidFill>
              <a:latin typeface="Century Gothic" panose="020B0502020202020204" pitchFamily="34" charset="0"/>
            </a:endParaRPr>
          </a:p>
          <a:p>
            <a:r>
              <a:rPr lang="en-GB" sz="1400" dirty="0">
                <a:solidFill>
                  <a:schemeClr val="bg1"/>
                </a:solidFill>
                <a:latin typeface="Century Gothic" panose="020B0502020202020204" pitchFamily="34" charset="0"/>
              </a:rPr>
              <a:t>Explain what MAPPA is and what it does</a:t>
            </a:r>
          </a:p>
          <a:p>
            <a:r>
              <a:rPr lang="en-GB" sz="1400" dirty="0">
                <a:solidFill>
                  <a:schemeClr val="bg1"/>
                </a:solidFill>
                <a:latin typeface="Century Gothic" panose="020B0502020202020204" pitchFamily="34" charset="0"/>
              </a:rPr>
              <a:t>•          Detail which agencies are involved in MAPPA and what they do</a:t>
            </a:r>
          </a:p>
          <a:p>
            <a:r>
              <a:rPr lang="en-GB" sz="1400" dirty="0">
                <a:solidFill>
                  <a:schemeClr val="bg1"/>
                </a:solidFill>
                <a:latin typeface="Century Gothic" panose="020B0502020202020204" pitchFamily="34" charset="0"/>
              </a:rPr>
              <a:t>•          Highlight the importance of effective information sharing and communication between those involved</a:t>
            </a:r>
          </a:p>
          <a:p>
            <a:r>
              <a:rPr lang="en-GB" sz="1400" dirty="0">
                <a:solidFill>
                  <a:schemeClr val="bg1"/>
                </a:solidFill>
                <a:latin typeface="Century Gothic" panose="020B0502020202020204" pitchFamily="34" charset="0"/>
              </a:rPr>
              <a:t>•          Identify key points of contact within MAPPA locally</a:t>
            </a:r>
          </a:p>
          <a:p>
            <a:r>
              <a:rPr lang="en-GB" sz="1400" dirty="0">
                <a:solidFill>
                  <a:schemeClr val="bg1"/>
                </a:solidFill>
                <a:latin typeface="Century Gothic" panose="020B0502020202020204" pitchFamily="34" charset="0"/>
              </a:rPr>
              <a:t>•          Detail your own organisation’s role in MAPPA</a:t>
            </a:r>
          </a:p>
          <a:p>
            <a:r>
              <a:rPr lang="en-GB" sz="1400" dirty="0">
                <a:solidFill>
                  <a:schemeClr val="bg1"/>
                </a:solidFill>
                <a:latin typeface="Century Gothic" panose="020B0502020202020204" pitchFamily="34" charset="0"/>
              </a:rPr>
              <a:t>•          Advise you of your own responsibilities and how to contribute to the MAPPA Process</a:t>
            </a:r>
            <a:r>
              <a:rPr lang="en-GB" sz="1400" b="1" dirty="0"/>
              <a:t>.</a:t>
            </a:r>
          </a:p>
          <a:p>
            <a:endParaRPr lang="en-US" dirty="0" smtClean="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8354474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General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5" y="414856"/>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PRISM</a:t>
            </a:r>
          </a:p>
          <a:p>
            <a:r>
              <a:rPr lang="en-US" sz="2000" dirty="0" smtClean="0">
                <a:solidFill>
                  <a:schemeClr val="bg1"/>
                </a:solidFill>
                <a:latin typeface="Century Gothic" panose="020B0502020202020204" pitchFamily="34" charset="0"/>
              </a:rPr>
              <a:t>Delivered by: Child Protection Committee </a:t>
            </a:r>
          </a:p>
          <a:p>
            <a:endParaRPr lang="en-US" sz="2000" dirty="0" smtClean="0">
              <a:latin typeface="Century Gothic" panose="020B0502020202020204" pitchFamily="34" charset="0"/>
            </a:endParaRPr>
          </a:p>
          <a:p>
            <a:r>
              <a:rPr lang="en-US" sz="2000" dirty="0" smtClean="0">
                <a:solidFill>
                  <a:schemeClr val="bg1"/>
                </a:solidFill>
                <a:latin typeface="Century Gothic" panose="020B0502020202020204" pitchFamily="34" charset="0"/>
              </a:rPr>
              <a:t>Half Day</a:t>
            </a:r>
          </a:p>
        </p:txBody>
      </p:sp>
      <p:sp>
        <p:nvSpPr>
          <p:cNvPr id="9" name="Text Box 2"/>
          <p:cNvSpPr txBox="1">
            <a:spLocks noChangeArrowheads="1"/>
          </p:cNvSpPr>
          <p:nvPr/>
        </p:nvSpPr>
        <p:spPr bwMode="auto">
          <a:xfrm>
            <a:off x="1779018" y="2115971"/>
            <a:ext cx="3980098"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43000"/>
              </a:lnSpc>
              <a:spcBef>
                <a:spcPct val="0"/>
              </a:spcBef>
              <a:spcAft>
                <a:spcPts val="800"/>
              </a:spcAft>
              <a:buClrTx/>
              <a:buSzTx/>
              <a:buFontTx/>
              <a:buNone/>
              <a:tabLst/>
            </a:pPr>
            <a:r>
              <a:rPr kumimoji="0" lang="en-GB" altLang="en-US" b="1" i="0" u="none" strike="noStrike" cap="none" normalizeH="0" baseline="0" dirty="0" smtClean="0">
                <a:ln>
                  <a:noFill/>
                </a:ln>
                <a:solidFill>
                  <a:srgbClr val="FFFFFF"/>
                </a:solidFill>
                <a:effectLst/>
                <a:latin typeface="Tahoma" panose="020B0604030504040204" pitchFamily="34" charset="0"/>
              </a:rPr>
              <a:t>Course aimed at:</a:t>
            </a:r>
          </a:p>
          <a:p>
            <a:pPr marL="0" marR="0" lvl="0" indent="0" algn="l" defTabSz="914400" rtl="0" eaLnBrk="0" fontAlgn="base" latinLnBrk="0" hangingPunct="0">
              <a:lnSpc>
                <a:spcPct val="150000"/>
              </a:lnSpc>
              <a:spcBef>
                <a:spcPts val="63"/>
              </a:spcBef>
              <a:spcAft>
                <a:spcPts val="800"/>
              </a:spcAft>
              <a:buClrTx/>
              <a:buSzTx/>
              <a:buFontTx/>
              <a:buNone/>
              <a:tabLst/>
            </a:pPr>
            <a:r>
              <a:rPr kumimoji="0" lang="en-GB" altLang="en-US" b="0" i="0" u="none" strike="noStrike" cap="none" normalizeH="0" baseline="0" dirty="0" smtClean="0">
                <a:ln>
                  <a:noFill/>
                </a:ln>
                <a:solidFill>
                  <a:srgbClr val="FFFFFF"/>
                </a:solidFill>
                <a:effectLst/>
                <a:latin typeface="Century Gothic" panose="020B0502020202020204" pitchFamily="34" charset="0"/>
              </a:rPr>
              <a:t>These short workshops are aimed at practitioners from all agencies who form ‘teams’ around the child and work to improve outcomes for young people. Providing a valuable peer reflection opportunity and enhancing the engagement of practitioners in taking forward improvements based on local evaluation and learning</a:t>
            </a:r>
            <a:r>
              <a:rPr kumimoji="0" lang="en-GB" altLang="en-US" b="0" i="0" u="none" strike="noStrike" cap="none" normalizeH="0" baseline="0" dirty="0" smtClean="0">
                <a:ln>
                  <a:noFill/>
                </a:ln>
                <a:solidFill>
                  <a:srgbClr val="FFFFFF"/>
                </a:solidFill>
                <a:effectLst/>
                <a:latin typeface="Tahoma" panose="020B0604030504040204" pitchFamily="34" charset="0"/>
              </a:rPr>
              <a:t>.</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
        <p:nvSpPr>
          <p:cNvPr id="10" name="Text Box 3"/>
          <p:cNvSpPr txBox="1">
            <a:spLocks noChangeArrowheads="1"/>
          </p:cNvSpPr>
          <p:nvPr/>
        </p:nvSpPr>
        <p:spPr bwMode="auto">
          <a:xfrm>
            <a:off x="6259097" y="1446463"/>
            <a:ext cx="5499765" cy="291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43000"/>
              </a:lnSpc>
              <a:spcBef>
                <a:spcPct val="0"/>
              </a:spcBef>
              <a:spcAft>
                <a:spcPts val="800"/>
              </a:spcAft>
              <a:buClrTx/>
              <a:buSzTx/>
              <a:buFontTx/>
              <a:buNone/>
              <a:tabLst/>
            </a:pPr>
            <a:r>
              <a:rPr kumimoji="0" lang="en-GB" altLang="en-US" b="1" i="0" u="none" strike="noStrike" cap="none" normalizeH="0" baseline="0" dirty="0" smtClean="0">
                <a:ln>
                  <a:noFill/>
                </a:ln>
                <a:solidFill>
                  <a:srgbClr val="FFFFFF"/>
                </a:solidFill>
                <a:effectLst/>
                <a:latin typeface="Tahoma" panose="020B0604030504040204" pitchFamily="34" charset="0"/>
              </a:rPr>
              <a:t>Course Objectives:</a:t>
            </a:r>
          </a:p>
          <a:p>
            <a:pPr marL="285750" marR="0" lvl="0" indent="-285750" algn="l" defTabSz="914400" rtl="0" eaLnBrk="0" fontAlgn="base" latinLnBrk="0" hangingPunct="0">
              <a:lnSpc>
                <a:spcPct val="150000"/>
              </a:lnSpc>
              <a:spcBef>
                <a:spcPts val="150"/>
              </a:spcBef>
              <a:spcAft>
                <a:spcPct val="0"/>
              </a:spcAft>
              <a:buClr>
                <a:srgbClr val="000000"/>
              </a:buClr>
              <a:buSzTx/>
              <a:buFont typeface="Arial" panose="020B0604020202020204" pitchFamily="34" charset="0"/>
              <a:buChar char="•"/>
              <a:tabLst/>
            </a:pPr>
            <a:r>
              <a:rPr kumimoji="0" lang="en-GB" altLang="en-US" b="0" i="0" u="none" strike="noStrike" cap="none" normalizeH="0" baseline="0" dirty="0" smtClean="0">
                <a:ln>
                  <a:noFill/>
                </a:ln>
                <a:solidFill>
                  <a:srgbClr val="FFFFFF"/>
                </a:solidFill>
                <a:effectLst/>
                <a:latin typeface="Century Gothic" panose="020B0502020202020204" pitchFamily="34" charset="0"/>
              </a:rPr>
              <a:t>To strengthen practitioners</a:t>
            </a:r>
            <a:r>
              <a:rPr kumimoji="0" lang="en-GB" altLang="en-US" b="0" i="0" u="none" strike="noStrike" cap="none" normalizeH="0" dirty="0" smtClean="0">
                <a:ln>
                  <a:noFill/>
                </a:ln>
                <a:solidFill>
                  <a:srgbClr val="FFFFFF"/>
                </a:solidFill>
                <a:effectLst/>
                <a:latin typeface="Century Gothic" panose="020B0502020202020204" pitchFamily="34" charset="0"/>
              </a:rPr>
              <a:t> </a:t>
            </a:r>
            <a:r>
              <a:rPr kumimoji="0" lang="en-GB" altLang="en-US" b="0" i="0" u="none" strike="noStrike" cap="none" normalizeH="0" baseline="0" dirty="0" smtClean="0">
                <a:ln>
                  <a:noFill/>
                </a:ln>
                <a:solidFill>
                  <a:srgbClr val="FFFFFF"/>
                </a:solidFill>
                <a:effectLst/>
                <a:latin typeface="Century Gothic" panose="020B0502020202020204" pitchFamily="34" charset="0"/>
              </a:rPr>
              <a:t>understanding of where and how local practise can be improved</a:t>
            </a:r>
          </a:p>
          <a:p>
            <a:pPr marL="285750" marR="800100" lvl="0" indent="-285750" algn="l" defTabSz="914400" rtl="0" eaLnBrk="0" fontAlgn="base" latinLnBrk="0" hangingPunct="0">
              <a:lnSpc>
                <a:spcPct val="150000"/>
              </a:lnSpc>
              <a:spcBef>
                <a:spcPts val="75"/>
              </a:spcBef>
              <a:spcAft>
                <a:spcPct val="0"/>
              </a:spcAft>
              <a:buClr>
                <a:srgbClr val="000000"/>
              </a:buClr>
              <a:buSzTx/>
              <a:buFont typeface="Arial" panose="020B0604020202020204" pitchFamily="34" charset="0"/>
              <a:buChar char="•"/>
              <a:tabLst/>
            </a:pPr>
            <a:r>
              <a:rPr kumimoji="0" lang="en-GB" altLang="en-US" b="0" i="0" u="none" strike="noStrike" cap="none" normalizeH="0" baseline="0" dirty="0" smtClean="0">
                <a:ln>
                  <a:noFill/>
                </a:ln>
                <a:solidFill>
                  <a:srgbClr val="FFFFFF"/>
                </a:solidFill>
                <a:effectLst/>
                <a:latin typeface="Century Gothic" panose="020B0502020202020204" pitchFamily="34" charset="0"/>
              </a:rPr>
              <a:t>To provide a supportive environment to reflect</a:t>
            </a:r>
            <a:r>
              <a:rPr kumimoji="0" lang="en-GB" altLang="en-US" b="0" i="0" u="none" strike="noStrike" cap="none" normalizeH="0" dirty="0" smtClean="0">
                <a:ln>
                  <a:noFill/>
                </a:ln>
                <a:solidFill>
                  <a:srgbClr val="FFFFFF"/>
                </a:solidFill>
                <a:effectLst/>
                <a:latin typeface="Century Gothic" panose="020B0502020202020204" pitchFamily="34" charset="0"/>
              </a:rPr>
              <a:t> </a:t>
            </a:r>
            <a:r>
              <a:rPr kumimoji="0" lang="en-GB" altLang="en-US" b="0" i="0" u="none" strike="noStrike" cap="none" normalizeH="0" baseline="0" dirty="0" smtClean="0">
                <a:ln>
                  <a:noFill/>
                </a:ln>
                <a:solidFill>
                  <a:srgbClr val="FFFFFF"/>
                </a:solidFill>
                <a:effectLst/>
                <a:latin typeface="Century Gothic" panose="020B0502020202020204" pitchFamily="34" charset="0"/>
              </a:rPr>
              <a:t>on practice.</a:t>
            </a:r>
          </a:p>
          <a:p>
            <a:pPr marL="285750" marR="0" lvl="0" indent="-285750" algn="l" defTabSz="914400" rtl="0" eaLnBrk="0" fontAlgn="base" latinLnBrk="0" hangingPunct="0">
              <a:lnSpc>
                <a:spcPct val="142000"/>
              </a:lnSpc>
              <a:spcBef>
                <a:spcPts val="75"/>
              </a:spcBef>
              <a:spcAft>
                <a:spcPct val="0"/>
              </a:spcAft>
              <a:buClr>
                <a:srgbClr val="000000"/>
              </a:buClr>
              <a:buSzTx/>
              <a:buFont typeface="Arial" panose="020B0604020202020204" pitchFamily="34" charset="0"/>
              <a:buChar char="•"/>
              <a:tabLst/>
            </a:pPr>
            <a:r>
              <a:rPr kumimoji="0" lang="en-GB" altLang="en-US" b="0" i="0" u="none" strike="noStrike" cap="none" normalizeH="0" baseline="0" dirty="0" smtClean="0">
                <a:ln>
                  <a:noFill/>
                </a:ln>
                <a:solidFill>
                  <a:srgbClr val="FFFFFF"/>
                </a:solidFill>
                <a:effectLst/>
                <a:latin typeface="Century Gothic" panose="020B0502020202020204" pitchFamily="34" charset="0"/>
              </a:rPr>
              <a:t>To develop an awareness of the roles of workers across agencies.</a:t>
            </a:r>
          </a:p>
          <a:p>
            <a:pPr marL="285750" marR="1143000" lvl="0" indent="-285750" algn="l" defTabSz="914400" rtl="0" eaLnBrk="0" fontAlgn="base" latinLnBrk="0" hangingPunct="0">
              <a:lnSpc>
                <a:spcPct val="149000"/>
              </a:lnSpc>
              <a:spcBef>
                <a:spcPct val="0"/>
              </a:spcBef>
              <a:spcAft>
                <a:spcPts val="2175"/>
              </a:spcAft>
              <a:buClr>
                <a:srgbClr val="000000"/>
              </a:buClr>
              <a:buSzTx/>
              <a:buFont typeface="Arial" panose="020B0604020202020204" pitchFamily="34" charset="0"/>
              <a:buChar char="•"/>
              <a:tabLst/>
            </a:pPr>
            <a:r>
              <a:rPr kumimoji="0" lang="en-GB" altLang="en-US" b="0" i="0" u="none" strike="noStrike" cap="none" normalizeH="0" baseline="0" dirty="0" smtClean="0">
                <a:ln>
                  <a:noFill/>
                </a:ln>
                <a:solidFill>
                  <a:srgbClr val="FFFFFF"/>
                </a:solidFill>
                <a:effectLst/>
                <a:latin typeface="Century Gothic" panose="020B0502020202020204" pitchFamily="34" charset="0"/>
              </a:rPr>
              <a:t>To better involve practitioners in implementing improvements in practice</a:t>
            </a:r>
            <a:r>
              <a:rPr kumimoji="0" lang="en-GB" altLang="en-US" b="0" i="0" u="none" strike="noStrike" cap="none" normalizeH="0" baseline="0" dirty="0" smtClean="0">
                <a:ln>
                  <a:noFill/>
                </a:ln>
                <a:solidFill>
                  <a:srgbClr val="FFFFFF"/>
                </a:solidFill>
                <a:effectLst/>
                <a:latin typeface="Tahoma" panose="020B0604030504040204" pitchFamily="34" charset="0"/>
              </a:rPr>
              <a:t>.</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757339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National Risk Framework</a:t>
            </a:r>
          </a:p>
          <a:p>
            <a:r>
              <a:rPr lang="en-US" sz="2000" dirty="0" smtClean="0">
                <a:solidFill>
                  <a:schemeClr val="bg1"/>
                </a:solidFill>
                <a:latin typeface="Century Gothic" panose="020B0502020202020204" pitchFamily="34" charset="0"/>
              </a:rPr>
              <a:t>Delivered by: Child Protection Committee</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00664" y="3165231"/>
            <a:ext cx="3305907" cy="261610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Any practitioner or manager who is involved in the assessment of need and risk in relation to a child or young person.  In particular for those who are involved in a specific role or named person or lead professional</a:t>
            </a:r>
            <a:endParaRPr lang="en-US" sz="1600" dirty="0">
              <a:solidFill>
                <a:schemeClr val="bg1"/>
              </a:solidFill>
              <a:latin typeface="Century Gothic" panose="020B0502020202020204" pitchFamily="34" charset="0"/>
            </a:endParaRPr>
          </a:p>
          <a:p>
            <a:endParaRPr lang="en-GB" dirty="0"/>
          </a:p>
        </p:txBody>
      </p:sp>
      <p:sp>
        <p:nvSpPr>
          <p:cNvPr id="8" name="TextBox 7"/>
          <p:cNvSpPr txBox="1"/>
          <p:nvPr/>
        </p:nvSpPr>
        <p:spPr>
          <a:xfrm>
            <a:off x="6400799" y="2611326"/>
            <a:ext cx="3644721" cy="2831544"/>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practitioners at all levels to approach the task of identifying risk and need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practice using the tools from the framework that enable assessment</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Increase knowledge of the guidance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Increase confidence and competence</a:t>
            </a:r>
            <a:endParaRPr lang="en-GB" sz="1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5123304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Children Living with Parental Mental Health Issues</a:t>
            </a:r>
          </a:p>
          <a:p>
            <a:r>
              <a:rPr lang="en-US" sz="2000" dirty="0" smtClean="0">
                <a:solidFill>
                  <a:schemeClr val="bg1"/>
                </a:solidFill>
                <a:latin typeface="Century Gothic" panose="020B0502020202020204" pitchFamily="34" charset="0"/>
              </a:rPr>
              <a:t>Delivered by: Child Protection Committee</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85071" y="3587261"/>
            <a:ext cx="3221500" cy="2369880"/>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with foundation knowledge of child protection processes and limited experience of working with children and young people affected by parental mental health issues</a:t>
            </a:r>
            <a:endParaRPr lang="en-US" sz="1600" dirty="0">
              <a:solidFill>
                <a:schemeClr val="bg1"/>
              </a:solidFill>
              <a:latin typeface="Century Gothic" panose="020B0502020202020204" pitchFamily="34" charset="0"/>
            </a:endParaRPr>
          </a:p>
          <a:p>
            <a:endParaRPr lang="en-GB" dirty="0"/>
          </a:p>
        </p:txBody>
      </p:sp>
      <p:sp>
        <p:nvSpPr>
          <p:cNvPr id="8" name="TextBox 7"/>
          <p:cNvSpPr txBox="1"/>
          <p:nvPr/>
        </p:nvSpPr>
        <p:spPr>
          <a:xfrm>
            <a:off x="6358597" y="2982350"/>
            <a:ext cx="3686923"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practitioners to gain a knowledge of the key issues for children and young people affected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Development of skills to identify possible risks and needs for children and young people affected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Consider the contact of attachment for children and young people affected</a:t>
            </a:r>
          </a:p>
        </p:txBody>
      </p:sp>
    </p:spTree>
    <p:extLst>
      <p:ext uri="{BB962C8B-B14F-4D97-AF65-F5344CB8AC3E}">
        <p14:creationId xmlns:p14="http://schemas.microsoft.com/office/powerpoint/2010/main" val="8325495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Emotional Abuse and Neglect</a:t>
            </a:r>
          </a:p>
          <a:p>
            <a:r>
              <a:rPr lang="en-US" sz="2000" dirty="0" smtClean="0">
                <a:solidFill>
                  <a:schemeClr val="bg1"/>
                </a:solidFill>
                <a:latin typeface="Century Gothic" panose="020B0502020202020204" pitchFamily="34" charset="0"/>
              </a:rPr>
              <a:t>Delivered by: Children First</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249637"/>
            <a:ext cx="3277771" cy="187743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who have a good knowledge of child protection issues who wish to develop a greater understanding of the complexities</a:t>
            </a:r>
            <a:endParaRPr lang="en-US" sz="1600" dirty="0">
              <a:solidFill>
                <a:schemeClr val="bg1"/>
              </a:solidFill>
              <a:latin typeface="Century Gothic" panose="020B0502020202020204" pitchFamily="34" charset="0"/>
            </a:endParaRPr>
          </a:p>
          <a:p>
            <a:endParaRPr lang="en-GB" dirty="0"/>
          </a:p>
        </p:txBody>
      </p:sp>
      <p:sp>
        <p:nvSpPr>
          <p:cNvPr id="8" name="TextBox 7"/>
          <p:cNvSpPr txBox="1"/>
          <p:nvPr/>
        </p:nvSpPr>
        <p:spPr>
          <a:xfrm>
            <a:off x="6358597" y="2982350"/>
            <a:ext cx="3686923"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define emotional abuse and neglect</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Understand the assessment method and process in practice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Explore the long term impact of these experiences on children’s development</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Demonstrate an awareness of models of intervention and develop strategies for working with children and their families</a:t>
            </a:r>
          </a:p>
        </p:txBody>
      </p:sp>
    </p:spTree>
    <p:extLst>
      <p:ext uri="{BB962C8B-B14F-4D97-AF65-F5344CB8AC3E}">
        <p14:creationId xmlns:p14="http://schemas.microsoft.com/office/powerpoint/2010/main" val="3748683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5" name="TextBox 4"/>
          <p:cNvSpPr txBox="1"/>
          <p:nvPr/>
        </p:nvSpPr>
        <p:spPr>
          <a:xfrm>
            <a:off x="824247" y="360608"/>
            <a:ext cx="9865217" cy="5847755"/>
          </a:xfrm>
          <a:prstGeom prst="rect">
            <a:avLst/>
          </a:prstGeom>
          <a:noFill/>
        </p:spPr>
        <p:txBody>
          <a:bodyPr wrap="square" rtlCol="0">
            <a:spAutoFit/>
          </a:bodyPr>
          <a:lstStyle/>
          <a:p>
            <a:pPr fontAlgn="base"/>
            <a:r>
              <a:rPr lang="en-US" sz="3200" dirty="0">
                <a:solidFill>
                  <a:srgbClr val="E52DCF"/>
                </a:solidFill>
                <a:latin typeface="Century Gothic" panose="020B0502020202020204" pitchFamily="34" charset="0"/>
              </a:rPr>
              <a:t>Working Together – Learning Together</a:t>
            </a:r>
            <a:endParaRPr lang="en-GB" sz="3200" dirty="0">
              <a:solidFill>
                <a:srgbClr val="E52DCF"/>
              </a:solidFill>
              <a:latin typeface="Century Gothic" panose="020B0502020202020204" pitchFamily="34" charset="0"/>
            </a:endParaRPr>
          </a:p>
          <a:p>
            <a:pPr fontAlgn="base"/>
            <a:endParaRPr lang="en-US" dirty="0" smtClean="0">
              <a:latin typeface="Century Gothic" panose="020B0502020202020204" pitchFamily="34" charset="0"/>
            </a:endParaRPr>
          </a:p>
          <a:p>
            <a:pPr fontAlgn="base"/>
            <a:r>
              <a:rPr lang="en-US" dirty="0" smtClean="0">
                <a:latin typeface="Century Gothic" panose="020B0502020202020204" pitchFamily="34" charset="0"/>
              </a:rPr>
              <a:t>An </a:t>
            </a:r>
            <a:r>
              <a:rPr lang="en-US" dirty="0">
                <a:latin typeface="Century Gothic" panose="020B0502020202020204" pitchFamily="34" charset="0"/>
              </a:rPr>
              <a:t>important element that we would like to see continue is that those who work together to learn together. By sharing practice perspectives and experience we can improve outcomes for service users. Therefore all training courses in our calendar are designed for a multi-agency audience</a:t>
            </a:r>
            <a:r>
              <a:rPr lang="en-US" dirty="0" smtClean="0">
                <a:latin typeface="Century Gothic" panose="020B0502020202020204" pitchFamily="34" charset="0"/>
              </a:rPr>
              <a:t>.</a:t>
            </a:r>
          </a:p>
          <a:p>
            <a:pPr fontAlgn="base"/>
            <a:r>
              <a:rPr lang="en-US" dirty="0" smtClean="0">
                <a:latin typeface="Century Gothic" panose="020B0502020202020204" pitchFamily="34" charset="0"/>
              </a:rPr>
              <a:t>The </a:t>
            </a:r>
            <a:r>
              <a:rPr lang="en-US" dirty="0">
                <a:latin typeface="Century Gothic" panose="020B0502020202020204" pitchFamily="34" charset="0"/>
              </a:rPr>
              <a:t>training </a:t>
            </a:r>
            <a:r>
              <a:rPr lang="en-US" dirty="0" smtClean="0">
                <a:latin typeface="Century Gothic" panose="020B0502020202020204" pitchFamily="34" charset="0"/>
              </a:rPr>
              <a:t>calendar </a:t>
            </a:r>
            <a:r>
              <a:rPr lang="en-US" dirty="0">
                <a:latin typeface="Century Gothic" panose="020B0502020202020204" pitchFamily="34" charset="0"/>
              </a:rPr>
              <a:t>timeframe is changing for the Multi-Agency training </a:t>
            </a:r>
            <a:r>
              <a:rPr lang="en-US" dirty="0" err="1">
                <a:latin typeface="Century Gothic" panose="020B0502020202020204" pitchFamily="34" charset="0"/>
              </a:rPr>
              <a:t>programme</a:t>
            </a:r>
            <a:r>
              <a:rPr lang="en-US" dirty="0">
                <a:latin typeface="Century Gothic" panose="020B0502020202020204" pitchFamily="34" charset="0"/>
              </a:rPr>
              <a:t>. Until now, it has followed the pattern of the financial year. As of 2018 the </a:t>
            </a:r>
            <a:r>
              <a:rPr lang="en-US" dirty="0" smtClean="0">
                <a:latin typeface="Century Gothic" panose="020B0502020202020204" pitchFamily="34" charset="0"/>
              </a:rPr>
              <a:t>calendar </a:t>
            </a:r>
            <a:r>
              <a:rPr lang="en-US" dirty="0">
                <a:latin typeface="Century Gothic" panose="020B0502020202020204" pitchFamily="34" charset="0"/>
              </a:rPr>
              <a:t>will be from January to December of each year.  Therefore this </a:t>
            </a:r>
            <a:r>
              <a:rPr lang="en-US" dirty="0" smtClean="0">
                <a:latin typeface="Century Gothic" panose="020B0502020202020204" pitchFamily="34" charset="0"/>
              </a:rPr>
              <a:t>calendar </a:t>
            </a:r>
            <a:r>
              <a:rPr lang="en-US" dirty="0">
                <a:latin typeface="Century Gothic" panose="020B0502020202020204" pitchFamily="34" charset="0"/>
              </a:rPr>
              <a:t>is for the period April to December 2017</a:t>
            </a:r>
            <a:r>
              <a:rPr lang="en-US" dirty="0" smtClean="0">
                <a:latin typeface="Century Gothic" panose="020B0502020202020204" pitchFamily="34" charset="0"/>
              </a:rPr>
              <a:t>.</a:t>
            </a:r>
          </a:p>
          <a:p>
            <a:pPr fontAlgn="base"/>
            <a:endParaRPr lang="en-US" dirty="0" smtClean="0"/>
          </a:p>
          <a:p>
            <a:pPr fontAlgn="base"/>
            <a:r>
              <a:rPr lang="en-US" sz="2400" dirty="0">
                <a:solidFill>
                  <a:srgbClr val="E52DCF"/>
                </a:solidFill>
                <a:latin typeface="Century Gothic" panose="020B0502020202020204" pitchFamily="34" charset="0"/>
              </a:rPr>
              <a:t>National Guidance for Child Protection in Scotland and</a:t>
            </a:r>
            <a:endParaRPr lang="en-GB" sz="2400" dirty="0">
              <a:solidFill>
                <a:srgbClr val="E52DCF"/>
              </a:solidFill>
              <a:latin typeface="Century Gothic" panose="020B0502020202020204" pitchFamily="34" charset="0"/>
            </a:endParaRPr>
          </a:p>
          <a:p>
            <a:pPr fontAlgn="base"/>
            <a:r>
              <a:rPr lang="en-US" sz="2400" dirty="0">
                <a:solidFill>
                  <a:srgbClr val="E52DCF"/>
                </a:solidFill>
                <a:latin typeface="Century Gothic" panose="020B0502020202020204" pitchFamily="34" charset="0"/>
              </a:rPr>
              <a:t>National Risk Framework to Support the Assessment of</a:t>
            </a:r>
            <a:endParaRPr lang="en-GB" sz="2400" dirty="0">
              <a:solidFill>
                <a:srgbClr val="E52DCF"/>
              </a:solidFill>
              <a:latin typeface="Century Gothic" panose="020B0502020202020204" pitchFamily="34" charset="0"/>
            </a:endParaRPr>
          </a:p>
          <a:p>
            <a:pPr fontAlgn="base"/>
            <a:r>
              <a:rPr lang="en-US" sz="2400" dirty="0">
                <a:solidFill>
                  <a:srgbClr val="E52DCF"/>
                </a:solidFill>
                <a:latin typeface="Century Gothic" panose="020B0502020202020204" pitchFamily="34" charset="0"/>
              </a:rPr>
              <a:t>Children and Young People</a:t>
            </a:r>
            <a:endParaRPr lang="en-GB" sz="2400" dirty="0">
              <a:solidFill>
                <a:srgbClr val="E52DCF"/>
              </a:solidFill>
              <a:latin typeface="Century Gothic" panose="020B0502020202020204" pitchFamily="34" charset="0"/>
            </a:endParaRPr>
          </a:p>
          <a:p>
            <a:pPr fontAlgn="base"/>
            <a:endParaRPr lang="en-US" dirty="0" smtClean="0"/>
          </a:p>
          <a:p>
            <a:pPr fontAlgn="base"/>
            <a:r>
              <a:rPr lang="en-US" dirty="0" smtClean="0">
                <a:latin typeface="Century Gothic" panose="020B0502020202020204" pitchFamily="34" charset="0"/>
              </a:rPr>
              <a:t>All </a:t>
            </a:r>
            <a:r>
              <a:rPr lang="en-US" dirty="0">
                <a:latin typeface="Century Gothic" panose="020B0502020202020204" pitchFamily="34" charset="0"/>
              </a:rPr>
              <a:t>courses in the </a:t>
            </a:r>
            <a:r>
              <a:rPr lang="en-US" dirty="0" err="1">
                <a:latin typeface="Century Gothic" panose="020B0502020202020204" pitchFamily="34" charset="0"/>
              </a:rPr>
              <a:t>programme</a:t>
            </a:r>
            <a:r>
              <a:rPr lang="en-US" dirty="0">
                <a:latin typeface="Century Gothic" panose="020B0502020202020204" pitchFamily="34" charset="0"/>
              </a:rPr>
              <a:t> year 2017 are aligned to the National Guidance for Child Protection in Scotland and the National Risk Framework to Support the Assessment of Children and Young People</a:t>
            </a:r>
            <a:endParaRPr lang="en-GB" dirty="0">
              <a:latin typeface="Century Gothic" panose="020B0502020202020204" pitchFamily="34" charset="0"/>
            </a:endParaRPr>
          </a:p>
          <a:p>
            <a:pPr fontAlgn="base"/>
            <a:endParaRPr lang="en-GB" dirty="0">
              <a:latin typeface="Century Gothic" panose="020B0502020202020204" pitchFamily="34" charset="0"/>
            </a:endParaRPr>
          </a:p>
        </p:txBody>
      </p:sp>
    </p:spTree>
    <p:extLst>
      <p:ext uri="{BB962C8B-B14F-4D97-AF65-F5344CB8AC3E}">
        <p14:creationId xmlns:p14="http://schemas.microsoft.com/office/powerpoint/2010/main" val="18038621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77437"/>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Getting our Priorities Right</a:t>
            </a:r>
          </a:p>
          <a:p>
            <a:r>
              <a:rPr lang="en-US" sz="2000" dirty="0" smtClean="0">
                <a:solidFill>
                  <a:schemeClr val="bg1"/>
                </a:solidFill>
                <a:latin typeface="Century Gothic" panose="020B0502020202020204" pitchFamily="34" charset="0"/>
              </a:rPr>
              <a:t>Delivered by: Child Protection Committee, Alcohol and Drug Partnership, Youth Services and NHS Ayrshire and Arran</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249637"/>
            <a:ext cx="3277771" cy="310854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who have a limited awareness of working with children and young people whose parents/</a:t>
            </a:r>
            <a:r>
              <a:rPr lang="en-US" sz="1600" dirty="0" err="1" smtClean="0">
                <a:solidFill>
                  <a:schemeClr val="bg1"/>
                </a:solidFill>
                <a:latin typeface="Century Gothic" panose="020B0502020202020204" pitchFamily="34" charset="0"/>
              </a:rPr>
              <a:t>carers</a:t>
            </a:r>
            <a:r>
              <a:rPr lang="en-US" sz="1600" dirty="0" smtClean="0">
                <a:solidFill>
                  <a:schemeClr val="bg1"/>
                </a:solidFill>
                <a:latin typeface="Century Gothic" panose="020B0502020202020204" pitchFamily="34" charset="0"/>
              </a:rPr>
              <a:t> are affected by drug or alcohol use and who require to </a:t>
            </a:r>
            <a:r>
              <a:rPr lang="en-US" sz="1600" dirty="0" err="1" smtClean="0">
                <a:solidFill>
                  <a:schemeClr val="bg1"/>
                </a:solidFill>
                <a:latin typeface="Century Gothic" panose="020B0502020202020204" pitchFamily="34" charset="0"/>
              </a:rPr>
              <a:t>recognise</a:t>
            </a:r>
            <a:r>
              <a:rPr lang="en-US" sz="1600" dirty="0" smtClean="0">
                <a:solidFill>
                  <a:schemeClr val="bg1"/>
                </a:solidFill>
                <a:latin typeface="Century Gothic" panose="020B0502020202020204" pitchFamily="34" charset="0"/>
              </a:rPr>
              <a:t> how this can impact on the development and well-being of children and young people</a:t>
            </a:r>
            <a:endParaRPr lang="en-US" sz="1600" dirty="0">
              <a:solidFill>
                <a:schemeClr val="bg1"/>
              </a:solidFill>
              <a:latin typeface="Century Gothic" panose="020B0502020202020204" pitchFamily="34" charset="0"/>
            </a:endParaRPr>
          </a:p>
          <a:p>
            <a:endParaRPr lang="en-GB" dirty="0"/>
          </a:p>
        </p:txBody>
      </p:sp>
      <p:sp>
        <p:nvSpPr>
          <p:cNvPr id="8" name="TextBox 7"/>
          <p:cNvSpPr txBox="1"/>
          <p:nvPr/>
        </p:nvSpPr>
        <p:spPr>
          <a:xfrm>
            <a:off x="6358597" y="2982350"/>
            <a:ext cx="3686923"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‘seeing’ children and young people affected by parental substance misuse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Input regard the impact of substance use in pre birth months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Make connections between the work of different services in North Ayrshire to engage both children and their adult care givers in the recovery process</a:t>
            </a:r>
          </a:p>
        </p:txBody>
      </p:sp>
    </p:spTree>
    <p:extLst>
      <p:ext uri="{BB962C8B-B14F-4D97-AF65-F5344CB8AC3E}">
        <p14:creationId xmlns:p14="http://schemas.microsoft.com/office/powerpoint/2010/main" val="213462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Working with Resistance</a:t>
            </a:r>
          </a:p>
          <a:p>
            <a:r>
              <a:rPr lang="en-US" sz="2000" dirty="0" smtClean="0">
                <a:solidFill>
                  <a:schemeClr val="bg1"/>
                </a:solidFill>
                <a:latin typeface="Century Gothic" panose="020B0502020202020204" pitchFamily="34" charset="0"/>
              </a:rPr>
              <a:t>Delivered by: Child Protection Committee</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249637"/>
            <a:ext cx="3277771"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and managers in all agencies who experience a level of apparent ‘lack of cooperation’ or ‘resistance’ from families when intervention is necessary for vulnerable children and young people</a:t>
            </a:r>
            <a:endParaRPr lang="en-GB" dirty="0"/>
          </a:p>
        </p:txBody>
      </p:sp>
      <p:sp>
        <p:nvSpPr>
          <p:cNvPr id="8" name="TextBox 7"/>
          <p:cNvSpPr txBox="1"/>
          <p:nvPr/>
        </p:nvSpPr>
        <p:spPr>
          <a:xfrm>
            <a:off x="6358597" y="2982350"/>
            <a:ext cx="3686923" cy="2831544"/>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why families may be unwilling to cooperate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the different </a:t>
            </a:r>
            <a:r>
              <a:rPr lang="en-US" sz="1600" dirty="0" err="1" smtClean="0">
                <a:solidFill>
                  <a:schemeClr val="bg1"/>
                </a:solidFill>
                <a:latin typeface="Century Gothic" panose="020B0502020202020204" pitchFamily="34" charset="0"/>
              </a:rPr>
              <a:t>behaviours</a:t>
            </a:r>
            <a:r>
              <a:rPr lang="en-US" sz="1600" dirty="0" smtClean="0">
                <a:solidFill>
                  <a:schemeClr val="bg1"/>
                </a:solidFill>
                <a:latin typeface="Century Gothic" panose="020B0502020202020204" pitchFamily="34" charset="0"/>
              </a:rPr>
              <a:t> that families may display when not wishing to engage with services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introduce the Resistance Portfolio developed by the West of Scotland Consortium to support practitioners</a:t>
            </a:r>
          </a:p>
        </p:txBody>
      </p:sp>
    </p:spTree>
    <p:extLst>
      <p:ext uri="{BB962C8B-B14F-4D97-AF65-F5344CB8AC3E}">
        <p14:creationId xmlns:p14="http://schemas.microsoft.com/office/powerpoint/2010/main" val="37470515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Dealing with Disclosure</a:t>
            </a:r>
          </a:p>
          <a:p>
            <a:r>
              <a:rPr lang="en-US" sz="2000" dirty="0" smtClean="0">
                <a:solidFill>
                  <a:schemeClr val="bg1"/>
                </a:solidFill>
                <a:latin typeface="Century Gothic" panose="020B0502020202020204" pitchFamily="34" charset="0"/>
              </a:rPr>
              <a:t>Delivered by: Child Protection Committee</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828800" y="3249637"/>
            <a:ext cx="3277771"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Staff in all agencies who have a working knowledge of the child protection process and are currently working in an environment where a child may disclose abuse.  Those attending must have up to date knowledge of child protection issues</a:t>
            </a:r>
            <a:endParaRPr lang="en-GB" dirty="0"/>
          </a:p>
        </p:txBody>
      </p:sp>
      <p:sp>
        <p:nvSpPr>
          <p:cNvPr id="8" name="TextBox 7"/>
          <p:cNvSpPr txBox="1"/>
          <p:nvPr/>
        </p:nvSpPr>
        <p:spPr>
          <a:xfrm>
            <a:off x="6358597" y="2982350"/>
            <a:ext cx="3686923"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promote practitioner confidence in responding effectively to a child or young person who discloses abuse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offer staff support and reflective space in this complex area of work</a:t>
            </a:r>
          </a:p>
        </p:txBody>
      </p:sp>
    </p:spTree>
    <p:extLst>
      <p:ext uri="{BB962C8B-B14F-4D97-AF65-F5344CB8AC3E}">
        <p14:creationId xmlns:p14="http://schemas.microsoft.com/office/powerpoint/2010/main" val="37177145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56966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Child Sexual Abuse</a:t>
            </a:r>
          </a:p>
          <a:p>
            <a:r>
              <a:rPr lang="en-US" sz="2000" dirty="0" smtClean="0">
                <a:solidFill>
                  <a:schemeClr val="bg1"/>
                </a:solidFill>
                <a:latin typeface="Century Gothic" panose="020B0502020202020204" pitchFamily="34" charset="0"/>
              </a:rPr>
              <a:t>Delivered by: Woman’s Support Project</a:t>
            </a:r>
          </a:p>
          <a:p>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828800" y="3249637"/>
            <a:ext cx="3277771"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with some experience of supporting children and young people who may have been sexually abused.  Particularly relevant to those working with children and those who come into contact with adult survivors of childhood sexual abuse</a:t>
            </a:r>
            <a:endParaRPr lang="en-GB" dirty="0"/>
          </a:p>
        </p:txBody>
      </p:sp>
      <p:sp>
        <p:nvSpPr>
          <p:cNvPr id="8" name="TextBox 7"/>
          <p:cNvSpPr txBox="1"/>
          <p:nvPr/>
        </p:nvSpPr>
        <p:spPr>
          <a:xfrm>
            <a:off x="6358597" y="2982350"/>
            <a:ext cx="3686923"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help participants understand the meaning of child sexual abuse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understand why children do not disclose </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learn how to </a:t>
            </a:r>
            <a:r>
              <a:rPr lang="en-US" sz="1600" dirty="0" err="1" smtClean="0">
                <a:solidFill>
                  <a:schemeClr val="bg1"/>
                </a:solidFill>
                <a:latin typeface="Century Gothic" panose="020B0502020202020204" pitchFamily="34" charset="0"/>
              </a:rPr>
              <a:t>recognise</a:t>
            </a:r>
            <a:r>
              <a:rPr lang="en-US" sz="1600" dirty="0" smtClean="0">
                <a:solidFill>
                  <a:schemeClr val="bg1"/>
                </a:solidFill>
                <a:latin typeface="Century Gothic" panose="020B0502020202020204" pitchFamily="34" charset="0"/>
              </a:rPr>
              <a:t> the signs of abuse</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learn how to talk to children about sexual abuse</a:t>
            </a:r>
          </a:p>
        </p:txBody>
      </p:sp>
    </p:spTree>
    <p:extLst>
      <p:ext uri="{BB962C8B-B14F-4D97-AF65-F5344CB8AC3E}">
        <p14:creationId xmlns:p14="http://schemas.microsoft.com/office/powerpoint/2010/main" val="19231624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436291" y="1412690"/>
            <a:ext cx="8397025" cy="1815882"/>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Listening to and Connecting with Children and Young People</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56935" y="3597903"/>
            <a:ext cx="3249636" cy="184665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and managers who are working with children and young people and have a responsibility to represent their views and experiences of their world</a:t>
            </a:r>
            <a:endParaRPr lang="en-GB" dirty="0"/>
          </a:p>
        </p:txBody>
      </p:sp>
      <p:sp>
        <p:nvSpPr>
          <p:cNvPr id="8" name="TextBox 7"/>
          <p:cNvSpPr txBox="1"/>
          <p:nvPr/>
        </p:nvSpPr>
        <p:spPr>
          <a:xfrm>
            <a:off x="6452315" y="3228573"/>
            <a:ext cx="3593205" cy="332398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practice in connecting with the children whom were are asked to understand and represent</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Consider more creative ways to support children and young people in communicating their experiences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Support conversations between agencies about how to ensure children are both seen and heard</a:t>
            </a:r>
          </a:p>
        </p:txBody>
      </p:sp>
    </p:spTree>
    <p:extLst>
      <p:ext uri="{BB962C8B-B14F-4D97-AF65-F5344CB8AC3E}">
        <p14:creationId xmlns:p14="http://schemas.microsoft.com/office/powerpoint/2010/main" val="24200809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369880"/>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Working with Children and Young People who Exhibit Sexually Harmful </a:t>
            </a:r>
            <a:r>
              <a:rPr lang="en-US" sz="3600" dirty="0" err="1" smtClean="0">
                <a:solidFill>
                  <a:schemeClr val="bg1"/>
                </a:solidFill>
                <a:latin typeface="Century Gothic" panose="020B0502020202020204" pitchFamily="34" charset="0"/>
              </a:rPr>
              <a:t>Behaviour</a:t>
            </a:r>
            <a:endParaRPr lang="en-US" sz="36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Delivered by: Christine </a:t>
            </a:r>
            <a:r>
              <a:rPr lang="en-US" sz="2000" dirty="0" err="1" smtClean="0">
                <a:solidFill>
                  <a:schemeClr val="bg1"/>
                </a:solidFill>
                <a:latin typeface="Century Gothic" panose="020B0502020202020204" pitchFamily="34" charset="0"/>
              </a:rPr>
              <a:t>McCarley</a:t>
            </a:r>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648496" y="3819471"/>
            <a:ext cx="3458075"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Professionals is all agencies who require a working knowledge of assessment and planning in relation to children and young people who exhibit problematic sexual </a:t>
            </a:r>
            <a:r>
              <a:rPr lang="en-US" sz="1600" dirty="0" err="1" smtClean="0">
                <a:solidFill>
                  <a:schemeClr val="bg1"/>
                </a:solidFill>
                <a:latin typeface="Century Gothic" panose="020B0502020202020204" pitchFamily="34" charset="0"/>
              </a:rPr>
              <a:t>behaviours</a:t>
            </a:r>
            <a:r>
              <a:rPr lang="en-US" sz="1600" dirty="0" smtClean="0">
                <a:solidFill>
                  <a:schemeClr val="bg1"/>
                </a:solidFill>
                <a:latin typeface="Century Gothic" panose="020B0502020202020204" pitchFamily="34" charset="0"/>
              </a:rPr>
              <a:t>.  The day explores the assessment, framework, safety plans and process for reviews</a:t>
            </a:r>
            <a:endParaRPr lang="en-GB" dirty="0"/>
          </a:p>
        </p:txBody>
      </p:sp>
      <p:sp>
        <p:nvSpPr>
          <p:cNvPr id="8" name="TextBox 7"/>
          <p:cNvSpPr txBox="1"/>
          <p:nvPr/>
        </p:nvSpPr>
        <p:spPr>
          <a:xfrm>
            <a:off x="6414868" y="3446585"/>
            <a:ext cx="3630652"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knowledge on the assessment of young people who display sexually harmful behavior</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knowledge of interventions to assist young people to reduce </a:t>
            </a:r>
            <a:r>
              <a:rPr lang="en-US" sz="1600" dirty="0" err="1" smtClean="0">
                <a:solidFill>
                  <a:schemeClr val="bg1"/>
                </a:solidFill>
                <a:latin typeface="Century Gothic" panose="020B0502020202020204" pitchFamily="34" charset="0"/>
              </a:rPr>
              <a:t>behaviours</a:t>
            </a:r>
            <a:endParaRPr lang="en-US" sz="1600" dirty="0" smtClean="0">
              <a:solidFill>
                <a:schemeClr val="bg1"/>
              </a:solidFill>
              <a:latin typeface="Century Gothic" panose="020B0502020202020204" pitchFamily="34" charset="0"/>
            </a:endParaRP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develop knowledge of North Ayrshire’s multi-agency guidance, structures and processes</a:t>
            </a:r>
          </a:p>
        </p:txBody>
      </p:sp>
    </p:spTree>
    <p:extLst>
      <p:ext uri="{BB962C8B-B14F-4D97-AF65-F5344CB8AC3E}">
        <p14:creationId xmlns:p14="http://schemas.microsoft.com/office/powerpoint/2010/main" val="13453814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Information Technology and Safeguarding</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249637"/>
            <a:ext cx="3277771"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and managers from the multi-agency child protection workforce who have a knowledge of child protection and require information around current issues for children, young people and professionals alike who use technologies</a:t>
            </a:r>
            <a:endParaRPr lang="en-GB" dirty="0"/>
          </a:p>
        </p:txBody>
      </p:sp>
      <p:sp>
        <p:nvSpPr>
          <p:cNvPr id="8" name="TextBox 7"/>
          <p:cNvSpPr txBox="1"/>
          <p:nvPr/>
        </p:nvSpPr>
        <p:spPr>
          <a:xfrm>
            <a:off x="6372665" y="3103769"/>
            <a:ext cx="3672855"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safer strategies that can be used when talking to children and young people about use of the internet</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provide information about those who use the internet to engage children and young people in unsafe activities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make connections with our roles and responsibilities in relation to internet safety</a:t>
            </a:r>
          </a:p>
        </p:txBody>
      </p:sp>
    </p:spTree>
    <p:extLst>
      <p:ext uri="{BB962C8B-B14F-4D97-AF65-F5344CB8AC3E}">
        <p14:creationId xmlns:p14="http://schemas.microsoft.com/office/powerpoint/2010/main" val="32109004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261884"/>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The Law and Child Protection</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828800" y="3249637"/>
            <a:ext cx="3277771"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in all agencies who require a working knowledge of the law in relation to the care and protection of children who are unclear about the legislative framework that can be </a:t>
            </a:r>
            <a:r>
              <a:rPr lang="en-US" sz="1600" dirty="0" err="1" smtClean="0">
                <a:solidFill>
                  <a:schemeClr val="bg1"/>
                </a:solidFill>
                <a:latin typeface="Century Gothic" panose="020B0502020202020204" pitchFamily="34" charset="0"/>
              </a:rPr>
              <a:t>utilised</a:t>
            </a:r>
            <a:r>
              <a:rPr lang="en-US" sz="1600" dirty="0" smtClean="0">
                <a:solidFill>
                  <a:schemeClr val="bg1"/>
                </a:solidFill>
                <a:latin typeface="Century Gothic" panose="020B0502020202020204" pitchFamily="34" charset="0"/>
              </a:rPr>
              <a:t> to keep children and young people safe</a:t>
            </a:r>
            <a:endParaRPr lang="en-GB" dirty="0"/>
          </a:p>
        </p:txBody>
      </p:sp>
      <p:sp>
        <p:nvSpPr>
          <p:cNvPr id="8" name="TextBox 7"/>
          <p:cNvSpPr txBox="1"/>
          <p:nvPr/>
        </p:nvSpPr>
        <p:spPr>
          <a:xfrm>
            <a:off x="6372665" y="3103769"/>
            <a:ext cx="3672855" cy="3077766"/>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examine the current law relating to the care and protection of children and young people in Scotland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assist participants learn about legislation most frequently used</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how the las supports vulnerable children in North Ayrshire and what powers the law has in ensuring their protection</a:t>
            </a:r>
          </a:p>
        </p:txBody>
      </p:sp>
    </p:spTree>
    <p:extLst>
      <p:ext uri="{BB962C8B-B14F-4D97-AF65-F5344CB8AC3E}">
        <p14:creationId xmlns:p14="http://schemas.microsoft.com/office/powerpoint/2010/main" val="19376185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Participating in a Child Protection Case Conference</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828800" y="3249637"/>
            <a:ext cx="3277771" cy="2092881"/>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from all agencies who have limited experience of attending Child Protection Case Conferences or wish to bring themselves up to date with changes in registration processes.</a:t>
            </a:r>
            <a:endParaRPr lang="en-GB" dirty="0"/>
          </a:p>
        </p:txBody>
      </p:sp>
      <p:sp>
        <p:nvSpPr>
          <p:cNvPr id="8" name="TextBox 7"/>
          <p:cNvSpPr txBox="1"/>
          <p:nvPr/>
        </p:nvSpPr>
        <p:spPr>
          <a:xfrm>
            <a:off x="6372665" y="3103769"/>
            <a:ext cx="3672855" cy="332398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explain the Child Protection Conference process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the responsibilities of each agency at Child Protection Case Conferences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practitioners to understand their role in the decision making process when registration may be necessary</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understand the role in subsequent Core Group meetings</a:t>
            </a:r>
          </a:p>
        </p:txBody>
      </p:sp>
    </p:spTree>
    <p:extLst>
      <p:ext uri="{BB962C8B-B14F-4D97-AF65-F5344CB8AC3E}">
        <p14:creationId xmlns:p14="http://schemas.microsoft.com/office/powerpoint/2010/main" val="34039867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815882"/>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Children who are fatally or significantly harmed by their parents</a:t>
            </a:r>
          </a:p>
          <a:p>
            <a:r>
              <a:rPr lang="en-US" sz="2000" dirty="0" smtClean="0">
                <a:solidFill>
                  <a:schemeClr val="bg1"/>
                </a:solidFill>
                <a:latin typeface="Century Gothic" panose="020B0502020202020204" pitchFamily="34" charset="0"/>
              </a:rPr>
              <a:t>Delivered by: Child Protection Committee and NHS Ayrshire and Arran - Full Day</a:t>
            </a:r>
          </a:p>
        </p:txBody>
      </p:sp>
      <p:sp>
        <p:nvSpPr>
          <p:cNvPr id="5" name="TextBox 4"/>
          <p:cNvSpPr txBox="1"/>
          <p:nvPr/>
        </p:nvSpPr>
        <p:spPr>
          <a:xfrm>
            <a:off x="1828800" y="3249637"/>
            <a:ext cx="3277771" cy="135421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Experienced practitioners and managers already working in complex child protection situations. </a:t>
            </a:r>
            <a:endParaRPr lang="en-GB" dirty="0"/>
          </a:p>
        </p:txBody>
      </p:sp>
      <p:sp>
        <p:nvSpPr>
          <p:cNvPr id="8" name="TextBox 7"/>
          <p:cNvSpPr txBox="1"/>
          <p:nvPr/>
        </p:nvSpPr>
        <p:spPr>
          <a:xfrm>
            <a:off x="6372665" y="3103769"/>
            <a:ext cx="3672855" cy="332398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the </a:t>
            </a:r>
            <a:r>
              <a:rPr lang="en-US" sz="1600" dirty="0" err="1" smtClean="0">
                <a:solidFill>
                  <a:schemeClr val="bg1"/>
                </a:solidFill>
                <a:latin typeface="Century Gothic" panose="020B0502020202020204" pitchFamily="34" charset="0"/>
              </a:rPr>
              <a:t>behaviours</a:t>
            </a:r>
            <a:r>
              <a:rPr lang="en-US" sz="1600" dirty="0" smtClean="0">
                <a:solidFill>
                  <a:schemeClr val="bg1"/>
                </a:solidFill>
                <a:latin typeface="Century Gothic" panose="020B0502020202020204" pitchFamily="34" charset="0"/>
              </a:rPr>
              <a:t> presented by those who seriously harm their children</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the specific issues of Shaken Baby Syndrome and Fabricated or Induced Illness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the difference between accidental and non accidental injury</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offer participants information on the Significant Review Process</a:t>
            </a:r>
          </a:p>
        </p:txBody>
      </p:sp>
    </p:spTree>
    <p:extLst>
      <p:ext uri="{BB962C8B-B14F-4D97-AF65-F5344CB8AC3E}">
        <p14:creationId xmlns:p14="http://schemas.microsoft.com/office/powerpoint/2010/main" val="1230623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6278642"/>
          </a:xfrm>
          <a:prstGeom prst="rect">
            <a:avLst/>
          </a:prstGeom>
        </p:spPr>
        <p:txBody>
          <a:bodyPr wrap="square">
            <a:spAutoFit/>
          </a:bodyPr>
          <a:lstStyle/>
          <a:p>
            <a:r>
              <a:rPr lang="en-US" sz="4400" dirty="0" smtClean="0">
                <a:solidFill>
                  <a:srgbClr val="E52DCF"/>
                </a:solidFill>
                <a:latin typeface="Century Gothic" panose="020B0502020202020204" pitchFamily="34" charset="0"/>
              </a:rPr>
              <a:t>North </a:t>
            </a:r>
            <a:r>
              <a:rPr lang="en-US" sz="4400" dirty="0">
                <a:solidFill>
                  <a:srgbClr val="E52DCF"/>
                </a:solidFill>
                <a:latin typeface="Century Gothic" panose="020B0502020202020204" pitchFamily="34" charset="0"/>
              </a:rPr>
              <a:t>Ayrshire’s Children’s Services Strategic Partnership Plan </a:t>
            </a:r>
            <a:r>
              <a:rPr lang="en-US" sz="4400" dirty="0" smtClean="0">
                <a:solidFill>
                  <a:srgbClr val="E52DCF"/>
                </a:solidFill>
                <a:latin typeface="Century Gothic" panose="020B0502020202020204" pitchFamily="34" charset="0"/>
              </a:rPr>
              <a:t>2016-2020</a:t>
            </a:r>
            <a:r>
              <a:rPr lang="en-US" sz="4400" dirty="0" smtClean="0">
                <a:solidFill>
                  <a:srgbClr val="E52DCF"/>
                </a:solidFill>
              </a:rPr>
              <a:t/>
            </a:r>
            <a:br>
              <a:rPr lang="en-US" sz="4400" dirty="0" smtClean="0">
                <a:solidFill>
                  <a:srgbClr val="E52DCF"/>
                </a:solidFill>
              </a:rPr>
            </a:br>
            <a:endParaRPr lang="en-GB" sz="4400" b="0" i="0" u="none" strike="noStrike" baseline="0" dirty="0" smtClean="0">
              <a:solidFill>
                <a:srgbClr val="E52DCF"/>
              </a:solidFill>
              <a:latin typeface="Koblenz-Regular"/>
            </a:endParaRPr>
          </a:p>
          <a:p>
            <a:pPr fontAlgn="base"/>
            <a:r>
              <a:rPr lang="en-US" dirty="0" smtClean="0">
                <a:latin typeface="Century Gothic" panose="020B0502020202020204" pitchFamily="34" charset="0"/>
              </a:rPr>
              <a:t>North Ayrshire Partnership Children’s Plan called ‘</a:t>
            </a:r>
            <a:r>
              <a:rPr lang="en-US" dirty="0" smtClean="0">
                <a:solidFill>
                  <a:srgbClr val="E52DCF"/>
                </a:solidFill>
                <a:latin typeface="Century Gothic" panose="020B0502020202020204" pitchFamily="34" charset="0"/>
              </a:rPr>
              <a:t>Getting it Right for You</a:t>
            </a:r>
            <a:r>
              <a:rPr lang="en-US" dirty="0" smtClean="0">
                <a:latin typeface="Century Gothic" panose="020B0502020202020204" pitchFamily="34" charset="0"/>
              </a:rPr>
              <a:t>’ sets out the goals, actions and outcomes required by all partners involved in Children’s Services planning through 2016-2020. Written in a voice by way of communicating directly with our children and young people in North Ayrshire – it sets strategic priorities and provides the framework for developing, improving and integrating children’s services in North Ayrshire and improving outcomes for children and young people in our local communities.</a:t>
            </a:r>
            <a:endParaRPr lang="en-GB" dirty="0" smtClean="0">
              <a:latin typeface="Century Gothic" panose="020B0502020202020204" pitchFamily="34" charset="0"/>
            </a:endParaRPr>
          </a:p>
          <a:p>
            <a:pPr fontAlgn="base"/>
            <a:r>
              <a:rPr lang="en-US" dirty="0" smtClean="0">
                <a:latin typeface="Century Gothic" panose="020B0502020202020204" pitchFamily="34" charset="0"/>
              </a:rPr>
              <a:t>North Ayrshire’s child protection strategy and Getting it Right for Every Child (GIRFEC) are fundamental elements of the plan. All our learning opportunities aim to align with this model, to ensure consistency in enhancing staff skills.</a:t>
            </a:r>
          </a:p>
          <a:p>
            <a:pPr fontAlgn="base"/>
            <a:endParaRPr lang="en-GB" dirty="0" smtClean="0">
              <a:latin typeface="Century Gothic" panose="020B0502020202020204" pitchFamily="34" charset="0"/>
            </a:endParaRPr>
          </a:p>
          <a:p>
            <a:r>
              <a:rPr lang="en-US" dirty="0" smtClean="0">
                <a:latin typeface="Century Gothic" panose="020B0502020202020204" pitchFamily="34" charset="0"/>
              </a:rPr>
              <a:t>Whether you work within Education, Social Services, Housing, Police Scotland, Scottish Children’s Reporters Administration, Health Services, Procurator Fiscal Service, Private / Voluntary </a:t>
            </a:r>
            <a:r>
              <a:rPr lang="en-US" dirty="0" err="1" smtClean="0">
                <a:latin typeface="Century Gothic" panose="020B0502020202020204" pitchFamily="34" charset="0"/>
              </a:rPr>
              <a:t>Organisations</a:t>
            </a:r>
            <a:r>
              <a:rPr lang="en-US" dirty="0" smtClean="0">
                <a:latin typeface="Century Gothic" panose="020B0502020202020204" pitchFamily="34" charset="0"/>
              </a:rPr>
              <a:t>, or Community Groups, your role is essential to achieve the </a:t>
            </a:r>
          </a:p>
          <a:p>
            <a:r>
              <a:rPr lang="en-US" dirty="0" smtClean="0">
                <a:latin typeface="Century Gothic" panose="020B0502020202020204" pitchFamily="34" charset="0"/>
              </a:rPr>
              <a:t>outcomes of the children’s services plan</a:t>
            </a:r>
            <a:endParaRPr lang="en-GB" b="0" i="0" u="none" strike="noStrike" baseline="0" dirty="0" smtClean="0">
              <a:solidFill>
                <a:srgbClr val="000000"/>
              </a:solidFill>
              <a:latin typeface="Century Gothic" panose="020B0502020202020204" pitchFamily="34" charset="0"/>
            </a:endParaRPr>
          </a:p>
          <a:p>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3272773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Manager Skills</a:t>
            </a:r>
          </a:p>
          <a:p>
            <a:r>
              <a:rPr lang="en-US" sz="3600" dirty="0" smtClean="0">
                <a:solidFill>
                  <a:schemeClr val="bg1"/>
                </a:solidFill>
                <a:latin typeface="Century Gothic" panose="020B0502020202020204" pitchFamily="34" charset="0"/>
              </a:rPr>
              <a:t>Supervision </a:t>
            </a:r>
          </a:p>
          <a:p>
            <a:r>
              <a:rPr lang="en-US" sz="2000" dirty="0" smtClean="0">
                <a:solidFill>
                  <a:schemeClr val="bg1"/>
                </a:solidFill>
                <a:latin typeface="Century Gothic" panose="020B0502020202020204" pitchFamily="34" charset="0"/>
              </a:rPr>
              <a:t>Delivered by: Child Protection Committee </a:t>
            </a:r>
          </a:p>
          <a:p>
            <a:endParaRPr lang="en-US" sz="2000" dirty="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786598" y="3516923"/>
            <a:ext cx="3319974" cy="184665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Managers and supervisors responsible for frontline staff working with child protection cases in all agencies who wish to enhance knowledge in this area</a:t>
            </a:r>
            <a:endParaRPr lang="en-GB" dirty="0"/>
          </a:p>
        </p:txBody>
      </p:sp>
      <p:sp>
        <p:nvSpPr>
          <p:cNvPr id="8" name="TextBox 7"/>
          <p:cNvSpPr txBox="1"/>
          <p:nvPr/>
        </p:nvSpPr>
        <p:spPr>
          <a:xfrm>
            <a:off x="6400800" y="3249637"/>
            <a:ext cx="3644720" cy="2831544"/>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the role that supervision plays across different agencies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the support required by staff working in levels of high anxiety situations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assist managers to enable reflective practice and give reflective space for managers themselves</a:t>
            </a:r>
          </a:p>
        </p:txBody>
      </p:sp>
    </p:spTree>
    <p:extLst>
      <p:ext uri="{BB962C8B-B14F-4D97-AF65-F5344CB8AC3E}">
        <p14:creationId xmlns:p14="http://schemas.microsoft.com/office/powerpoint/2010/main" val="23105403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Manager Skills</a:t>
            </a:r>
          </a:p>
          <a:p>
            <a:r>
              <a:rPr lang="en-US" sz="3600" dirty="0" smtClean="0">
                <a:solidFill>
                  <a:schemeClr val="bg1"/>
                </a:solidFill>
                <a:latin typeface="Century Gothic" panose="020B0502020202020204" pitchFamily="34" charset="0"/>
              </a:rPr>
              <a:t>Decision Making</a:t>
            </a:r>
          </a:p>
          <a:p>
            <a:r>
              <a:rPr lang="en-US" sz="2000" dirty="0" smtClean="0">
                <a:solidFill>
                  <a:schemeClr val="bg1"/>
                </a:solidFill>
                <a:latin typeface="Century Gothic" panose="020B0502020202020204" pitchFamily="34" charset="0"/>
              </a:rPr>
              <a:t>Delivered by: Child Protection Committee</a:t>
            </a:r>
          </a:p>
          <a:p>
            <a:r>
              <a:rPr lang="en-US" sz="2000" dirty="0" smtClean="0">
                <a:solidFill>
                  <a:schemeClr val="bg1"/>
                </a:solidFill>
                <a:latin typeface="Century Gothic" panose="020B0502020202020204" pitchFamily="34" charset="0"/>
              </a:rPr>
              <a:t> </a:t>
            </a: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786598" y="3516923"/>
            <a:ext cx="3319974" cy="184665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Managers and supervisors responsible for frontline staff working in child protection cases in all agencies who wish to enhance their knowledge and skills in this area</a:t>
            </a:r>
            <a:endParaRPr lang="en-GB" dirty="0"/>
          </a:p>
        </p:txBody>
      </p:sp>
      <p:sp>
        <p:nvSpPr>
          <p:cNvPr id="8" name="TextBox 7"/>
          <p:cNvSpPr txBox="1"/>
          <p:nvPr/>
        </p:nvSpPr>
        <p:spPr>
          <a:xfrm>
            <a:off x="6400800" y="3249637"/>
            <a:ext cx="3644720" cy="2831544"/>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how we make decisions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identify what may impact upon decision making</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identify </a:t>
            </a:r>
            <a:r>
              <a:rPr lang="en-US" sz="1600" dirty="0" err="1" smtClean="0">
                <a:solidFill>
                  <a:schemeClr val="bg1"/>
                </a:solidFill>
                <a:latin typeface="Century Gothic" panose="020B0502020202020204" pitchFamily="34" charset="0"/>
              </a:rPr>
              <a:t>behaviours</a:t>
            </a:r>
            <a:r>
              <a:rPr lang="en-US" sz="1600" dirty="0" smtClean="0">
                <a:solidFill>
                  <a:schemeClr val="bg1"/>
                </a:solidFill>
                <a:latin typeface="Century Gothic" panose="020B0502020202020204" pitchFamily="34" charset="0"/>
              </a:rPr>
              <a:t> in service users which may be used to influence our decision making</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encourage confidence and capacity in evidence based decision making</a:t>
            </a:r>
          </a:p>
        </p:txBody>
      </p:sp>
    </p:spTree>
    <p:extLst>
      <p:ext uri="{BB962C8B-B14F-4D97-AF65-F5344CB8AC3E}">
        <p14:creationId xmlns:p14="http://schemas.microsoft.com/office/powerpoint/2010/main" val="295452364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2123658"/>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Manager Skills</a:t>
            </a:r>
          </a:p>
          <a:p>
            <a:r>
              <a:rPr lang="en-US" sz="3600" dirty="0" smtClean="0">
                <a:solidFill>
                  <a:schemeClr val="bg1"/>
                </a:solidFill>
                <a:latin typeface="Century Gothic" panose="020B0502020202020204" pitchFamily="34" charset="0"/>
              </a:rPr>
              <a:t>Working Together</a:t>
            </a:r>
          </a:p>
          <a:p>
            <a:r>
              <a:rPr lang="en-US" sz="2000" dirty="0" smtClean="0">
                <a:solidFill>
                  <a:schemeClr val="bg1"/>
                </a:solidFill>
                <a:latin typeface="Century Gothic" panose="020B0502020202020204" pitchFamily="34" charset="0"/>
              </a:rPr>
              <a:t>Delivered by: Child Protection Committee </a:t>
            </a:r>
          </a:p>
          <a:p>
            <a:endParaRPr lang="en-US" sz="2000" dirty="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Half Day</a:t>
            </a:r>
          </a:p>
        </p:txBody>
      </p:sp>
      <p:sp>
        <p:nvSpPr>
          <p:cNvPr id="5" name="TextBox 4"/>
          <p:cNvSpPr txBox="1"/>
          <p:nvPr/>
        </p:nvSpPr>
        <p:spPr>
          <a:xfrm>
            <a:off x="1786598" y="3516923"/>
            <a:ext cx="3319974" cy="1846659"/>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Managers and supervisors responsible for front line staff working with child protection cases in all agencies  who wish to develop skills in partnership working</a:t>
            </a:r>
            <a:endParaRPr lang="en-GB" dirty="0"/>
          </a:p>
        </p:txBody>
      </p:sp>
      <p:sp>
        <p:nvSpPr>
          <p:cNvPr id="8" name="TextBox 7"/>
          <p:cNvSpPr txBox="1"/>
          <p:nvPr/>
        </p:nvSpPr>
        <p:spPr>
          <a:xfrm>
            <a:off x="6400800" y="3249637"/>
            <a:ext cx="3644720" cy="2585323"/>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explore factors which impact on working together</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support identification of gaps that may develop which serve to increase risk</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To consider how we strengthen multi-agency relationships to in turn strengthen our protection of children </a:t>
            </a:r>
          </a:p>
        </p:txBody>
      </p:sp>
    </p:spTree>
    <p:extLst>
      <p:ext uri="{BB962C8B-B14F-4D97-AF65-F5344CB8AC3E}">
        <p14:creationId xmlns:p14="http://schemas.microsoft.com/office/powerpoint/2010/main" val="38897098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2987899" y="379828"/>
            <a:ext cx="7920507" cy="1323439"/>
          </a:xfrm>
          <a:prstGeom prst="rect">
            <a:avLst/>
          </a:prstGeom>
        </p:spPr>
        <p:txBody>
          <a:bodyPr wrap="square">
            <a:spAutoFit/>
          </a:bodyPr>
          <a:lstStyle/>
          <a:p>
            <a:r>
              <a:rPr lang="en-GB" sz="80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6" name="TextBox 5"/>
          <p:cNvSpPr txBox="1"/>
          <p:nvPr/>
        </p:nvSpPr>
        <p:spPr>
          <a:xfrm rot="16200000">
            <a:off x="-1510370" y="3274780"/>
            <a:ext cx="4608995" cy="400110"/>
          </a:xfrm>
          <a:prstGeom prst="rect">
            <a:avLst/>
          </a:prstGeom>
          <a:noFill/>
        </p:spPr>
        <p:txBody>
          <a:bodyPr wrap="square" rtlCol="0">
            <a:spAutoFit/>
          </a:bodyPr>
          <a:lstStyle/>
          <a:p>
            <a:r>
              <a:rPr lang="en-US" sz="2000" dirty="0" smtClean="0">
                <a:solidFill>
                  <a:schemeClr val="bg1"/>
                </a:solidFill>
                <a:latin typeface="Century Gothic" panose="020B0502020202020204" pitchFamily="34" charset="0"/>
              </a:rPr>
              <a:t>The Specific Contact Workforce</a:t>
            </a:r>
            <a:endParaRPr lang="en-GB" sz="2000" dirty="0">
              <a:solidFill>
                <a:schemeClr val="bg1"/>
              </a:solidFill>
              <a:latin typeface="Century Gothic" panose="020B0502020202020204" pitchFamily="34" charset="0"/>
            </a:endParaRPr>
          </a:p>
        </p:txBody>
      </p:sp>
      <p:sp>
        <p:nvSpPr>
          <p:cNvPr id="7" name="TextBox 6"/>
          <p:cNvSpPr txBox="1"/>
          <p:nvPr/>
        </p:nvSpPr>
        <p:spPr>
          <a:xfrm>
            <a:off x="1648496" y="1287887"/>
            <a:ext cx="8397025" cy="1261884"/>
          </a:xfrm>
          <a:prstGeom prst="rect">
            <a:avLst/>
          </a:prstGeom>
          <a:noFill/>
        </p:spPr>
        <p:txBody>
          <a:bodyPr wrap="square" rtlCol="0">
            <a:spAutoFit/>
          </a:bodyPr>
          <a:lstStyle/>
          <a:p>
            <a:r>
              <a:rPr lang="en-US" sz="3600" dirty="0" smtClean="0">
                <a:solidFill>
                  <a:schemeClr val="bg1"/>
                </a:solidFill>
                <a:latin typeface="Century Gothic" panose="020B0502020202020204" pitchFamily="34" charset="0"/>
              </a:rPr>
              <a:t>Sand Stories</a:t>
            </a:r>
          </a:p>
          <a:p>
            <a:r>
              <a:rPr lang="en-US" sz="2000" dirty="0" smtClean="0">
                <a:solidFill>
                  <a:schemeClr val="bg1"/>
                </a:solidFill>
                <a:latin typeface="Century Gothic" panose="020B0502020202020204" pitchFamily="34" charset="0"/>
              </a:rPr>
              <a:t>Delivered by: Sue </a:t>
            </a:r>
            <a:r>
              <a:rPr lang="en-US" sz="2000" dirty="0" err="1" smtClean="0">
                <a:solidFill>
                  <a:schemeClr val="bg1"/>
                </a:solidFill>
                <a:latin typeface="Century Gothic" panose="020B0502020202020204" pitchFamily="34" charset="0"/>
              </a:rPr>
              <a:t>Woolmore</a:t>
            </a:r>
            <a:endParaRPr lang="en-US" sz="2000" dirty="0" smtClean="0">
              <a:solidFill>
                <a:schemeClr val="bg1"/>
              </a:solidFill>
              <a:latin typeface="Century Gothic" panose="020B0502020202020204" pitchFamily="34" charset="0"/>
            </a:endParaRPr>
          </a:p>
          <a:p>
            <a:r>
              <a:rPr lang="en-US" sz="2000" dirty="0" smtClean="0">
                <a:solidFill>
                  <a:schemeClr val="bg1"/>
                </a:solidFill>
                <a:latin typeface="Century Gothic" panose="020B0502020202020204" pitchFamily="34" charset="0"/>
              </a:rPr>
              <a:t>Full Day</a:t>
            </a:r>
          </a:p>
        </p:txBody>
      </p:sp>
      <p:sp>
        <p:nvSpPr>
          <p:cNvPr id="5" name="TextBox 4"/>
          <p:cNvSpPr txBox="1"/>
          <p:nvPr/>
        </p:nvSpPr>
        <p:spPr>
          <a:xfrm>
            <a:off x="1828800" y="3249637"/>
            <a:ext cx="3277771" cy="135421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Aimed at</a:t>
            </a:r>
            <a:r>
              <a:rPr lang="en-US" dirty="0" smtClean="0">
                <a:solidFill>
                  <a:schemeClr val="bg1"/>
                </a:solidFill>
              </a:rPr>
              <a:t>:</a:t>
            </a:r>
          </a:p>
          <a:p>
            <a:r>
              <a:rPr lang="en-US" sz="1600" dirty="0" smtClean="0">
                <a:solidFill>
                  <a:schemeClr val="bg1"/>
                </a:solidFill>
                <a:latin typeface="Century Gothic" panose="020B0502020202020204" pitchFamily="34" charset="0"/>
              </a:rPr>
              <a:t>Practitioners and managers who are engaged in direct child protection systems and management.  </a:t>
            </a:r>
            <a:endParaRPr lang="en-GB" dirty="0"/>
          </a:p>
        </p:txBody>
      </p:sp>
      <p:sp>
        <p:nvSpPr>
          <p:cNvPr id="8" name="TextBox 7"/>
          <p:cNvSpPr txBox="1"/>
          <p:nvPr/>
        </p:nvSpPr>
        <p:spPr>
          <a:xfrm>
            <a:off x="6259133" y="2549771"/>
            <a:ext cx="3786388" cy="3323987"/>
          </a:xfrm>
          <a:prstGeom prst="rect">
            <a:avLst/>
          </a:prstGeom>
          <a:noFill/>
        </p:spPr>
        <p:txBody>
          <a:bodyPr wrap="square" rtlCol="0">
            <a:spAutoFit/>
          </a:bodyPr>
          <a:lstStyle/>
          <a:p>
            <a:r>
              <a:rPr lang="en-US" dirty="0" smtClean="0">
                <a:solidFill>
                  <a:schemeClr val="bg1"/>
                </a:solidFill>
                <a:latin typeface="Century Gothic" panose="020B0502020202020204" pitchFamily="34" charset="0"/>
              </a:rPr>
              <a:t>Course Objectives:</a:t>
            </a:r>
          </a:p>
          <a:p>
            <a:pPr marL="285750" indent="-285750">
              <a:buFont typeface="Arial" panose="020B0604020202020204" pitchFamily="34" charset="0"/>
              <a:buChar char="•"/>
            </a:pPr>
            <a:r>
              <a:rPr lang="en-US" sz="1600" dirty="0" smtClean="0">
                <a:solidFill>
                  <a:schemeClr val="bg1"/>
                </a:solidFill>
                <a:latin typeface="Century Gothic" panose="020B0502020202020204" pitchFamily="34" charset="0"/>
              </a:rPr>
              <a:t>Through the use of sand stories, Sue highlights themes that emerge from SCR’s across the UK.  This is a different method of being able to build a narrative of understanding of child protection and one in which practitioners from other areas have identified was a powerful  and visual ..</a:t>
            </a:r>
            <a:r>
              <a:rPr lang="en-US" sz="1600" dirty="0" err="1" smtClean="0">
                <a:solidFill>
                  <a:schemeClr val="bg1"/>
                </a:solidFill>
                <a:latin typeface="Century Gothic" panose="020B0502020202020204" pitchFamily="34" charset="0"/>
              </a:rPr>
              <a:t>lway</a:t>
            </a:r>
            <a:r>
              <a:rPr lang="en-US" sz="1600" dirty="0" smtClean="0">
                <a:solidFill>
                  <a:schemeClr val="bg1"/>
                </a:solidFill>
                <a:latin typeface="Century Gothic" panose="020B0502020202020204" pitchFamily="34" charset="0"/>
              </a:rPr>
              <a:t> to make sense of the processes we are working within and the needs emerging for children</a:t>
            </a:r>
          </a:p>
        </p:txBody>
      </p:sp>
    </p:spTree>
    <p:extLst>
      <p:ext uri="{BB962C8B-B14F-4D97-AF65-F5344CB8AC3E}">
        <p14:creationId xmlns:p14="http://schemas.microsoft.com/office/powerpoint/2010/main" val="10277750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5324535"/>
          </a:xfrm>
          <a:prstGeom prst="rect">
            <a:avLst/>
          </a:prstGeom>
        </p:spPr>
        <p:txBody>
          <a:bodyPr wrap="square">
            <a:spAutoFit/>
          </a:bodyPr>
          <a:lstStyle/>
          <a:p>
            <a:endParaRPr lang="en-GB" sz="1600" dirty="0">
              <a:solidFill>
                <a:srgbClr val="E52DCF"/>
              </a:solidFill>
              <a:latin typeface="Koblenz-Regular"/>
            </a:endParaRPr>
          </a:p>
          <a:p>
            <a:r>
              <a:rPr lang="en-US" sz="2800" dirty="0" smtClean="0">
                <a:solidFill>
                  <a:srgbClr val="E52DCF"/>
                </a:solidFill>
                <a:latin typeface="Century Gothic" panose="020B0502020202020204" pitchFamily="34" charset="0"/>
              </a:rPr>
              <a:t>Cancellation Policy</a:t>
            </a:r>
          </a:p>
          <a:p>
            <a:r>
              <a:rPr lang="en-US" dirty="0" smtClean="0">
                <a:latin typeface="Century Gothic" panose="020B0502020202020204" pitchFamily="34" charset="0"/>
              </a:rPr>
              <a:t>Our </a:t>
            </a:r>
            <a:r>
              <a:rPr lang="en-US" dirty="0">
                <a:latin typeface="Century Gothic" panose="020B0502020202020204" pitchFamily="34" charset="0"/>
              </a:rPr>
              <a:t>booking policy: All those who apply for training will be advised whether they have a place or not around two weeks before any course, usually by email. If you have not received confirmation please phone and check 3-5 days before the event. Those unable to attend must advise us on 01294 310444 or by email </a:t>
            </a:r>
            <a:r>
              <a:rPr lang="en-US" u="sng" dirty="0">
                <a:latin typeface="Century Gothic" panose="020B0502020202020204" pitchFamily="34" charset="0"/>
                <a:hlinkClick r:id="rId3"/>
              </a:rPr>
              <a:t>cpc@north-ayrshire.gov.uk</a:t>
            </a:r>
            <a:r>
              <a:rPr lang="en-US" dirty="0">
                <a:latin typeface="Century Gothic" panose="020B0502020202020204" pitchFamily="34" charset="0"/>
              </a:rPr>
              <a:t> at least 48 hours in advance. A £30 administration fee applies to all those who fail to attend without notice. This will be billed to your </a:t>
            </a:r>
            <a:r>
              <a:rPr lang="en-US" dirty="0" smtClean="0">
                <a:latin typeface="Century Gothic" panose="020B0502020202020204" pitchFamily="34" charset="0"/>
              </a:rPr>
              <a:t>service</a:t>
            </a:r>
          </a:p>
          <a:p>
            <a:endParaRPr lang="en-US" dirty="0">
              <a:latin typeface="Century Gothic" panose="020B0502020202020204" pitchFamily="34" charset="0"/>
            </a:endParaRPr>
          </a:p>
          <a:p>
            <a:endParaRPr lang="en-US" dirty="0" smtClean="0">
              <a:latin typeface="Century Gothic" panose="020B0502020202020204" pitchFamily="34" charset="0"/>
            </a:endParaRPr>
          </a:p>
          <a:p>
            <a:pPr fontAlgn="base"/>
            <a:r>
              <a:rPr lang="en-US" sz="2800" dirty="0" smtClean="0">
                <a:solidFill>
                  <a:srgbClr val="E52DCF"/>
                </a:solidFill>
                <a:latin typeface="Century Gothic" panose="020B0502020202020204" pitchFamily="34" charset="0"/>
              </a:rPr>
              <a:t>Learning and Development Evaluation Forms </a:t>
            </a:r>
          </a:p>
          <a:p>
            <a:pPr fontAlgn="base"/>
            <a:r>
              <a:rPr lang="en-US" dirty="0" smtClean="0">
                <a:latin typeface="Century Gothic" panose="020B0502020202020204" pitchFamily="34" charset="0"/>
              </a:rPr>
              <a:t>Your </a:t>
            </a:r>
            <a:r>
              <a:rPr lang="en-US" dirty="0">
                <a:latin typeface="Century Gothic" panose="020B0502020202020204" pitchFamily="34" charset="0"/>
              </a:rPr>
              <a:t>feedback is very important to us as it helps us measure we are improving outcomes for children and young people in North Ayrshire. We ask that you complete evaluation forms at the end of each course.</a:t>
            </a:r>
            <a:endParaRPr lang="en-GB" dirty="0">
              <a:latin typeface="Century Gothic" panose="020B0502020202020204" pitchFamily="34" charset="0"/>
            </a:endParaRPr>
          </a:p>
          <a:p>
            <a:pPr fontAlgn="base"/>
            <a:r>
              <a:rPr lang="en-US" dirty="0">
                <a:latin typeface="Century Gothic" panose="020B0502020202020204" pitchFamily="34" charset="0"/>
              </a:rPr>
              <a:t>We will be in touch see how you have used your training in practice and we would encourage you to tell us about this.</a:t>
            </a:r>
            <a:endParaRPr lang="en-GB" dirty="0">
              <a:latin typeface="Century Gothic" panose="020B0502020202020204" pitchFamily="34" charset="0"/>
            </a:endParaRPr>
          </a:p>
          <a:p>
            <a:endParaRPr lang="en-US" b="0" i="0" u="none" strike="noStrike" baseline="0" dirty="0">
              <a:solidFill>
                <a:srgbClr val="000000"/>
              </a:solidFill>
              <a:latin typeface="Century Gothic" panose="020B0502020202020204" pitchFamily="34" charset="0"/>
            </a:endParaRPr>
          </a:p>
          <a:p>
            <a:r>
              <a:rPr lang="en-GB" sz="1600" b="0" i="0" u="none" strike="noStrike" baseline="0" dirty="0" smtClean="0">
                <a:solidFill>
                  <a:srgbClr val="000000"/>
                </a:solidFill>
                <a:latin typeface="Koblenz-Regular"/>
              </a:rPr>
              <a:t> </a:t>
            </a:r>
          </a:p>
        </p:txBody>
      </p:sp>
      <p:sp>
        <p:nvSpPr>
          <p:cNvPr id="4" name="Oval 3"/>
          <p:cNvSpPr/>
          <p:nvPr/>
        </p:nvSpPr>
        <p:spPr>
          <a:xfrm>
            <a:off x="10154962" y="5062509"/>
            <a:ext cx="1816643" cy="1658966"/>
          </a:xfrm>
          <a:prstGeom prst="ellipse">
            <a:avLst/>
          </a:prstGeom>
          <a:blipFill rotWithShape="1">
            <a:blip r:embed="rId4"/>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408867866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1" y="0"/>
            <a:ext cx="12192000" cy="6858000"/>
          </a:xfrm>
          <a:prstGeom prst="rect">
            <a:avLst/>
          </a:prstGeom>
          <a:solidFill>
            <a:srgbClr val="FFCCFF"/>
          </a:solidFill>
        </p:spPr>
        <p:txBody>
          <a:bodyPr wrap="square">
            <a:spAutoFit/>
          </a:bodyPr>
          <a:lstStyle/>
          <a:p>
            <a:r>
              <a:rPr lang="en-GB" sz="4400" dirty="0" smtClean="0">
                <a:solidFill>
                  <a:srgbClr val="E52DCF"/>
                </a:solidFill>
                <a:latin typeface="Koblenz-Regular"/>
              </a:rPr>
              <a:t>Contact Details</a:t>
            </a:r>
          </a:p>
          <a:p>
            <a:r>
              <a:rPr lang="en-GB" sz="4400" dirty="0">
                <a:solidFill>
                  <a:srgbClr val="E52DCF"/>
                </a:solidFill>
                <a:latin typeface="Koblenz-Regular"/>
              </a:rPr>
              <a:t>T</a:t>
            </a:r>
            <a:r>
              <a:rPr lang="en-GB" sz="4400" dirty="0" smtClean="0">
                <a:solidFill>
                  <a:srgbClr val="E52DCF"/>
                </a:solidFill>
                <a:latin typeface="Koblenz-Regular"/>
              </a:rPr>
              <a:t>he Child Protection Development Team</a:t>
            </a:r>
            <a:br>
              <a:rPr lang="en-GB" sz="4400" dirty="0" smtClean="0">
                <a:solidFill>
                  <a:srgbClr val="E52DCF"/>
                </a:solidFill>
                <a:latin typeface="Koblenz-Regular"/>
              </a:rPr>
            </a:br>
            <a:r>
              <a:rPr lang="en-GB" sz="8000" b="0" i="0" u="none" strike="noStrike" baseline="0" dirty="0" smtClean="0">
                <a:solidFill>
                  <a:srgbClr val="000000"/>
                </a:solidFill>
                <a:latin typeface="Koblenz-Regular"/>
              </a:rPr>
              <a:t> </a:t>
            </a:r>
          </a:p>
          <a:p>
            <a:pPr fontAlgn="base"/>
            <a:r>
              <a:rPr lang="en-US" sz="2800" dirty="0">
                <a:latin typeface="Century Gothic" panose="020B0502020202020204" pitchFamily="34" charset="0"/>
              </a:rPr>
              <a:t>Tel: </a:t>
            </a:r>
            <a:r>
              <a:rPr lang="en-US" sz="2800">
                <a:latin typeface="Century Gothic" panose="020B0502020202020204" pitchFamily="34" charset="0"/>
              </a:rPr>
              <a:t>01294 </a:t>
            </a:r>
            <a:r>
              <a:rPr lang="en-US" sz="2800" smtClean="0">
                <a:latin typeface="Century Gothic" panose="020B0502020202020204" pitchFamily="34" charset="0"/>
              </a:rPr>
              <a:t>310615/310613</a:t>
            </a:r>
            <a:endParaRPr lang="en-GB" sz="2800" dirty="0">
              <a:latin typeface="Century Gothic" panose="020B0502020202020204" pitchFamily="34" charset="0"/>
            </a:endParaRPr>
          </a:p>
          <a:p>
            <a:pPr fontAlgn="base"/>
            <a:r>
              <a:rPr lang="en-US" sz="2800" u="sng" dirty="0">
                <a:latin typeface="Century Gothic" panose="020B0502020202020204" pitchFamily="34" charset="0"/>
                <a:hlinkClick r:id="rId3"/>
              </a:rPr>
              <a:t>email: cpc@north-ayrshire.gov.uk</a:t>
            </a:r>
            <a:endParaRPr lang="en-GB" sz="2800" dirty="0">
              <a:latin typeface="Century Gothic" panose="020B0502020202020204" pitchFamily="34" charset="0"/>
            </a:endParaRPr>
          </a:p>
          <a:p>
            <a:endParaRPr lang="en-US" sz="2800" dirty="0">
              <a:solidFill>
                <a:srgbClr val="000000"/>
              </a:solidFill>
              <a:latin typeface="Century Gothic" panose="020B0502020202020204" pitchFamily="34" charset="0"/>
            </a:endParaRPr>
          </a:p>
          <a:p>
            <a:r>
              <a:rPr lang="en-US" sz="2800" b="1" dirty="0">
                <a:latin typeface="Century Gothic" panose="020B0502020202020204" pitchFamily="34" charset="0"/>
              </a:rPr>
              <a:t>www.childprotectionnorthayrshire.info</a:t>
            </a:r>
            <a:endParaRPr lang="en-GB" sz="2800" dirty="0">
              <a:latin typeface="Century Gothic" panose="020B0502020202020204" pitchFamily="34" charset="0"/>
            </a:endParaRPr>
          </a:p>
          <a:p>
            <a:endParaRPr lang="en-US" b="0" i="0" u="none" strike="noStrike" baseline="0" dirty="0" smtClean="0">
              <a:solidFill>
                <a:srgbClr val="000000"/>
              </a:solidFill>
              <a:latin typeface="Century Gothic" panose="020B0502020202020204" pitchFamily="34" charset="0"/>
            </a:endParaRPr>
          </a:p>
          <a:p>
            <a:endParaRPr lang="en-US" dirty="0">
              <a:solidFill>
                <a:srgbClr val="000000"/>
              </a:solidFill>
              <a:latin typeface="Century Gothic" panose="020B0502020202020204" pitchFamily="34" charset="0"/>
            </a:endParaRPr>
          </a:p>
          <a:p>
            <a:endParaRPr lang="en-US" b="0" i="0" u="none" strike="noStrike" baseline="0" dirty="0" smtClean="0">
              <a:solidFill>
                <a:srgbClr val="000000"/>
              </a:solidFill>
              <a:latin typeface="Century Gothic" panose="020B0502020202020204" pitchFamily="34" charset="0"/>
            </a:endParaRPr>
          </a:p>
          <a:p>
            <a:endParaRPr lang="en-US" dirty="0">
              <a:solidFill>
                <a:srgbClr val="000000"/>
              </a:solidFill>
              <a:latin typeface="Century Gothic" panose="020B0502020202020204" pitchFamily="34" charset="0"/>
            </a:endParaRPr>
          </a:p>
          <a:p>
            <a:endParaRPr lang="en-US" b="0" i="0" u="none" strike="noStrike" baseline="0" dirty="0" smtClean="0">
              <a:solidFill>
                <a:srgbClr val="000000"/>
              </a:solidFill>
              <a:latin typeface="Century Gothic" panose="020B0502020202020204" pitchFamily="34" charset="0"/>
            </a:endParaRPr>
          </a:p>
          <a:p>
            <a:endParaRPr lang="en-US" dirty="0">
              <a:solidFill>
                <a:srgbClr val="000000"/>
              </a:solidFill>
              <a:latin typeface="Century Gothic" panose="020B0502020202020204" pitchFamily="34" charset="0"/>
            </a:endParaRPr>
          </a:p>
          <a:p>
            <a:endParaRPr lang="en-GB" b="0" i="0" u="none" strike="noStrike" baseline="0" dirty="0" smtClean="0">
              <a:solidFill>
                <a:srgbClr val="000000"/>
              </a:solidFill>
              <a:latin typeface="Century Gothic" panose="020B0502020202020204" pitchFamily="34" charset="0"/>
            </a:endParaRPr>
          </a:p>
          <a:p>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4"/>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
        <p:nvSpPr>
          <p:cNvPr id="5" name="5-Point Star 4"/>
          <p:cNvSpPr/>
          <p:nvPr/>
        </p:nvSpPr>
        <p:spPr>
          <a:xfrm>
            <a:off x="7139284" y="1663695"/>
            <a:ext cx="2330872" cy="2004199"/>
          </a:xfrm>
          <a:prstGeom prst="star5">
            <a:avLst/>
          </a:prstGeom>
          <a:solidFill>
            <a:schemeClr val="bg2">
              <a:lumMod val="75000"/>
            </a:schemeClr>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
        <p:nvSpPr>
          <p:cNvPr id="8" name="5-Point Star 7"/>
          <p:cNvSpPr/>
          <p:nvPr/>
        </p:nvSpPr>
        <p:spPr>
          <a:xfrm>
            <a:off x="8742188" y="1719946"/>
            <a:ext cx="2321169" cy="2079499"/>
          </a:xfrm>
          <a:prstGeom prst="star5">
            <a:avLst/>
          </a:prstGeom>
          <a:solidFill>
            <a:srgbClr val="00B05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
        <p:nvSpPr>
          <p:cNvPr id="7" name="5-Point Star 6"/>
          <p:cNvSpPr/>
          <p:nvPr/>
        </p:nvSpPr>
        <p:spPr>
          <a:xfrm>
            <a:off x="6514731" y="2374417"/>
            <a:ext cx="2330872" cy="2004199"/>
          </a:xfrm>
          <a:prstGeom prst="star5">
            <a:avLst/>
          </a:prstGeom>
          <a:solidFill>
            <a:srgbClr val="E52DCF"/>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
        <p:nvSpPr>
          <p:cNvPr id="6" name="5-Point Star 5"/>
          <p:cNvSpPr/>
          <p:nvPr/>
        </p:nvSpPr>
        <p:spPr>
          <a:xfrm>
            <a:off x="9469917" y="2658672"/>
            <a:ext cx="2330872" cy="2004199"/>
          </a:xfrm>
          <a:prstGeom prst="star5">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
        <p:nvSpPr>
          <p:cNvPr id="9" name="5-Point Star 8"/>
          <p:cNvSpPr/>
          <p:nvPr/>
        </p:nvSpPr>
        <p:spPr>
          <a:xfrm>
            <a:off x="7788006" y="2611055"/>
            <a:ext cx="2330872" cy="2004199"/>
          </a:xfrm>
          <a:prstGeom prst="star5">
            <a:avLst/>
          </a:prstGeom>
          <a:solidFill>
            <a:srgbClr val="FFFF0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E52DCF"/>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438587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pic>
        <p:nvPicPr>
          <p:cNvPr id="5" name="pic"/>
          <p:cNvPicPr/>
          <p:nvPr/>
        </p:nvPicPr>
        <p:blipFill>
          <a:blip r:embed="rId4"/>
          <a:stretch>
            <a:fillRect/>
          </a:stretch>
        </p:blipFill>
        <p:spPr>
          <a:xfrm>
            <a:off x="1339404" y="347730"/>
            <a:ext cx="9208394" cy="3799267"/>
          </a:xfrm>
          <a:prstGeom prst="rect">
            <a:avLst/>
          </a:prstGeom>
        </p:spPr>
      </p:pic>
      <p:sp>
        <p:nvSpPr>
          <p:cNvPr id="6" name="Rectangle 5"/>
          <p:cNvSpPr/>
          <p:nvPr/>
        </p:nvSpPr>
        <p:spPr>
          <a:xfrm>
            <a:off x="463639" y="4365938"/>
            <a:ext cx="9865217" cy="2092881"/>
          </a:xfrm>
          <a:prstGeom prst="rect">
            <a:avLst/>
          </a:prstGeom>
        </p:spPr>
        <p:txBody>
          <a:bodyPr wrap="square">
            <a:spAutoFit/>
          </a:bodyPr>
          <a:lstStyle/>
          <a:p>
            <a:pPr marL="457200" fontAlgn="base">
              <a:lnSpc>
                <a:spcPts val="4085"/>
              </a:lnSpc>
              <a:spcAft>
                <a:spcPts val="740"/>
              </a:spcAft>
            </a:pPr>
            <a:r>
              <a:rPr lang="en-US" sz="4000" spc="-35" dirty="0">
                <a:solidFill>
                  <a:srgbClr val="E52DCF"/>
                </a:solidFill>
                <a:latin typeface="Century Gothic" panose="020B0502020202020204" pitchFamily="34" charset="0"/>
                <a:ea typeface="Tahoma" panose="020B0604030504040204" pitchFamily="34" charset="0"/>
                <a:cs typeface="Times New Roman" panose="02020603050405020304" pitchFamily="18" charset="0"/>
              </a:rPr>
              <a:t>Getting it Right for Every Child</a:t>
            </a:r>
            <a:endParaRPr lang="en-GB" sz="1200" dirty="0">
              <a:solidFill>
                <a:srgbClr val="E52DCF"/>
              </a:solidFill>
              <a:latin typeface="Century Gothic" panose="020B0502020202020204" pitchFamily="34" charset="0"/>
              <a:ea typeface="PMingLiU" panose="02020500000000000000" pitchFamily="18" charset="-120"/>
            </a:endParaRPr>
          </a:p>
          <a:p>
            <a:r>
              <a:rPr lang="en-US" spc="-20" dirty="0">
                <a:solidFill>
                  <a:srgbClr val="000000"/>
                </a:solidFill>
                <a:latin typeface="Century Gothic" panose="020B0502020202020204" pitchFamily="34" charset="0"/>
                <a:ea typeface="Tahoma" panose="020B0604030504040204" pitchFamily="34" charset="0"/>
                <a:cs typeface="Times New Roman" panose="02020603050405020304" pitchFamily="18" charset="0"/>
              </a:rPr>
              <a:t>The Scottish Governments’ vision for Scotland’s children and young people is that they are Successful Learners, Confident Individuals, </a:t>
            </a:r>
            <a:r>
              <a:rPr lang="en-US" sz="1600" spc="-20" dirty="0">
                <a:solidFill>
                  <a:srgbClr val="000000"/>
                </a:solidFill>
                <a:latin typeface="Century Gothic" panose="020B0502020202020204" pitchFamily="34" charset="0"/>
                <a:ea typeface="Tahoma" panose="020B0604030504040204" pitchFamily="34" charset="0"/>
                <a:cs typeface="Times New Roman" panose="02020603050405020304" pitchFamily="18" charset="0"/>
              </a:rPr>
              <a:t>E</a:t>
            </a:r>
            <a:r>
              <a:rPr lang="en-US" spc="-20" dirty="0">
                <a:solidFill>
                  <a:srgbClr val="000000"/>
                </a:solidFill>
                <a:latin typeface="Century Gothic" panose="020B0502020202020204" pitchFamily="34" charset="0"/>
                <a:ea typeface="Tahoma" panose="020B0604030504040204" pitchFamily="34" charset="0"/>
                <a:cs typeface="Times New Roman" panose="02020603050405020304" pitchFamily="18" charset="0"/>
              </a:rPr>
              <a:t>ffective Contributors and </a:t>
            </a:r>
            <a:r>
              <a:rPr lang="en-US" sz="1400" spc="-20" dirty="0">
                <a:solidFill>
                  <a:srgbClr val="000000"/>
                </a:solidFill>
                <a:latin typeface="Century Gothic" panose="020B0502020202020204" pitchFamily="34" charset="0"/>
                <a:ea typeface="Tahoma" panose="020B0604030504040204" pitchFamily="34" charset="0"/>
                <a:cs typeface="Times New Roman" panose="02020603050405020304" pitchFamily="18" charset="0"/>
              </a:rPr>
              <a:t>R</a:t>
            </a:r>
            <a:r>
              <a:rPr lang="en-US" spc="-20" dirty="0">
                <a:solidFill>
                  <a:srgbClr val="000000"/>
                </a:solidFill>
                <a:latin typeface="Century Gothic" panose="020B0502020202020204" pitchFamily="34" charset="0"/>
                <a:ea typeface="Tahoma" panose="020B0604030504040204" pitchFamily="34" charset="0"/>
                <a:cs typeface="Times New Roman" panose="02020603050405020304" pitchFamily="18" charset="0"/>
              </a:rPr>
              <a:t>esponsible Citizens. In order to achieve these goals, children and young people need to be fully supported as they grow and develop to be Safe, Healthy, Active, Achieving, Respected, Responsible and Included. These eight </a:t>
            </a:r>
            <a:r>
              <a:rPr lang="en-US" spc="-20" dirty="0" smtClean="0">
                <a:solidFill>
                  <a:srgbClr val="000000"/>
                </a:solidFill>
                <a:latin typeface="Century Gothic" panose="020B0502020202020204" pitchFamily="34" charset="0"/>
                <a:ea typeface="Tahoma" panose="020B0604030504040204" pitchFamily="34" charset="0"/>
                <a:cs typeface="Times New Roman" panose="02020603050405020304" pitchFamily="18" charset="0"/>
              </a:rPr>
              <a:t>areas are referred to as wellbeing indicators</a:t>
            </a:r>
            <a:endParaRPr lang="en-GB" dirty="0">
              <a:latin typeface="Century Gothic" panose="020B0502020202020204" pitchFamily="34" charset="0"/>
            </a:endParaRPr>
          </a:p>
        </p:txBody>
      </p:sp>
    </p:spTree>
    <p:extLst>
      <p:ext uri="{BB962C8B-B14F-4D97-AF65-F5344CB8AC3E}">
        <p14:creationId xmlns:p14="http://schemas.microsoft.com/office/powerpoint/2010/main" val="1031321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1877437"/>
          </a:xfrm>
          <a:prstGeom prst="rect">
            <a:avLst/>
          </a:prstGeom>
        </p:spPr>
        <p:txBody>
          <a:bodyPr wrap="square">
            <a:spAutoFit/>
          </a:bodyPr>
          <a:lstStyle/>
          <a:p>
            <a:r>
              <a:rPr lang="en-GB" sz="4400" dirty="0" smtClean="0">
                <a:solidFill>
                  <a:srgbClr val="E52DCF"/>
                </a:solidFill>
                <a:latin typeface="Century Gothic" panose="020B0502020202020204" pitchFamily="34" charset="0"/>
              </a:rPr>
              <a:t>Well Being Wheel</a:t>
            </a:r>
            <a:r>
              <a:rPr lang="en-GB" sz="4400" b="0" i="0" u="none" strike="noStrike" baseline="0" dirty="0" smtClean="0">
                <a:solidFill>
                  <a:srgbClr val="000000"/>
                </a:solidFill>
                <a:latin typeface="Century Gothic" panose="020B0502020202020204" pitchFamily="34" charset="0"/>
              </a:rPr>
              <a:t> </a:t>
            </a:r>
          </a:p>
          <a:p>
            <a:r>
              <a:rPr lang="en-US" dirty="0">
                <a:latin typeface="Century Gothic" panose="020B0502020202020204" pitchFamily="34" charset="0"/>
              </a:rPr>
              <a:t>We aim to ensure that any barriers to children and young people achieving these goals are identified and addressed at the earliest possible stage, by improving practice to protect children through the training we provide for all practitioners</a:t>
            </a:r>
            <a:endParaRPr lang="en-GB" dirty="0">
              <a:latin typeface="Century Gothic" panose="020B0502020202020204" pitchFamily="34" charset="0"/>
            </a:endParaRPr>
          </a:p>
          <a:p>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586996636"/>
              </p:ext>
            </p:extLst>
          </p:nvPr>
        </p:nvGraphicFramePr>
        <p:xfrm>
          <a:off x="1815729" y="2779352"/>
          <a:ext cx="8154384" cy="2333192"/>
        </p:xfrm>
        <a:graphic>
          <a:graphicData uri="http://schemas.openxmlformats.org/drawingml/2006/table">
            <a:tbl>
              <a:tblPr>
                <a:tableStyleId>{5C22544A-7EE6-4342-B048-85BDC9FD1C3A}</a:tableStyleId>
              </a:tblPr>
              <a:tblGrid>
                <a:gridCol w="8124643"/>
                <a:gridCol w="29741"/>
              </a:tblGrid>
              <a:tr h="589298">
                <a:tc>
                  <a:txBody>
                    <a:bodyPr/>
                    <a:lstStyle/>
                    <a:p>
                      <a:pPr marL="91440" fontAlgn="base">
                        <a:lnSpc>
                          <a:spcPts val="2075"/>
                        </a:lnSpc>
                        <a:spcBef>
                          <a:spcPts val="195"/>
                        </a:spcBef>
                        <a:spcAft>
                          <a:spcPts val="0"/>
                        </a:spcAft>
                        <a:tabLst>
                          <a:tab pos="1234440" algn="l"/>
                        </a:tabLst>
                      </a:pPr>
                      <a:r>
                        <a:rPr lang="en-US" sz="1450" spc="-35" dirty="0">
                          <a:effectLst/>
                        </a:rPr>
                        <a:t>H</a:t>
                      </a:r>
                      <a:r>
                        <a:rPr lang="en-US" sz="1550" spc="-35" dirty="0">
                          <a:effectLst/>
                        </a:rPr>
                        <a:t>ealthy	</a:t>
                      </a:r>
                      <a:r>
                        <a:rPr lang="en-US" sz="1350" spc="-35" dirty="0">
                          <a:effectLst/>
                        </a:rPr>
                        <a:t>Having the highest attainable standards of physical and mental health, access to suitable health</a:t>
                      </a:r>
                      <a:endParaRPr lang="en-GB" sz="1100" dirty="0">
                        <a:effectLst/>
                      </a:endParaRPr>
                    </a:p>
                    <a:p>
                      <a:pPr marL="1234440" fontAlgn="base">
                        <a:lnSpc>
                          <a:spcPts val="1765"/>
                        </a:lnSpc>
                        <a:spcAft>
                          <a:spcPts val="380"/>
                        </a:spcAft>
                      </a:pPr>
                      <a:r>
                        <a:rPr lang="en-US" sz="1350" spc="-30" dirty="0">
                          <a:effectLst/>
                        </a:rPr>
                        <a:t>care, and support in learning to make healthy and safe choices</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c>
                  <a:txBody>
                    <a:bodyPr/>
                    <a:lstStyle/>
                    <a:p>
                      <a:pPr>
                        <a:spcAft>
                          <a:spcPts val="0"/>
                        </a:spcAft>
                      </a:pPr>
                      <a:r>
                        <a:rPr lang="en-GB" sz="1100">
                          <a:effectLst/>
                        </a:rPr>
                        <a:t> </a:t>
                      </a:r>
                      <a:endParaRPr lang="en-GB" sz="1100">
                        <a:effectLst/>
                        <a:latin typeface="Times New Roman" panose="02020603050405020304" pitchFamily="18" charset="0"/>
                        <a:ea typeface="PMingLiU" panose="02020500000000000000" pitchFamily="18" charset="-120"/>
                      </a:endParaRPr>
                    </a:p>
                  </a:txBody>
                  <a:tcPr marL="0" marR="0" marT="0" marB="0" anchor="ctr"/>
                </a:tc>
              </a:tr>
              <a:tr h="585298">
                <a:tc gridSpan="2">
                  <a:txBody>
                    <a:bodyPr/>
                    <a:lstStyle/>
                    <a:p>
                      <a:pPr marL="91440" fontAlgn="base">
                        <a:lnSpc>
                          <a:spcPts val="2075"/>
                        </a:lnSpc>
                        <a:spcBef>
                          <a:spcPts val="140"/>
                        </a:spcBef>
                        <a:spcAft>
                          <a:spcPts val="0"/>
                        </a:spcAft>
                        <a:tabLst>
                          <a:tab pos="1234440" algn="l"/>
                        </a:tabLst>
                      </a:pPr>
                      <a:r>
                        <a:rPr lang="en-US" sz="1450" spc="-20" dirty="0">
                          <a:effectLst/>
                        </a:rPr>
                        <a:t>A</a:t>
                      </a:r>
                      <a:r>
                        <a:rPr lang="en-US" sz="1550" spc="-20" dirty="0">
                          <a:effectLst/>
                        </a:rPr>
                        <a:t>ctive	</a:t>
                      </a:r>
                      <a:r>
                        <a:rPr lang="en-US" sz="1350" spc="-20" dirty="0">
                          <a:effectLst/>
                        </a:rPr>
                        <a:t>Having opportunities to take part in play, recreation and sport which contribute to healthy</a:t>
                      </a:r>
                      <a:endParaRPr lang="en-GB" sz="1100" dirty="0">
                        <a:effectLst/>
                      </a:endParaRPr>
                    </a:p>
                    <a:p>
                      <a:pPr marL="1234440" fontAlgn="base">
                        <a:lnSpc>
                          <a:spcPts val="1770"/>
                        </a:lnSpc>
                        <a:spcAft>
                          <a:spcPts val="380"/>
                        </a:spcAft>
                      </a:pPr>
                      <a:r>
                        <a:rPr lang="en-US" sz="1350" dirty="0">
                          <a:effectLst/>
                        </a:rPr>
                        <a:t>growth and development, both at home and in the community</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c hMerge="1">
                  <a:txBody>
                    <a:bodyPr/>
                    <a:lstStyle/>
                    <a:p>
                      <a:endParaRPr lang="en-GB"/>
                    </a:p>
                  </a:txBody>
                  <a:tcPr/>
                </a:tc>
              </a:tr>
              <a:tr h="575965">
                <a:tc gridSpan="2">
                  <a:txBody>
                    <a:bodyPr/>
                    <a:lstStyle/>
                    <a:p>
                      <a:pPr marL="91440" fontAlgn="base">
                        <a:lnSpc>
                          <a:spcPts val="2075"/>
                        </a:lnSpc>
                        <a:spcBef>
                          <a:spcPts val="115"/>
                        </a:spcBef>
                        <a:spcAft>
                          <a:spcPts val="0"/>
                        </a:spcAft>
                        <a:tabLst>
                          <a:tab pos="1234440" algn="l"/>
                        </a:tabLst>
                      </a:pPr>
                      <a:r>
                        <a:rPr lang="en-US" sz="1450" spc="-25" dirty="0">
                          <a:effectLst/>
                        </a:rPr>
                        <a:t>N</a:t>
                      </a:r>
                      <a:r>
                        <a:rPr lang="en-US" sz="1550" spc="-25" dirty="0">
                          <a:effectLst/>
                        </a:rPr>
                        <a:t>urtured	</a:t>
                      </a:r>
                      <a:r>
                        <a:rPr lang="en-US" sz="1350" spc="-25" dirty="0">
                          <a:effectLst/>
                        </a:rPr>
                        <a:t>Having a nurturing place to live, in a family setting with additional help if needed or, where this is</a:t>
                      </a:r>
                      <a:endParaRPr lang="en-GB" sz="1100" dirty="0">
                        <a:effectLst/>
                      </a:endParaRPr>
                    </a:p>
                    <a:p>
                      <a:pPr marL="1234440" fontAlgn="base">
                        <a:lnSpc>
                          <a:spcPts val="1770"/>
                        </a:lnSpc>
                        <a:spcAft>
                          <a:spcPts val="335"/>
                        </a:spcAft>
                      </a:pPr>
                      <a:r>
                        <a:rPr lang="en-US" sz="1350" spc="-25" dirty="0">
                          <a:effectLst/>
                        </a:rPr>
                        <a:t>not possible, in a suitable care setting</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c hMerge="1">
                  <a:txBody>
                    <a:bodyPr/>
                    <a:lstStyle/>
                    <a:p>
                      <a:endParaRPr lang="en-GB"/>
                    </a:p>
                  </a:txBody>
                  <a:tcPr/>
                </a:tc>
              </a:tr>
              <a:tr h="582631">
                <a:tc gridSpan="2">
                  <a:txBody>
                    <a:bodyPr/>
                    <a:lstStyle/>
                    <a:p>
                      <a:pPr marL="91440" fontAlgn="base">
                        <a:lnSpc>
                          <a:spcPts val="2080"/>
                        </a:lnSpc>
                        <a:spcBef>
                          <a:spcPts val="115"/>
                        </a:spcBef>
                        <a:spcAft>
                          <a:spcPts val="0"/>
                        </a:spcAft>
                        <a:tabLst>
                          <a:tab pos="8458200" algn="r"/>
                        </a:tabLst>
                      </a:pPr>
                      <a:r>
                        <a:rPr lang="en-US" sz="1450" dirty="0">
                          <a:effectLst/>
                        </a:rPr>
                        <a:t>A</a:t>
                      </a:r>
                      <a:r>
                        <a:rPr lang="en-US" sz="1550" dirty="0">
                          <a:effectLst/>
                        </a:rPr>
                        <a:t>chieving	</a:t>
                      </a:r>
                      <a:r>
                        <a:rPr lang="en-US" sz="1350" dirty="0">
                          <a:effectLst/>
                        </a:rPr>
                        <a:t>Being supported and guided in their learning and in the development of their skills, confidence and</a:t>
                      </a:r>
                      <a:endParaRPr lang="en-GB" sz="1100" dirty="0">
                        <a:effectLst/>
                      </a:endParaRPr>
                    </a:p>
                    <a:p>
                      <a:pPr marL="1234440" fontAlgn="base">
                        <a:lnSpc>
                          <a:spcPts val="1770"/>
                        </a:lnSpc>
                        <a:spcAft>
                          <a:spcPts val="330"/>
                        </a:spcAft>
                      </a:pPr>
                      <a:r>
                        <a:rPr lang="en-US" sz="1350" spc="-30" dirty="0">
                          <a:effectLst/>
                        </a:rPr>
                        <a:t>self-esteem at home, at school, and in the community</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c hMerge="1">
                  <a:txBody>
                    <a:bodyPr/>
                    <a:lstStyle/>
                    <a:p>
                      <a:endParaRPr lang="en-GB"/>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63778022"/>
              </p:ext>
            </p:extLst>
          </p:nvPr>
        </p:nvGraphicFramePr>
        <p:xfrm>
          <a:off x="1815729" y="5062509"/>
          <a:ext cx="8154384" cy="1181100"/>
        </p:xfrm>
        <a:graphic>
          <a:graphicData uri="http://schemas.openxmlformats.org/drawingml/2006/table">
            <a:tbl>
              <a:tblPr>
                <a:tableStyleId>{5C22544A-7EE6-4342-B048-85BDC9FD1C3A}</a:tableStyleId>
              </a:tblPr>
              <a:tblGrid>
                <a:gridCol w="8154384"/>
              </a:tblGrid>
              <a:tr h="203734">
                <a:tc>
                  <a:txBody>
                    <a:bodyPr/>
                    <a:lstStyle/>
                    <a:p>
                      <a:pPr marL="1234440" marR="320040" indent="-1143000" fontAlgn="base">
                        <a:lnSpc>
                          <a:spcPts val="1785"/>
                        </a:lnSpc>
                        <a:spcBef>
                          <a:spcPts val="380"/>
                        </a:spcBef>
                        <a:spcAft>
                          <a:spcPts val="310"/>
                        </a:spcAft>
                      </a:pPr>
                      <a:r>
                        <a:rPr lang="en-US" sz="1450" dirty="0">
                          <a:effectLst/>
                        </a:rPr>
                        <a:t>R</a:t>
                      </a:r>
                      <a:r>
                        <a:rPr lang="en-US" sz="1550" dirty="0">
                          <a:effectLst/>
                        </a:rPr>
                        <a:t>esponsible </a:t>
                      </a:r>
                      <a:r>
                        <a:rPr lang="en-US" sz="1350" dirty="0">
                          <a:effectLst/>
                        </a:rPr>
                        <a:t>Having opportunities and encouragement to play active and responsible roles in their schools and communities and where necessary, having appropriate guidance and supervision and being involved in decisions that affect them</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r>
              <a:tr h="147347">
                <a:tc>
                  <a:txBody>
                    <a:bodyPr/>
                    <a:lstStyle/>
                    <a:p>
                      <a:pPr marL="91440" fontAlgn="base">
                        <a:lnSpc>
                          <a:spcPts val="2075"/>
                        </a:lnSpc>
                        <a:spcBef>
                          <a:spcPts val="140"/>
                        </a:spcBef>
                        <a:spcAft>
                          <a:spcPts val="0"/>
                        </a:spcAft>
                        <a:tabLst>
                          <a:tab pos="1234440" algn="l"/>
                        </a:tabLst>
                      </a:pPr>
                      <a:r>
                        <a:rPr lang="en-US" sz="1450" spc="-10" dirty="0">
                          <a:effectLst/>
                        </a:rPr>
                        <a:t>I</a:t>
                      </a:r>
                      <a:r>
                        <a:rPr lang="en-US" sz="1550" spc="-10" dirty="0">
                          <a:effectLst/>
                        </a:rPr>
                        <a:t>ncluded	</a:t>
                      </a:r>
                      <a:r>
                        <a:rPr lang="en-US" sz="1350" spc="-10" dirty="0">
                          <a:effectLst/>
                        </a:rPr>
                        <a:t>Having help to overcome, social, educational, physical and economic inequalities and being</a:t>
                      </a:r>
                      <a:endParaRPr lang="en-GB" sz="1100" dirty="0">
                        <a:effectLst/>
                      </a:endParaRPr>
                    </a:p>
                    <a:p>
                      <a:pPr marL="1234440" fontAlgn="base">
                        <a:lnSpc>
                          <a:spcPts val="1765"/>
                        </a:lnSpc>
                        <a:spcAft>
                          <a:spcPts val="385"/>
                        </a:spcAft>
                      </a:pPr>
                      <a:r>
                        <a:rPr lang="en-US" sz="1350" spc="-15" dirty="0">
                          <a:effectLst/>
                        </a:rPr>
                        <a:t>accepted as part of the community in which they live and learn.</a:t>
                      </a:r>
                      <a:endParaRPr lang="en-GB" sz="1100" dirty="0">
                        <a:effectLst/>
                        <a:latin typeface="Times New Roman" panose="02020603050405020304" pitchFamily="18" charset="0"/>
                        <a:ea typeface="PMingLiU" panose="02020500000000000000" pitchFamily="18" charset="-120"/>
                      </a:endParaRPr>
                    </a:p>
                  </a:txBody>
                  <a:tcPr marL="0" marR="0" marT="0" marB="0">
                    <a:solidFill>
                      <a:srgbClr val="00B0F0"/>
                    </a:solidFill>
                  </a:tcPr>
                </a:tc>
              </a:tr>
            </a:tbl>
          </a:graphicData>
        </a:graphic>
      </p:graphicFrame>
      <p:sp>
        <p:nvSpPr>
          <p:cNvPr id="7" name="Rectangle 1"/>
          <p:cNvSpPr>
            <a:spLocks noChangeArrowheads="1"/>
          </p:cNvSpPr>
          <p:nvPr/>
        </p:nvSpPr>
        <p:spPr bwMode="auto">
          <a:xfrm>
            <a:off x="1815729" y="2225353"/>
            <a:ext cx="8154384" cy="553998"/>
          </a:xfrm>
          <a:prstGeom prst="rect">
            <a:avLst/>
          </a:prstGeom>
          <a:solidFill>
            <a:srgbClr val="00B0F0"/>
          </a:solidFill>
          <a:ln>
            <a:noFill/>
          </a:ln>
          <a:effectLst/>
        </p:spPr>
        <p:txBody>
          <a:bodyPr vert="horz" wrap="square" lIns="92046" tIns="45720" rIns="91440" bIns="45720" numCol="1" anchor="ctr" anchorCtr="0" compatLnSpc="1">
            <a:prstTxWarp prst="textNoShape">
              <a:avLst/>
            </a:prstTxWarp>
            <a:spAutoFit/>
          </a:bodyPr>
          <a:lstStyle>
            <a:lvl1pPr eaLnBrk="0" fontAlgn="base" hangingPunct="0">
              <a:spcBef>
                <a:spcPct val="0"/>
              </a:spcBef>
              <a:spcAft>
                <a:spcPct val="0"/>
              </a:spcAft>
              <a:tabLst>
                <a:tab pos="1235075" algn="l"/>
              </a:tabLst>
              <a:defRPr>
                <a:solidFill>
                  <a:schemeClr val="tx1"/>
                </a:solidFill>
                <a:latin typeface="Arial" panose="020B0604020202020204" pitchFamily="34" charset="0"/>
              </a:defRPr>
            </a:lvl1pPr>
            <a:lvl2pPr eaLnBrk="0" fontAlgn="base" hangingPunct="0">
              <a:spcBef>
                <a:spcPct val="0"/>
              </a:spcBef>
              <a:spcAft>
                <a:spcPct val="0"/>
              </a:spcAft>
              <a:tabLst>
                <a:tab pos="1235075" algn="l"/>
              </a:tabLst>
              <a:defRPr>
                <a:solidFill>
                  <a:schemeClr val="tx1"/>
                </a:solidFill>
                <a:latin typeface="Arial" panose="020B0604020202020204" pitchFamily="34" charset="0"/>
              </a:defRPr>
            </a:lvl2pPr>
            <a:lvl3pPr eaLnBrk="0" fontAlgn="base" hangingPunct="0">
              <a:spcBef>
                <a:spcPct val="0"/>
              </a:spcBef>
              <a:spcAft>
                <a:spcPct val="0"/>
              </a:spcAft>
              <a:tabLst>
                <a:tab pos="1235075" algn="l"/>
              </a:tabLst>
              <a:defRPr>
                <a:solidFill>
                  <a:schemeClr val="tx1"/>
                </a:solidFill>
                <a:latin typeface="Arial" panose="020B0604020202020204" pitchFamily="34" charset="0"/>
              </a:defRPr>
            </a:lvl3pPr>
            <a:lvl4pPr eaLnBrk="0" fontAlgn="base" hangingPunct="0">
              <a:spcBef>
                <a:spcPct val="0"/>
              </a:spcBef>
              <a:spcAft>
                <a:spcPct val="0"/>
              </a:spcAft>
              <a:tabLst>
                <a:tab pos="1235075" algn="l"/>
              </a:tabLst>
              <a:defRPr>
                <a:solidFill>
                  <a:schemeClr val="tx1"/>
                </a:solidFill>
                <a:latin typeface="Arial" panose="020B0604020202020204" pitchFamily="34" charset="0"/>
              </a:defRPr>
            </a:lvl4pPr>
            <a:lvl5pPr eaLnBrk="0" fontAlgn="base" hangingPunct="0">
              <a:spcBef>
                <a:spcPct val="0"/>
              </a:spcBef>
              <a:spcAft>
                <a:spcPct val="0"/>
              </a:spcAft>
              <a:tabLst>
                <a:tab pos="1235075" algn="l"/>
              </a:tabLst>
              <a:defRPr>
                <a:solidFill>
                  <a:schemeClr val="tx1"/>
                </a:solidFill>
                <a:latin typeface="Arial" panose="020B0604020202020204" pitchFamily="34" charset="0"/>
              </a:defRPr>
            </a:lvl5pPr>
            <a:lvl6pPr eaLnBrk="0" fontAlgn="base" hangingPunct="0">
              <a:spcBef>
                <a:spcPct val="0"/>
              </a:spcBef>
              <a:spcAft>
                <a:spcPct val="0"/>
              </a:spcAft>
              <a:tabLst>
                <a:tab pos="1235075" algn="l"/>
              </a:tabLst>
              <a:defRPr>
                <a:solidFill>
                  <a:schemeClr val="tx1"/>
                </a:solidFill>
                <a:latin typeface="Arial" panose="020B0604020202020204" pitchFamily="34" charset="0"/>
              </a:defRPr>
            </a:lvl6pPr>
            <a:lvl7pPr eaLnBrk="0" fontAlgn="base" hangingPunct="0">
              <a:spcBef>
                <a:spcPct val="0"/>
              </a:spcBef>
              <a:spcAft>
                <a:spcPct val="0"/>
              </a:spcAft>
              <a:tabLst>
                <a:tab pos="1235075" algn="l"/>
              </a:tabLst>
              <a:defRPr>
                <a:solidFill>
                  <a:schemeClr val="tx1"/>
                </a:solidFill>
                <a:latin typeface="Arial" panose="020B0604020202020204" pitchFamily="34" charset="0"/>
              </a:defRPr>
            </a:lvl7pPr>
            <a:lvl8pPr eaLnBrk="0" fontAlgn="base" hangingPunct="0">
              <a:spcBef>
                <a:spcPct val="0"/>
              </a:spcBef>
              <a:spcAft>
                <a:spcPct val="0"/>
              </a:spcAft>
              <a:tabLst>
                <a:tab pos="1235075" algn="l"/>
              </a:tabLst>
              <a:defRPr>
                <a:solidFill>
                  <a:schemeClr val="tx1"/>
                </a:solidFill>
                <a:latin typeface="Arial" panose="020B0604020202020204" pitchFamily="34" charset="0"/>
              </a:defRPr>
            </a:lvl8pPr>
            <a:lvl9pPr eaLnBrk="0" fontAlgn="base" hangingPunct="0">
              <a:spcBef>
                <a:spcPct val="0"/>
              </a:spcBef>
              <a:spcAft>
                <a:spcPct val="0"/>
              </a:spcAft>
              <a:tabLst>
                <a:tab pos="12350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235075" algn="l"/>
              </a:tabLst>
            </a:pPr>
            <a:r>
              <a:rPr kumimoji="0" lang="en-US" altLang="en-US" sz="1400" b="1"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S</a:t>
            </a:r>
            <a:r>
              <a:rPr kumimoji="0" lang="en-US" altLang="en-US" sz="1500" b="0"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afe	</a:t>
            </a:r>
            <a:r>
              <a:rPr kumimoji="0" lang="en-US" altLang="en-US" sz="1300" b="0"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Protected from abuse, neglect or harm at home, at school and in the community</a:t>
            </a:r>
            <a:endParaRPr kumimoji="0" lang="en-GB" altLang="en-US" sz="1100" b="0" i="0" u="none" strike="noStrike" cap="none" normalizeH="0" baseline="0" dirty="0" smtClean="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235075" algn="l"/>
              </a:tabLst>
            </a:pPr>
            <a:r>
              <a:rPr kumimoji="0" lang="en-US" altLang="en-US" sz="1400" b="1"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R</a:t>
            </a:r>
            <a:r>
              <a:rPr kumimoji="0" lang="en-US" altLang="en-US" sz="1500" b="0"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espected	</a:t>
            </a:r>
            <a:r>
              <a:rPr kumimoji="0" lang="en-US" altLang="en-US" sz="1300" b="0"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Having the opportunity, along with </a:t>
            </a:r>
            <a:r>
              <a:rPr kumimoji="0" lang="en-US" altLang="en-US" sz="1300" b="0" i="0" u="none" strike="noStrike" cap="none" normalizeH="0" baseline="0" dirty="0" err="1"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carers</a:t>
            </a:r>
            <a:r>
              <a:rPr kumimoji="0" lang="en-US" altLang="en-US" sz="1300" b="0" i="0" u="none" strike="noStrike" cap="none" normalizeH="0" baseline="0" dirty="0" smtClean="0">
                <a:ln>
                  <a:noFill/>
                </a:ln>
                <a:solidFill>
                  <a:srgbClr val="002060"/>
                </a:solidFill>
                <a:effectLst/>
                <a:latin typeface="Times New Roman" panose="02020603050405020304" pitchFamily="18" charset="0"/>
                <a:ea typeface="Tahoma" panose="020B0604030504040204" pitchFamily="34" charset="0"/>
                <a:cs typeface="Times New Roman" panose="02020603050405020304" pitchFamily="18" charset="0"/>
              </a:rPr>
              <a:t>, to be heard and involved in decisions that affect them</a:t>
            </a:r>
            <a:endParaRPr kumimoji="0" lang="en-US" altLang="en-US" sz="1800" b="0" i="0" u="none" strike="noStrike" cap="none" normalizeH="0" baseline="0" dirty="0" smtClean="0">
              <a:ln>
                <a:noFill/>
              </a:ln>
              <a:solidFill>
                <a:srgbClr val="002060"/>
              </a:solidFill>
              <a:effectLst/>
            </a:endParaRPr>
          </a:p>
        </p:txBody>
      </p:sp>
    </p:spTree>
    <p:extLst>
      <p:ext uri="{BB962C8B-B14F-4D97-AF65-F5344CB8AC3E}">
        <p14:creationId xmlns:p14="http://schemas.microsoft.com/office/powerpoint/2010/main" val="3001409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5078313"/>
          </a:xfrm>
          <a:prstGeom prst="rect">
            <a:avLst/>
          </a:prstGeom>
        </p:spPr>
        <p:txBody>
          <a:bodyPr wrap="square">
            <a:spAutoFit/>
          </a:bodyPr>
          <a:lstStyle/>
          <a:p>
            <a:r>
              <a:rPr lang="en-US" sz="5400" dirty="0" smtClean="0">
                <a:solidFill>
                  <a:srgbClr val="E52DCF"/>
                </a:solidFill>
                <a:latin typeface="Century Gothic" panose="020B0502020202020204" pitchFamily="34" charset="0"/>
              </a:rPr>
              <a:t>The </a:t>
            </a:r>
            <a:r>
              <a:rPr lang="en-US" sz="5400" dirty="0">
                <a:solidFill>
                  <a:srgbClr val="E52DCF"/>
                </a:solidFill>
                <a:latin typeface="Century Gothic" panose="020B0502020202020204" pitchFamily="34" charset="0"/>
              </a:rPr>
              <a:t>Child Protection </a:t>
            </a:r>
            <a:r>
              <a:rPr lang="en-US" sz="5400" dirty="0" smtClean="0">
                <a:solidFill>
                  <a:srgbClr val="E52DCF"/>
                </a:solidFill>
                <a:latin typeface="Century Gothic" panose="020B0502020202020204" pitchFamily="34" charset="0"/>
              </a:rPr>
              <a:t>Workforce</a:t>
            </a:r>
            <a:endParaRPr lang="en-GB" sz="5400" b="0" i="0" u="none" strike="noStrike" baseline="0" dirty="0" smtClean="0">
              <a:solidFill>
                <a:srgbClr val="E52DCF"/>
              </a:solidFill>
              <a:latin typeface="Century Gothic" panose="020B0502020202020204" pitchFamily="34" charset="0"/>
            </a:endParaRPr>
          </a:p>
          <a:p>
            <a:pPr fontAlgn="base"/>
            <a:endParaRPr lang="en-GB" dirty="0">
              <a:solidFill>
                <a:srgbClr val="000000"/>
              </a:solidFill>
              <a:latin typeface="Century Gothic" panose="020B0502020202020204" pitchFamily="34" charset="0"/>
            </a:endParaRPr>
          </a:p>
          <a:p>
            <a:pPr fontAlgn="base"/>
            <a:r>
              <a:rPr lang="en-US" dirty="0" smtClean="0">
                <a:latin typeface="Century Gothic" panose="020B0502020202020204" pitchFamily="34" charset="0"/>
              </a:rPr>
              <a:t>This </a:t>
            </a:r>
            <a:r>
              <a:rPr lang="en-US" dirty="0">
                <a:latin typeface="Century Gothic" panose="020B0502020202020204" pitchFamily="34" charset="0"/>
              </a:rPr>
              <a:t>pack has been developed to be used by those who play a role in promoting children’s wellbeing and protecting them from abuse, harm and exploitation</a:t>
            </a:r>
            <a:endParaRPr lang="en-GB" dirty="0">
              <a:latin typeface="Century Gothic" panose="020B0502020202020204" pitchFamily="34" charset="0"/>
            </a:endParaRPr>
          </a:p>
          <a:p>
            <a:pPr fontAlgn="base"/>
            <a:r>
              <a:rPr lang="en-US" dirty="0">
                <a:latin typeface="Century Gothic" panose="020B0502020202020204" pitchFamily="34" charset="0"/>
              </a:rPr>
              <a:t>This requires workers to possess different skill sets, knowledge and responsibilities. Therefore their learning and development needs will be unique to them. To assist in the identification of appropriate training the workforce has been defined into three particular </a:t>
            </a:r>
            <a:r>
              <a:rPr lang="en-US" dirty="0" smtClean="0">
                <a:latin typeface="Century Gothic" panose="020B0502020202020204" pitchFamily="34" charset="0"/>
              </a:rPr>
              <a:t>groups</a:t>
            </a:r>
          </a:p>
          <a:p>
            <a:pPr fontAlgn="base"/>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General Contact Workforce</a:t>
            </a:r>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Specific Contact Workforce</a:t>
            </a:r>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Intensive Contact </a:t>
            </a:r>
            <a:r>
              <a:rPr lang="en-US" dirty="0" smtClean="0">
                <a:latin typeface="Century Gothic" panose="020B0502020202020204" pitchFamily="34" charset="0"/>
              </a:rPr>
              <a:t>Workforce</a:t>
            </a:r>
          </a:p>
          <a:p>
            <a:pPr lvl="0" fontAlgn="base"/>
            <a:endParaRPr lang="en-GB" dirty="0">
              <a:latin typeface="Century Gothic" panose="020B0502020202020204" pitchFamily="34" charset="0"/>
            </a:endParaRPr>
          </a:p>
          <a:p>
            <a:pPr fontAlgn="base"/>
            <a:r>
              <a:rPr lang="en-US" dirty="0">
                <a:latin typeface="Century Gothic" panose="020B0502020202020204" pitchFamily="34" charset="0"/>
              </a:rPr>
              <a:t>The chart on the following page will help you and the person who oversees your PDR / CPD/ PPD identify the appropriate level of training.</a:t>
            </a:r>
            <a:endParaRPr lang="en-GB" dirty="0">
              <a:latin typeface="Century Gothic" panose="020B0502020202020204" pitchFamily="34" charset="0"/>
            </a:endParaRPr>
          </a:p>
          <a:p>
            <a:r>
              <a:rPr lang="en-US" dirty="0">
                <a:latin typeface="Century Gothic" panose="020B0502020202020204" pitchFamily="34" charset="0"/>
              </a:rPr>
              <a:t/>
            </a:r>
            <a:br>
              <a:rPr lang="en-US" dirty="0">
                <a:latin typeface="Century Gothic" panose="020B0502020202020204" pitchFamily="34" charset="0"/>
              </a:rPr>
            </a:br>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1654472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669462177"/>
              </p:ext>
            </p:extLst>
          </p:nvPr>
        </p:nvGraphicFramePr>
        <p:xfrm>
          <a:off x="1" y="0"/>
          <a:ext cx="12192000" cy="6780628"/>
        </p:xfrm>
        <a:graphic>
          <a:graphicData uri="http://schemas.openxmlformats.org/drawingml/2006/table">
            <a:tbl>
              <a:tblPr firstRow="1" bandRow="1">
                <a:tableStyleId>{5C22544A-7EE6-4342-B048-85BDC9FD1C3A}</a:tableStyleId>
              </a:tblPr>
              <a:tblGrid>
                <a:gridCol w="4064000"/>
                <a:gridCol w="4064000"/>
                <a:gridCol w="4064000"/>
              </a:tblGrid>
              <a:tr h="6780628">
                <a:tc>
                  <a:txBody>
                    <a:bodyPr/>
                    <a:lstStyle/>
                    <a:p>
                      <a:pPr fontAlgn="base"/>
                      <a:r>
                        <a:rPr lang="en-US" sz="1800" b="0" kern="1200" dirty="0" smtClean="0">
                          <a:solidFill>
                            <a:srgbClr val="FFFF00"/>
                          </a:solidFill>
                          <a:effectLst/>
                          <a:latin typeface="Century Gothic" panose="020B0502020202020204" pitchFamily="34" charset="0"/>
                          <a:ea typeface="+mn-ea"/>
                          <a:cs typeface="+mn-cs"/>
                        </a:rPr>
                        <a:t>The General</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Contact</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Workforce</a:t>
                      </a:r>
                    </a:p>
                    <a:p>
                      <a:pPr fontAlgn="base"/>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err="1" smtClean="0">
                          <a:solidFill>
                            <a:schemeClr val="lt1"/>
                          </a:solidFill>
                          <a:effectLst/>
                          <a:latin typeface="Century Gothic" panose="020B0502020202020204" pitchFamily="34" charset="0"/>
                          <a:ea typeface="+mn-ea"/>
                          <a:cs typeface="+mn-cs"/>
                        </a:rPr>
                        <a:t>Recognising</a:t>
                      </a:r>
                      <a:r>
                        <a:rPr lang="en-US" sz="1800" b="0" kern="1200" dirty="0" smtClean="0">
                          <a:solidFill>
                            <a:schemeClr val="lt1"/>
                          </a:solidFill>
                          <a:effectLst/>
                          <a:latin typeface="Century Gothic" panose="020B0502020202020204" pitchFamily="34" charset="0"/>
                          <a:ea typeface="+mn-ea"/>
                          <a:cs typeface="+mn-cs"/>
                        </a:rPr>
                        <a:t> &amp; Responding</a:t>
                      </a:r>
                    </a:p>
                    <a:p>
                      <a:pPr fontAlgn="base"/>
                      <a:endParaRPr lang="en-GB" sz="1800" b="0" kern="1200" dirty="0" smtClean="0">
                        <a:solidFill>
                          <a:schemeClr val="lt1"/>
                        </a:solidFill>
                        <a:effectLst/>
                        <a:latin typeface="Century Gothic" panose="020B0502020202020204" pitchFamily="34" charset="0"/>
                        <a:ea typeface="+mn-ea"/>
                        <a:cs typeface="+mn-cs"/>
                      </a:endParaRPr>
                    </a:p>
                    <a:p>
                      <a:pPr fontAlgn="base"/>
                      <a:r>
                        <a:rPr lang="en-US" sz="1800" b="0" kern="1200" dirty="0" smtClean="0">
                          <a:solidFill>
                            <a:schemeClr val="lt1"/>
                          </a:solidFill>
                          <a:effectLst/>
                          <a:latin typeface="Century Gothic" panose="020B0502020202020204" pitchFamily="34" charset="0"/>
                          <a:ea typeface="+mn-ea"/>
                          <a:cs typeface="+mn-cs"/>
                        </a:rPr>
                        <a:t>Those who have some direct or indirect contact with children as part of their job and are likely to come into contact with their families in doing so. This workforce member will not usually be involved in any significant work with the child or their family, but as a result of their supportive role requires the confidence, competence and skills to </a:t>
                      </a:r>
                      <a:r>
                        <a:rPr lang="en-US" sz="1800" b="0" kern="1200" dirty="0" err="1" smtClean="0">
                          <a:solidFill>
                            <a:schemeClr val="lt1"/>
                          </a:solidFill>
                          <a:effectLst/>
                          <a:latin typeface="Century Gothic" panose="020B0502020202020204" pitchFamily="34" charset="0"/>
                          <a:ea typeface="+mn-ea"/>
                          <a:cs typeface="+mn-cs"/>
                        </a:rPr>
                        <a:t>recognise</a:t>
                      </a:r>
                      <a:r>
                        <a:rPr lang="en-US" sz="1800" b="0" kern="1200" dirty="0" smtClean="0">
                          <a:solidFill>
                            <a:schemeClr val="lt1"/>
                          </a:solidFill>
                          <a:effectLst/>
                          <a:latin typeface="Century Gothic" panose="020B0502020202020204" pitchFamily="34" charset="0"/>
                          <a:ea typeface="+mn-ea"/>
                          <a:cs typeface="+mn-cs"/>
                        </a:rPr>
                        <a:t> when a child may be in need of protection and how to respond.</a:t>
                      </a:r>
                      <a:endParaRPr lang="en-GB" sz="1800" b="0" kern="1200" dirty="0" smtClean="0">
                        <a:solidFill>
                          <a:schemeClr val="lt1"/>
                        </a:solidFill>
                        <a:effectLst/>
                        <a:latin typeface="Century Gothic" panose="020B0502020202020204" pitchFamily="34" charset="0"/>
                        <a:ea typeface="+mn-ea"/>
                        <a:cs typeface="+mn-cs"/>
                      </a:endParaRPr>
                    </a:p>
                    <a:p>
                      <a:endParaRPr lang="en-GB" b="0" dirty="0">
                        <a:latin typeface="Century Gothic" panose="020B0502020202020204" pitchFamily="34" charset="0"/>
                      </a:endParaRPr>
                    </a:p>
                  </a:txBody>
                  <a:tcPr>
                    <a:solidFill>
                      <a:srgbClr val="00B050"/>
                    </a:solidFill>
                  </a:tcPr>
                </a:tc>
                <a:tc>
                  <a:txBody>
                    <a:bodyPr/>
                    <a:lstStyle/>
                    <a:p>
                      <a:pPr fontAlgn="base"/>
                      <a:r>
                        <a:rPr lang="en-US" sz="1800" b="0" kern="1200" dirty="0" smtClean="0">
                          <a:solidFill>
                            <a:srgbClr val="FFFF00"/>
                          </a:solidFill>
                          <a:effectLst/>
                          <a:latin typeface="Century Gothic" panose="020B0502020202020204" pitchFamily="34" charset="0"/>
                          <a:ea typeface="+mn-ea"/>
                          <a:cs typeface="+mn-cs"/>
                        </a:rPr>
                        <a:t>The Specific</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Contact</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Workforce</a:t>
                      </a:r>
                    </a:p>
                    <a:p>
                      <a:pPr fontAlgn="base"/>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chemeClr val="lt1"/>
                          </a:solidFill>
                          <a:effectLst/>
                          <a:latin typeface="Century Gothic" panose="020B0502020202020204" pitchFamily="34" charset="0"/>
                          <a:ea typeface="+mn-ea"/>
                          <a:cs typeface="+mn-cs"/>
                        </a:rPr>
                        <a:t>Assessment &amp; Intervention</a:t>
                      </a:r>
                    </a:p>
                    <a:p>
                      <a:pPr fontAlgn="base"/>
                      <a:endParaRPr lang="en-GB" sz="1800" b="0" kern="1200" dirty="0" smtClean="0">
                        <a:solidFill>
                          <a:schemeClr val="lt1"/>
                        </a:solidFill>
                        <a:effectLst/>
                        <a:latin typeface="Century Gothic" panose="020B0502020202020204" pitchFamily="34" charset="0"/>
                        <a:ea typeface="+mn-ea"/>
                        <a:cs typeface="+mn-cs"/>
                      </a:endParaRPr>
                    </a:p>
                    <a:p>
                      <a:r>
                        <a:rPr lang="en-US" sz="1800" b="0" kern="1200" dirty="0" smtClean="0">
                          <a:solidFill>
                            <a:schemeClr val="lt1"/>
                          </a:solidFill>
                          <a:effectLst/>
                          <a:latin typeface="Century Gothic" panose="020B0502020202020204" pitchFamily="34" charset="0"/>
                          <a:ea typeface="+mn-ea"/>
                          <a:cs typeface="+mn-cs"/>
                        </a:rPr>
                        <a:t>Those within The Specific Contact Workforce will work directly with children, young people and parents/</a:t>
                      </a:r>
                      <a:r>
                        <a:rPr lang="en-US" sz="1800" b="0" kern="1200" dirty="0" err="1" smtClean="0">
                          <a:solidFill>
                            <a:schemeClr val="lt1"/>
                          </a:solidFill>
                          <a:effectLst/>
                          <a:latin typeface="Century Gothic" panose="020B0502020202020204" pitchFamily="34" charset="0"/>
                          <a:ea typeface="+mn-ea"/>
                          <a:cs typeface="+mn-cs"/>
                        </a:rPr>
                        <a:t>carers</a:t>
                      </a:r>
                      <a:r>
                        <a:rPr lang="en-US" sz="1800" b="0" kern="1200" dirty="0" smtClean="0">
                          <a:solidFill>
                            <a:schemeClr val="lt1"/>
                          </a:solidFill>
                          <a:effectLst/>
                          <a:latin typeface="Century Gothic" panose="020B0502020202020204" pitchFamily="34" charset="0"/>
                          <a:ea typeface="+mn-ea"/>
                          <a:cs typeface="+mn-cs"/>
                        </a:rPr>
                        <a:t> on a regular basis. They will provide specific services and may be a regular contributor to the assessment process. This practitioner will see a child regularly; this may include visiting the family home. This practitioner requires a particular level of competence and confidence for the specific work they do and will also have the skills required for The General Contact Workforce.</a:t>
                      </a:r>
                      <a:endParaRPr lang="en-GB" b="0" dirty="0">
                        <a:latin typeface="Century Gothic" panose="020B0502020202020204" pitchFamily="34" charset="0"/>
                      </a:endParaRPr>
                    </a:p>
                  </a:txBody>
                  <a:tcPr>
                    <a:solidFill>
                      <a:srgbClr val="002060"/>
                    </a:solidFill>
                  </a:tcPr>
                </a:tc>
                <a:tc>
                  <a:txBody>
                    <a:bodyPr/>
                    <a:lstStyle/>
                    <a:p>
                      <a:pPr fontAlgn="base"/>
                      <a:r>
                        <a:rPr lang="en-US" sz="1800" b="0" kern="1200" dirty="0" smtClean="0">
                          <a:solidFill>
                            <a:srgbClr val="FFFF00"/>
                          </a:solidFill>
                          <a:effectLst/>
                          <a:latin typeface="Century Gothic" panose="020B0502020202020204" pitchFamily="34" charset="0"/>
                          <a:ea typeface="+mn-ea"/>
                          <a:cs typeface="+mn-cs"/>
                        </a:rPr>
                        <a:t>The Intensive</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Contact</a:t>
                      </a:r>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rgbClr val="FFFF00"/>
                          </a:solidFill>
                          <a:effectLst/>
                          <a:latin typeface="Century Gothic" panose="020B0502020202020204" pitchFamily="34" charset="0"/>
                          <a:ea typeface="+mn-ea"/>
                          <a:cs typeface="+mn-cs"/>
                        </a:rPr>
                        <a:t>Workforce</a:t>
                      </a:r>
                    </a:p>
                    <a:p>
                      <a:pPr fontAlgn="base"/>
                      <a:endParaRPr lang="en-GB" sz="1800" b="0" kern="1200" dirty="0" smtClean="0">
                        <a:solidFill>
                          <a:srgbClr val="FFFF00"/>
                        </a:solidFill>
                        <a:effectLst/>
                        <a:latin typeface="Century Gothic" panose="020B0502020202020204" pitchFamily="34" charset="0"/>
                        <a:ea typeface="+mn-ea"/>
                        <a:cs typeface="+mn-cs"/>
                      </a:endParaRPr>
                    </a:p>
                    <a:p>
                      <a:pPr fontAlgn="base"/>
                      <a:r>
                        <a:rPr lang="en-US" sz="1800" b="0" kern="1200" dirty="0" smtClean="0">
                          <a:solidFill>
                            <a:schemeClr val="lt1"/>
                          </a:solidFill>
                          <a:effectLst/>
                          <a:latin typeface="Century Gothic" panose="020B0502020202020204" pitchFamily="34" charset="0"/>
                          <a:ea typeface="+mn-ea"/>
                          <a:cs typeface="+mn-cs"/>
                        </a:rPr>
                        <a:t>Intensive Support, Advanced Practice &amp; Management</a:t>
                      </a:r>
                    </a:p>
                    <a:p>
                      <a:pPr fontAlgn="base"/>
                      <a:endParaRPr lang="en-GB" sz="1800" b="0" kern="1200" dirty="0" smtClean="0">
                        <a:solidFill>
                          <a:schemeClr val="lt1"/>
                        </a:solidFill>
                        <a:effectLst/>
                        <a:latin typeface="Century Gothic" panose="020B0502020202020204" pitchFamily="34" charset="0"/>
                        <a:ea typeface="+mn-ea"/>
                        <a:cs typeface="+mn-cs"/>
                      </a:endParaRPr>
                    </a:p>
                    <a:p>
                      <a:r>
                        <a:rPr lang="en-US" sz="1800" b="0" kern="1200" dirty="0" smtClean="0">
                          <a:solidFill>
                            <a:schemeClr val="lt1"/>
                          </a:solidFill>
                          <a:effectLst/>
                          <a:latin typeface="Century Gothic" panose="020B0502020202020204" pitchFamily="34" charset="0"/>
                          <a:ea typeface="+mn-ea"/>
                          <a:cs typeface="+mn-cs"/>
                        </a:rPr>
                        <a:t>Those with particular responsibility for protecting children and young people who require specialist knowledge to carry out their task. This group will have fulfilled all the relevant learning and development requirements as part of the General and The Specific Contact Workforce and will also require a thorough understanding of managing / working together to protect and meet the needs of children and young people.</a:t>
                      </a:r>
                      <a:endParaRPr lang="en-GB" b="0" dirty="0">
                        <a:latin typeface="Century Gothic" panose="020B0502020202020204" pitchFamily="34" charset="0"/>
                      </a:endParaRPr>
                    </a:p>
                  </a:txBody>
                  <a:tcPr>
                    <a:solidFill>
                      <a:srgbClr val="7030A0"/>
                    </a:solidFill>
                  </a:tcPr>
                </a:tc>
              </a:tr>
            </a:tbl>
          </a:graphicData>
        </a:graphic>
      </p:graphicFrame>
    </p:spTree>
    <p:extLst>
      <p:ext uri="{BB962C8B-B14F-4D97-AF65-F5344CB8AC3E}">
        <p14:creationId xmlns:p14="http://schemas.microsoft.com/office/powerpoint/2010/main" val="467004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17451" y="6356350"/>
            <a:ext cx="9115865" cy="365125"/>
          </a:xfrm>
        </p:spPr>
        <p:txBody>
          <a:bodyPr/>
          <a:lstStyle/>
          <a:p>
            <a:r>
              <a:rPr lang="en-GB" dirty="0" smtClean="0"/>
              <a:t>Bringing Agencies Together to Protect Children and Discuss How to Work Together to Achieve This</a:t>
            </a:r>
            <a:endParaRPr lang="en-GB" dirty="0"/>
          </a:p>
        </p:txBody>
      </p:sp>
      <p:sp>
        <p:nvSpPr>
          <p:cNvPr id="3" name="Rectangle 2"/>
          <p:cNvSpPr/>
          <p:nvPr/>
        </p:nvSpPr>
        <p:spPr>
          <a:xfrm>
            <a:off x="309489" y="379828"/>
            <a:ext cx="10598917" cy="5078313"/>
          </a:xfrm>
          <a:prstGeom prst="rect">
            <a:avLst/>
          </a:prstGeom>
        </p:spPr>
        <p:txBody>
          <a:bodyPr wrap="square">
            <a:spAutoFit/>
          </a:bodyPr>
          <a:lstStyle/>
          <a:p>
            <a:r>
              <a:rPr lang="en-US" sz="5400" dirty="0" smtClean="0">
                <a:solidFill>
                  <a:srgbClr val="E52DCF"/>
                </a:solidFill>
                <a:latin typeface="Century Gothic" panose="020B0502020202020204" pitchFamily="34" charset="0"/>
              </a:rPr>
              <a:t>The </a:t>
            </a:r>
            <a:r>
              <a:rPr lang="en-US" sz="5400" dirty="0">
                <a:solidFill>
                  <a:srgbClr val="E52DCF"/>
                </a:solidFill>
                <a:latin typeface="Century Gothic" panose="020B0502020202020204" pitchFamily="34" charset="0"/>
              </a:rPr>
              <a:t>Child Protection </a:t>
            </a:r>
            <a:r>
              <a:rPr lang="en-US" sz="5400" dirty="0" smtClean="0">
                <a:solidFill>
                  <a:srgbClr val="E52DCF"/>
                </a:solidFill>
                <a:latin typeface="Century Gothic" panose="020B0502020202020204" pitchFamily="34" charset="0"/>
              </a:rPr>
              <a:t>Workforce</a:t>
            </a:r>
            <a:endParaRPr lang="en-GB" sz="5400" b="0" i="0" u="none" strike="noStrike" baseline="0" dirty="0" smtClean="0">
              <a:solidFill>
                <a:srgbClr val="E52DCF"/>
              </a:solidFill>
              <a:latin typeface="Century Gothic" panose="020B0502020202020204" pitchFamily="34" charset="0"/>
            </a:endParaRPr>
          </a:p>
          <a:p>
            <a:pPr fontAlgn="base"/>
            <a:endParaRPr lang="en-GB" dirty="0">
              <a:solidFill>
                <a:srgbClr val="000000"/>
              </a:solidFill>
              <a:latin typeface="Century Gothic" panose="020B0502020202020204" pitchFamily="34" charset="0"/>
            </a:endParaRPr>
          </a:p>
          <a:p>
            <a:pPr fontAlgn="base"/>
            <a:r>
              <a:rPr lang="en-US" dirty="0" smtClean="0">
                <a:latin typeface="Century Gothic" panose="020B0502020202020204" pitchFamily="34" charset="0"/>
              </a:rPr>
              <a:t>This </a:t>
            </a:r>
            <a:r>
              <a:rPr lang="en-US" dirty="0">
                <a:latin typeface="Century Gothic" panose="020B0502020202020204" pitchFamily="34" charset="0"/>
              </a:rPr>
              <a:t>pack has been developed to be used by those who play a role in promoting children’s wellbeing and protecting them from abuse, harm and exploitation</a:t>
            </a:r>
            <a:endParaRPr lang="en-GB" dirty="0">
              <a:latin typeface="Century Gothic" panose="020B0502020202020204" pitchFamily="34" charset="0"/>
            </a:endParaRPr>
          </a:p>
          <a:p>
            <a:pPr fontAlgn="base"/>
            <a:r>
              <a:rPr lang="en-US" dirty="0">
                <a:latin typeface="Century Gothic" panose="020B0502020202020204" pitchFamily="34" charset="0"/>
              </a:rPr>
              <a:t>This requires workers to possess different skill sets, knowledge and responsibilities. Therefore their learning and development needs will be unique to them. To assist in the identification of appropriate training the workforce has been defined into three particular </a:t>
            </a:r>
            <a:r>
              <a:rPr lang="en-US" dirty="0" smtClean="0">
                <a:latin typeface="Century Gothic" panose="020B0502020202020204" pitchFamily="34" charset="0"/>
              </a:rPr>
              <a:t>groups</a:t>
            </a:r>
          </a:p>
          <a:p>
            <a:pPr fontAlgn="base"/>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General Contact Workforce</a:t>
            </a:r>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Specific Contact Workforce</a:t>
            </a:r>
            <a:endParaRPr lang="en-GB" dirty="0">
              <a:latin typeface="Century Gothic" panose="020B0502020202020204" pitchFamily="34" charset="0"/>
            </a:endParaRPr>
          </a:p>
          <a:p>
            <a:pPr marL="285750" lvl="0" indent="-285750" fontAlgn="base">
              <a:buFont typeface="Arial" panose="020B0604020202020204" pitchFamily="34" charset="0"/>
              <a:buChar char="•"/>
            </a:pPr>
            <a:r>
              <a:rPr lang="en-US" dirty="0">
                <a:latin typeface="Century Gothic" panose="020B0502020202020204" pitchFamily="34" charset="0"/>
              </a:rPr>
              <a:t>The Intensive Contact </a:t>
            </a:r>
            <a:r>
              <a:rPr lang="en-US" dirty="0" smtClean="0">
                <a:latin typeface="Century Gothic" panose="020B0502020202020204" pitchFamily="34" charset="0"/>
              </a:rPr>
              <a:t>Workforce</a:t>
            </a:r>
          </a:p>
          <a:p>
            <a:pPr lvl="0" fontAlgn="base"/>
            <a:endParaRPr lang="en-GB" dirty="0">
              <a:latin typeface="Century Gothic" panose="020B0502020202020204" pitchFamily="34" charset="0"/>
            </a:endParaRPr>
          </a:p>
          <a:p>
            <a:pPr fontAlgn="base"/>
            <a:r>
              <a:rPr lang="en-US" dirty="0">
                <a:latin typeface="Century Gothic" panose="020B0502020202020204" pitchFamily="34" charset="0"/>
              </a:rPr>
              <a:t>The chart on the following page will help you and the person who oversees your PDR / CPD/ PPD identify the appropriate level of training.</a:t>
            </a:r>
            <a:endParaRPr lang="en-GB" dirty="0">
              <a:latin typeface="Century Gothic" panose="020B0502020202020204" pitchFamily="34" charset="0"/>
            </a:endParaRPr>
          </a:p>
          <a:p>
            <a:r>
              <a:rPr lang="en-US" dirty="0">
                <a:latin typeface="Century Gothic" panose="020B0502020202020204" pitchFamily="34" charset="0"/>
              </a:rPr>
              <a:t/>
            </a:r>
            <a:br>
              <a:rPr lang="en-US" dirty="0">
                <a:latin typeface="Century Gothic" panose="020B0502020202020204" pitchFamily="34" charset="0"/>
              </a:rPr>
            </a:br>
            <a:endParaRPr lang="en-GB" b="0" i="0" u="none" strike="noStrike" baseline="0" dirty="0" smtClean="0">
              <a:solidFill>
                <a:srgbClr val="000000"/>
              </a:solidFill>
              <a:latin typeface="Century Gothic" panose="020B0502020202020204" pitchFamily="34" charset="0"/>
            </a:endParaRPr>
          </a:p>
        </p:txBody>
      </p:sp>
      <p:sp>
        <p:nvSpPr>
          <p:cNvPr id="4" name="Oval 3"/>
          <p:cNvSpPr/>
          <p:nvPr/>
        </p:nvSpPr>
        <p:spPr>
          <a:xfrm>
            <a:off x="10154962" y="5062509"/>
            <a:ext cx="1816643" cy="1658966"/>
          </a:xfrm>
          <a:prstGeom prst="ellipse">
            <a:avLst/>
          </a:prstGeom>
          <a:blipFill rotWithShape="1">
            <a:blip r:embed="rId3"/>
            <a:stretch>
              <a:fillRect/>
            </a:stretch>
          </a:blipFill>
          <a:effectLst>
            <a:glow rad="127000">
              <a:schemeClr val="bg1"/>
            </a:glow>
          </a:effectLst>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txBody>
          <a:bodyPr/>
          <a:lstStyle/>
          <a:p>
            <a:endParaRPr lang="en-US" sz="1100" dirty="0" smtClean="0">
              <a:solidFill>
                <a:schemeClr val="tx1"/>
              </a:solidFill>
              <a:latin typeface="Century Gothic" panose="020B0502020202020204" pitchFamily="34" charset="0"/>
            </a:endParaRPr>
          </a:p>
          <a:p>
            <a:endParaRPr lang="en-US" sz="1100" dirty="0">
              <a:solidFill>
                <a:schemeClr val="tx1"/>
              </a:solidFill>
              <a:latin typeface="Century Gothic" panose="020B0502020202020204" pitchFamily="34" charset="0"/>
            </a:endParaRPr>
          </a:p>
          <a:p>
            <a:r>
              <a:rPr lang="en-US" sz="1100" dirty="0" smtClean="0">
                <a:solidFill>
                  <a:srgbClr val="E52DCF"/>
                </a:solidFill>
                <a:latin typeface="Century Gothic" panose="020B0502020202020204" pitchFamily="34" charset="0"/>
              </a:rPr>
              <a:t>North Ayrshire Child Protection Committee</a:t>
            </a:r>
            <a:endParaRPr lang="en-GB" sz="1100" dirty="0">
              <a:solidFill>
                <a:srgbClr val="E52DCF"/>
              </a:solidFill>
              <a:latin typeface="Century Gothic" panose="020B0502020202020204" pitchFamily="34" charset="0"/>
            </a:endParaRPr>
          </a:p>
        </p:txBody>
      </p:sp>
    </p:spTree>
    <p:extLst>
      <p:ext uri="{BB962C8B-B14F-4D97-AF65-F5344CB8AC3E}">
        <p14:creationId xmlns:p14="http://schemas.microsoft.com/office/powerpoint/2010/main" val="3622216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1323</TotalTime>
  <Words>5563</Words>
  <Application>Microsoft Office PowerPoint</Application>
  <PresentationFormat>Widescreen</PresentationFormat>
  <Paragraphs>725</Paragraphs>
  <Slides>45</Slides>
  <Notes>44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PMingLiU</vt:lpstr>
      <vt:lpstr>Arial</vt:lpstr>
      <vt:lpstr>Calibri</vt:lpstr>
      <vt:lpstr>Calibri Light</vt:lpstr>
      <vt:lpstr>Century Gothic</vt:lpstr>
      <vt:lpstr>Koblenz-Regular</vt:lpstr>
      <vt:lpstr>Tahoma</vt:lpstr>
      <vt:lpstr>Times New Roman</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Henry</dc:creator>
  <cp:lastModifiedBy>Jillian Ingram</cp:lastModifiedBy>
  <cp:revision>65</cp:revision>
  <dcterms:created xsi:type="dcterms:W3CDTF">2017-03-20T10:56:48Z</dcterms:created>
  <dcterms:modified xsi:type="dcterms:W3CDTF">2017-06-01T14:57:51Z</dcterms:modified>
</cp:coreProperties>
</file>