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56" r:id="rId2"/>
    <p:sldId id="257" r:id="rId3"/>
    <p:sldId id="259" r:id="rId4"/>
    <p:sldId id="260" r:id="rId5"/>
    <p:sldId id="261" r:id="rId6"/>
    <p:sldId id="262" r:id="rId7"/>
    <p:sldId id="263" r:id="rId8"/>
    <p:sldId id="264" r:id="rId9"/>
    <p:sldId id="265" r:id="rId10"/>
    <p:sldId id="267" r:id="rId11"/>
    <p:sldId id="258"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92" r:id="rId33"/>
    <p:sldId id="289" r:id="rId34"/>
    <p:sldId id="290" r:id="rId35"/>
    <p:sldId id="296" r:id="rId36"/>
    <p:sldId id="288" r:id="rId37"/>
    <p:sldId id="293" r:id="rId38"/>
    <p:sldId id="294" r:id="rId39"/>
    <p:sldId id="295"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41B5A7"/>
    <a:srgbClr val="C6B2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82589" autoAdjust="0"/>
  </p:normalViewPr>
  <p:slideViewPr>
    <p:cSldViewPr snapToGrid="0" snapToObjects="1">
      <p:cViewPr varScale="1">
        <p:scale>
          <a:sx n="105" d="100"/>
          <a:sy n="105" d="100"/>
        </p:scale>
        <p:origin x="-96" y="-296"/>
      </p:cViewPr>
      <p:guideLst>
        <p:guide orient="horz" pos="2160"/>
        <p:guide pos="2880"/>
      </p:guideLst>
    </p:cSldViewPr>
  </p:slideViewPr>
  <p:outlineViewPr>
    <p:cViewPr>
      <p:scale>
        <a:sx n="33" d="100"/>
        <a:sy n="33" d="100"/>
      </p:scale>
      <p:origin x="0" y="968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4CCC00-4CDC-674D-9494-6056CDFA2540}" type="datetimeFigureOut">
              <a:rPr lang="en-US" smtClean="0"/>
              <a:t>01/05/2014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F2875A-7CA3-104A-93D2-025F48B035D0}" type="slidenum">
              <a:rPr lang="en-US" smtClean="0"/>
              <a:t>‹#›</a:t>
            </a:fld>
            <a:endParaRPr lang="en-US"/>
          </a:p>
        </p:txBody>
      </p:sp>
    </p:spTree>
    <p:extLst>
      <p:ext uri="{BB962C8B-B14F-4D97-AF65-F5344CB8AC3E}">
        <p14:creationId xmlns:p14="http://schemas.microsoft.com/office/powerpoint/2010/main" val="17045860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Many participants will already be familiar with modern concepts of disability but this part of the course reminds them of this and shows how some of the discrimination and prejudice which disabled people still face influences child protection practice.  Duties under the legislation are also defined.</a:t>
            </a:r>
          </a:p>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Whilst the social model is by far the most universally accepted concept, especially by disabled people themselves, there are current views that this does not give a full understanding as it does not take into account some of the actual physical and psychological effects of an impairment.  Thomas’ definition is a bit of a mouthful but it is an attempt to give a more rounded, nuanced view.</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12</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experience of disabled children seems to confirm that the disabling barriers of the social model are still prevalent for them.  These views were taken from a Joseph </a:t>
            </a:r>
            <a:r>
              <a:rPr lang="en-US" dirty="0" err="1" smtClean="0"/>
              <a:t>Rowntree</a:t>
            </a:r>
            <a:r>
              <a:rPr lang="en-US" dirty="0" smtClean="0"/>
              <a:t> Foundation briefing “Consulting with disabled children and young people” 2001 which draws on findings from a Children’s Society project “Ask us”. </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13</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Because there is sometimes confusion between the terms discrimination and prejudice now perhaps would be a good moment to consider what these terms mean.</a:t>
            </a:r>
          </a:p>
          <a:p>
            <a:endParaRPr lang="en-GB" sz="1200" b="1"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After the groups have had time to come up with their definitions put up the following slides and compare answers and discuss the interpretations and variations.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14</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US" dirty="0" smtClean="0"/>
          </a:p>
          <a:p>
            <a:pPr eaLnBrk="1" hangingPunct="1"/>
            <a:r>
              <a:rPr lang="en-US" dirty="0" smtClean="0"/>
              <a:t>(Anti-discrimination </a:t>
            </a:r>
            <a:r>
              <a:rPr lang="en-US" dirty="0" err="1" smtClean="0"/>
              <a:t>Ganny</a:t>
            </a:r>
            <a:r>
              <a:rPr lang="en-US" dirty="0" smtClean="0"/>
              <a:t> </a:t>
            </a:r>
            <a:r>
              <a:rPr lang="en-US" dirty="0" err="1" smtClean="0"/>
              <a:t>Gbadebo</a:t>
            </a:r>
            <a:r>
              <a:rPr lang="en-US" dirty="0" smtClean="0"/>
              <a:t> 1999, Pavilion Publishers)</a:t>
            </a:r>
            <a:endParaRPr lang="en-US" dirty="0" smtClean="0">
              <a:latin typeface="Arial" charset="0"/>
            </a:endParaRPr>
          </a:p>
          <a:p>
            <a:pPr eaLnBrk="1" hangingPunct="1">
              <a:spcBef>
                <a:spcPct val="0"/>
              </a:spcBef>
            </a:pPr>
            <a:endParaRPr lang="en-US" b="1" dirty="0" smtClean="0"/>
          </a:p>
          <a:p>
            <a:pPr eaLnBrk="1" hangingPunct="1">
              <a:spcBef>
                <a:spcPct val="0"/>
              </a:spcBef>
            </a:pPr>
            <a:r>
              <a:rPr lang="en-US" b="1" dirty="0" smtClean="0"/>
              <a:t>Compare answers.  Discuss variations/interpretations.</a:t>
            </a:r>
          </a:p>
          <a:p>
            <a:pPr eaLnBrk="1" hangingPunct="1">
              <a:spcBef>
                <a:spcPct val="0"/>
              </a:spcBef>
            </a:pPr>
            <a:endParaRPr lang="en-US" dirty="0" smtClean="0"/>
          </a:p>
          <a:p>
            <a:pPr eaLnBrk="1" hangingPunct="1">
              <a:spcBef>
                <a:spcPct val="0"/>
              </a:spcBef>
            </a:pPr>
            <a:r>
              <a:rPr lang="en-US" dirty="0" smtClean="0"/>
              <a:t>The Equalities Act </a:t>
            </a:r>
            <a:r>
              <a:rPr lang="en-US" dirty="0" err="1" smtClean="0"/>
              <a:t>utilises</a:t>
            </a:r>
            <a:r>
              <a:rPr lang="en-US" dirty="0" smtClean="0"/>
              <a:t> the concept of protected characteristics, for example, race, gender, sexual orientation, transgender, and impairment, described as </a:t>
            </a:r>
            <a:r>
              <a:rPr lang="ja-JP" altLang="en-US" dirty="0" smtClean="0"/>
              <a:t>‘</a:t>
            </a:r>
            <a:r>
              <a:rPr lang="en-US" altLang="ja-JP" dirty="0" smtClean="0"/>
              <a:t>disability.</a:t>
            </a:r>
            <a:r>
              <a:rPr lang="ja-JP" altLang="en-US" dirty="0" smtClean="0"/>
              <a:t>’</a:t>
            </a:r>
            <a:r>
              <a:rPr lang="en-US" altLang="ja-JP" dirty="0" smtClean="0"/>
              <a:t> </a:t>
            </a:r>
          </a:p>
          <a:p>
            <a:pPr eaLnBrk="1" hangingPunct="1">
              <a:spcBef>
                <a:spcPct val="0"/>
              </a:spcBef>
            </a:pPr>
            <a:endParaRPr lang="en-US" dirty="0" smtClean="0"/>
          </a:p>
          <a:p>
            <a:pPr eaLnBrk="1" hangingPunct="1">
              <a:spcBef>
                <a:spcPct val="0"/>
              </a:spcBef>
            </a:pPr>
            <a:r>
              <a:rPr lang="en-US" dirty="0" smtClean="0"/>
              <a:t>Traditionally, we have used the concept of </a:t>
            </a:r>
            <a:r>
              <a:rPr lang="ja-JP" altLang="en-US" dirty="0" smtClean="0"/>
              <a:t>‘</a:t>
            </a:r>
            <a:r>
              <a:rPr lang="en-US" altLang="ja-JP" dirty="0" smtClean="0"/>
              <a:t>grounds</a:t>
            </a:r>
            <a:r>
              <a:rPr lang="ja-JP" altLang="en-US" dirty="0" smtClean="0"/>
              <a:t>’</a:t>
            </a:r>
            <a:r>
              <a:rPr lang="en-US" altLang="ja-JP" dirty="0" smtClean="0"/>
              <a:t> in equalities legislation.  This has been replaced by the idea of </a:t>
            </a:r>
            <a:r>
              <a:rPr lang="ja-JP" altLang="en-US" dirty="0" smtClean="0"/>
              <a:t>‘</a:t>
            </a:r>
            <a:r>
              <a:rPr lang="en-US" altLang="ja-JP" dirty="0" smtClean="0"/>
              <a:t>protected characteristics.</a:t>
            </a:r>
            <a:r>
              <a:rPr lang="ja-JP" altLang="en-US" dirty="0" smtClean="0"/>
              <a:t>’</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15</a:t>
            </a:fld>
            <a:endParaRPr lang="en-US"/>
          </a:p>
        </p:txBody>
      </p:sp>
    </p:spTree>
    <p:extLst>
      <p:ext uri="{BB962C8B-B14F-4D97-AF65-F5344CB8AC3E}">
        <p14:creationId xmlns:p14="http://schemas.microsoft.com/office/powerpoint/2010/main" val="753364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b="1" dirty="0" smtClean="0"/>
              <a:t>Compare answers.  Discuss variations/interpretations.</a:t>
            </a:r>
          </a:p>
        </p:txBody>
      </p:sp>
      <p:sp>
        <p:nvSpPr>
          <p:cNvPr id="4" name="Slide Number Placeholder 3"/>
          <p:cNvSpPr>
            <a:spLocks noGrp="1"/>
          </p:cNvSpPr>
          <p:nvPr>
            <p:ph type="sldNum" sz="quarter" idx="10"/>
          </p:nvPr>
        </p:nvSpPr>
        <p:spPr/>
        <p:txBody>
          <a:bodyPr/>
          <a:lstStyle/>
          <a:p>
            <a:fld id="{03F2875A-7CA3-104A-93D2-025F48B035D0}" type="slidenum">
              <a:rPr lang="en-US" smtClean="0"/>
              <a:t>16</a:t>
            </a:fld>
            <a:endParaRPr lang="en-US"/>
          </a:p>
        </p:txBody>
      </p:sp>
    </p:spTree>
    <p:extLst>
      <p:ext uri="{BB962C8B-B14F-4D97-AF65-F5344CB8AC3E}">
        <p14:creationId xmlns:p14="http://schemas.microsoft.com/office/powerpoint/2010/main" val="753364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Discrimination and prejudice are well and truly </a:t>
            </a:r>
            <a:r>
              <a:rPr lang="ja-JP" altLang="en-US" dirty="0" smtClean="0"/>
              <a:t>“</a:t>
            </a:r>
            <a:r>
              <a:rPr lang="en-US" altLang="ja-JP" dirty="0" smtClean="0"/>
              <a:t>outlawed</a:t>
            </a:r>
            <a:r>
              <a:rPr lang="ja-JP" altLang="en-US" dirty="0" smtClean="0"/>
              <a:t>”</a:t>
            </a:r>
            <a:r>
              <a:rPr lang="en-US" altLang="ja-JP" dirty="0" smtClean="0"/>
              <a:t> in International, UK and Scottish law.  The above list (not inclusive of all) gives a </a:t>
            </a:r>
            <a:r>
              <a:rPr lang="en-US" altLang="ja-JP" dirty="0" err="1" smtClean="0"/>
              <a:t>flavour</a:t>
            </a:r>
            <a:r>
              <a:rPr lang="en-US" altLang="ja-JP" dirty="0" smtClean="0"/>
              <a:t> of the range of legal measures taken. </a:t>
            </a:r>
          </a:p>
          <a:p>
            <a:pPr eaLnBrk="1" hangingPunct="1">
              <a:spcBef>
                <a:spcPct val="0"/>
              </a:spcBef>
            </a:pPr>
            <a:endParaRPr lang="en-US" dirty="0" smtClean="0"/>
          </a:p>
          <a:p>
            <a:pPr eaLnBrk="1" hangingPunct="1">
              <a:spcBef>
                <a:spcPct val="0"/>
              </a:spcBef>
            </a:pPr>
            <a:r>
              <a:rPr lang="en-US" dirty="0" smtClean="0"/>
              <a:t>UN Convention on the Rights of the Child  was ratified by the British Government in 1991. Children have the right to be protected from all forms of abuse, neglect and exploitation. Have the right to be treated as an individual.</a:t>
            </a:r>
          </a:p>
          <a:p>
            <a:pPr eaLnBrk="1" hangingPunct="1">
              <a:spcBef>
                <a:spcPct val="0"/>
              </a:spcBef>
            </a:pPr>
            <a:endParaRPr lang="en-US" dirty="0" smtClean="0"/>
          </a:p>
          <a:p>
            <a:pPr eaLnBrk="1" hangingPunct="1">
              <a:spcBef>
                <a:spcPct val="0"/>
              </a:spcBef>
            </a:pPr>
            <a:r>
              <a:rPr lang="en-US" dirty="0" smtClean="0"/>
              <a:t>European Convention on Human Rights was drawn up in 1950 and ratified by UK in 1951.</a:t>
            </a:r>
          </a:p>
          <a:p>
            <a:pPr eaLnBrk="1" hangingPunct="1">
              <a:spcBef>
                <a:spcPct val="0"/>
              </a:spcBef>
            </a:pPr>
            <a:endParaRPr lang="en-US" dirty="0" smtClean="0"/>
          </a:p>
          <a:p>
            <a:pPr eaLnBrk="1" hangingPunct="1">
              <a:spcBef>
                <a:spcPct val="0"/>
              </a:spcBef>
            </a:pPr>
            <a:r>
              <a:rPr lang="en-US" dirty="0" smtClean="0"/>
              <a:t>Children (Scotland) Act 1995 : defined child in need </a:t>
            </a:r>
            <a:r>
              <a:rPr lang="en-GB" dirty="0" smtClean="0"/>
              <a:t>of  local authority services to help them achieve or maintain a reasonable standard of health or development if their health or development will be significantly impaired if such services are not provided; if they are disabled; or if they are affected adversely by the disability of any other person in their family.</a:t>
            </a:r>
          </a:p>
          <a:p>
            <a:pPr eaLnBrk="1" hangingPunct="1">
              <a:spcBef>
                <a:spcPct val="0"/>
              </a:spcBef>
            </a:pPr>
            <a:endParaRPr lang="en-GB" dirty="0" smtClean="0"/>
          </a:p>
          <a:p>
            <a:pPr eaLnBrk="1" hangingPunct="1">
              <a:spcBef>
                <a:spcPct val="0"/>
              </a:spcBef>
            </a:pPr>
            <a:r>
              <a:rPr lang="en-GB" dirty="0" smtClean="0"/>
              <a:t>This Act incorporated provisions which conform to commitments under the UNCRC and obligations under ECHR.</a:t>
            </a:r>
          </a:p>
        </p:txBody>
      </p:sp>
      <p:sp>
        <p:nvSpPr>
          <p:cNvPr id="4" name="Slide Number Placeholder 3"/>
          <p:cNvSpPr>
            <a:spLocks noGrp="1"/>
          </p:cNvSpPr>
          <p:nvPr>
            <p:ph type="sldNum" sz="quarter" idx="10"/>
          </p:nvPr>
        </p:nvSpPr>
        <p:spPr/>
        <p:txBody>
          <a:bodyPr/>
          <a:lstStyle/>
          <a:p>
            <a:fld id="{03F2875A-7CA3-104A-93D2-025F48B035D0}" type="slidenum">
              <a:rPr lang="en-US" smtClean="0"/>
              <a:t>17</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This might be regarded as breakthrough legislation – achieved after some 13 attempts in Parliament – represented a step change in views about disability.  It defined disability quite broadly.</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18</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 2010 Equality Act which repealed and replaced the DDA, goes further than the DDA.  Its key function was to amalgamate all </a:t>
            </a:r>
            <a:r>
              <a:rPr lang="ja-JP" altLang="en-US" dirty="0" smtClean="0"/>
              <a:t>“</a:t>
            </a:r>
            <a:r>
              <a:rPr lang="en-US" altLang="ja-JP" dirty="0" smtClean="0"/>
              <a:t>discrimination</a:t>
            </a:r>
            <a:r>
              <a:rPr lang="ja-JP" altLang="en-US" dirty="0" smtClean="0"/>
              <a:t>”</a:t>
            </a:r>
            <a:r>
              <a:rPr lang="en-US" altLang="ja-JP" dirty="0" smtClean="0"/>
              <a:t> legislation and create one body to oversee and enforce – The Commission for Equality and Human Rights.  But it has also introduced many other important measures including a revised and broader definition of disability.   </a:t>
            </a:r>
          </a:p>
          <a:p>
            <a:pPr eaLnBrk="1" hangingPunct="1">
              <a:spcBef>
                <a:spcPct val="0"/>
              </a:spcBef>
            </a:pPr>
            <a:endParaRPr lang="en-US" dirty="0" smtClean="0"/>
          </a:p>
          <a:p>
            <a:pPr eaLnBrk="1" hangingPunct="1">
              <a:spcBef>
                <a:spcPct val="0"/>
              </a:spcBef>
            </a:pPr>
            <a:r>
              <a:rPr lang="en-US" dirty="0" smtClean="0"/>
              <a:t>It is worth noting that guidance about the definition of who is regarded as a </a:t>
            </a:r>
            <a:r>
              <a:rPr lang="ja-JP" altLang="en-US" dirty="0" smtClean="0"/>
              <a:t>‘</a:t>
            </a:r>
            <a:r>
              <a:rPr lang="en-US" altLang="ja-JP" dirty="0" smtClean="0"/>
              <a:t>disabled person</a:t>
            </a:r>
            <a:r>
              <a:rPr lang="ja-JP" altLang="en-US" dirty="0" smtClean="0"/>
              <a:t>’</a:t>
            </a:r>
            <a:r>
              <a:rPr lang="en-US" altLang="ja-JP" dirty="0" smtClean="0"/>
              <a:t> runs to 53 pages.</a:t>
            </a:r>
          </a:p>
        </p:txBody>
      </p:sp>
      <p:sp>
        <p:nvSpPr>
          <p:cNvPr id="4" name="Slide Number Placeholder 3"/>
          <p:cNvSpPr>
            <a:spLocks noGrp="1"/>
          </p:cNvSpPr>
          <p:nvPr>
            <p:ph type="sldNum" sz="quarter" idx="10"/>
          </p:nvPr>
        </p:nvSpPr>
        <p:spPr/>
        <p:txBody>
          <a:bodyPr/>
          <a:lstStyle/>
          <a:p>
            <a:fld id="{03F2875A-7CA3-104A-93D2-025F48B035D0}" type="slidenum">
              <a:rPr lang="en-US" smtClean="0"/>
              <a:t>19</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defRPr/>
            </a:pPr>
            <a:r>
              <a:rPr lang="en-US" dirty="0" smtClean="0"/>
              <a:t>This section gives perhaps the most succinct definition – note 3 key elements: </a:t>
            </a:r>
          </a:p>
          <a:p>
            <a:pPr marL="171450" indent="-171450" eaLnBrk="1" hangingPunct="1">
              <a:spcBef>
                <a:spcPct val="0"/>
              </a:spcBef>
              <a:buFont typeface="Arial"/>
              <a:buChar char="•"/>
              <a:defRPr/>
            </a:pPr>
            <a:r>
              <a:rPr lang="en-US" dirty="0" smtClean="0"/>
              <a:t>Impairment</a:t>
            </a:r>
          </a:p>
          <a:p>
            <a:pPr marL="171450" indent="-171450" eaLnBrk="1" hangingPunct="1">
              <a:spcBef>
                <a:spcPct val="0"/>
              </a:spcBef>
              <a:buFont typeface="Arial"/>
              <a:buChar char="•"/>
              <a:defRPr/>
            </a:pPr>
            <a:r>
              <a:rPr lang="en-US" dirty="0" smtClean="0"/>
              <a:t>long term</a:t>
            </a:r>
          </a:p>
          <a:p>
            <a:pPr marL="171450" indent="-171450" eaLnBrk="1" hangingPunct="1">
              <a:spcBef>
                <a:spcPct val="0"/>
              </a:spcBef>
              <a:buFont typeface="Arial"/>
              <a:buChar char="•"/>
              <a:defRPr/>
            </a:pPr>
            <a:r>
              <a:rPr lang="en-US" dirty="0" smtClean="0"/>
              <a:t> adverse effect on normal activity </a:t>
            </a:r>
          </a:p>
          <a:p>
            <a:pPr eaLnBrk="1" hangingPunct="1">
              <a:spcBef>
                <a:spcPct val="0"/>
              </a:spcBef>
              <a:defRPr/>
            </a:pPr>
            <a:endParaRPr lang="en-US" dirty="0" smtClean="0"/>
          </a:p>
          <a:p>
            <a:pPr eaLnBrk="1" hangingPunct="1">
              <a:spcBef>
                <a:spcPct val="0"/>
              </a:spcBef>
              <a:defRPr/>
            </a:pPr>
            <a:r>
              <a:rPr lang="en-US" dirty="0" smtClean="0"/>
              <a:t>This includes a person who has cancer, HIV infection or multiple sclerosis.</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20</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 Act is particularly important for the emphasis it gives to positive action – promotion of positive attitudes and not just removing barriers but taking account in such a way that can lead to more </a:t>
            </a:r>
            <a:r>
              <a:rPr lang="en-US" dirty="0" err="1" smtClean="0"/>
              <a:t>favourable</a:t>
            </a:r>
            <a:r>
              <a:rPr lang="en-US" dirty="0" smtClean="0"/>
              <a:t> treatment.</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21</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defRPr/>
            </a:pPr>
            <a:endParaRPr lang="en-US" dirty="0" smtClean="0"/>
          </a:p>
          <a:p>
            <a:pPr eaLnBrk="1" hangingPunct="1">
              <a:spcBef>
                <a:spcPct val="0"/>
              </a:spcBef>
              <a:buFontTx/>
              <a:buChar char="•"/>
              <a:defRPr/>
            </a:pPr>
            <a:r>
              <a:rPr lang="en-US" dirty="0" smtClean="0"/>
              <a:t>  Housekeeping.</a:t>
            </a:r>
          </a:p>
          <a:p>
            <a:pPr eaLnBrk="1" hangingPunct="1">
              <a:spcBef>
                <a:spcPct val="0"/>
              </a:spcBef>
              <a:buFontTx/>
              <a:buChar char="•"/>
              <a:defRPr/>
            </a:pPr>
            <a:r>
              <a:rPr lang="en-US" dirty="0" smtClean="0"/>
              <a:t>  Introductions – perhaps use an icebreaker exercise of the trainer’s choice.</a:t>
            </a:r>
          </a:p>
          <a:p>
            <a:pPr eaLnBrk="1" hangingPunct="1">
              <a:spcBef>
                <a:spcPct val="0"/>
              </a:spcBef>
              <a:buFontTx/>
              <a:buChar char="•"/>
              <a:defRPr/>
            </a:pPr>
            <a:r>
              <a:rPr lang="en-US" dirty="0" smtClean="0"/>
              <a:t>  Learning agreement. Ask people if anything they would wish to add to list.</a:t>
            </a:r>
          </a:p>
          <a:p>
            <a:pPr eaLnBrk="1" hangingPunct="1">
              <a:spcBef>
                <a:spcPct val="0"/>
              </a:spcBef>
              <a:buFontTx/>
              <a:buChar char="•"/>
              <a:defRPr/>
            </a:pPr>
            <a:r>
              <a:rPr lang="en-US" dirty="0" smtClean="0"/>
              <a:t>  Disability and child protection are emotive issues</a:t>
            </a:r>
            <a:r>
              <a:rPr lang="en-US" dirty="0" smtClean="0">
                <a:latin typeface="+mn-lt"/>
              </a:rPr>
              <a:t>. </a:t>
            </a:r>
            <a:r>
              <a:rPr lang="en-GB" dirty="0" smtClean="0">
                <a:latin typeface="+mn-lt"/>
              </a:rPr>
              <a:t>Offer to discuss any issues raised on an individual basis after the sessions should anyone wish to do so.</a:t>
            </a:r>
          </a:p>
        </p:txBody>
      </p:sp>
      <p:sp>
        <p:nvSpPr>
          <p:cNvPr id="4" name="Slide Number Placeholder 3"/>
          <p:cNvSpPr>
            <a:spLocks noGrp="1"/>
          </p:cNvSpPr>
          <p:nvPr>
            <p:ph type="sldNum" sz="quarter" idx="10"/>
          </p:nvPr>
        </p:nvSpPr>
        <p:spPr/>
        <p:txBody>
          <a:bodyPr/>
          <a:lstStyle/>
          <a:p>
            <a:fld id="{03F2875A-7CA3-104A-93D2-025F48B035D0}" type="slidenum">
              <a:rPr lang="en-US" smtClean="0"/>
              <a:t>3</a:t>
            </a:fld>
            <a:endParaRPr lang="en-US"/>
          </a:p>
        </p:txBody>
      </p:sp>
    </p:spTree>
    <p:extLst>
      <p:ext uri="{BB962C8B-B14F-4D97-AF65-F5344CB8AC3E}">
        <p14:creationId xmlns:p14="http://schemas.microsoft.com/office/powerpoint/2010/main" val="25039615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 public duty should be </a:t>
            </a:r>
            <a:r>
              <a:rPr lang="en-US" dirty="0" err="1" smtClean="0"/>
              <a:t>emphasised</a:t>
            </a:r>
            <a:r>
              <a:rPr lang="en-US" dirty="0" smtClean="0"/>
              <a:t> as it places responsibility on</a:t>
            </a:r>
            <a:r>
              <a:rPr lang="en-US" b="1" dirty="0" smtClean="0"/>
              <a:t> all </a:t>
            </a:r>
            <a:r>
              <a:rPr lang="en-US" dirty="0" smtClean="0"/>
              <a:t>public sector workers to promote better treatment of disabled people not just try to treat them the same – they may need to receive </a:t>
            </a:r>
            <a:r>
              <a:rPr lang="en-US" b="1" dirty="0" smtClean="0"/>
              <a:t>more </a:t>
            </a:r>
            <a:r>
              <a:rPr lang="en-US" b="1" dirty="0" err="1" smtClean="0"/>
              <a:t>favourable</a:t>
            </a:r>
            <a:r>
              <a:rPr lang="en-US" b="1" dirty="0" smtClean="0"/>
              <a:t> </a:t>
            </a:r>
            <a:r>
              <a:rPr lang="en-US" dirty="0" smtClean="0"/>
              <a:t>treatment.</a:t>
            </a:r>
            <a:endParaRPr lang="en-US" b="1" dirty="0"/>
          </a:p>
        </p:txBody>
      </p:sp>
      <p:sp>
        <p:nvSpPr>
          <p:cNvPr id="4" name="Slide Number Placeholder 3"/>
          <p:cNvSpPr>
            <a:spLocks noGrp="1"/>
          </p:cNvSpPr>
          <p:nvPr>
            <p:ph type="sldNum" sz="quarter" idx="10"/>
          </p:nvPr>
        </p:nvSpPr>
        <p:spPr/>
        <p:txBody>
          <a:bodyPr/>
          <a:lstStyle/>
          <a:p>
            <a:fld id="{03F2875A-7CA3-104A-93D2-025F48B035D0}" type="slidenum">
              <a:rPr lang="en-US" smtClean="0"/>
              <a:t>22</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perhaps sums up clearly what we must aspire to achieve for disabled people – not treating everyone the same, but making sure everyone can have the same opportunity by providing the appropriate support.</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23</a:t>
            </a:fld>
            <a:endParaRPr lang="en-US"/>
          </a:p>
        </p:txBody>
      </p:sp>
    </p:spTree>
    <p:extLst>
      <p:ext uri="{BB962C8B-B14F-4D97-AF65-F5344CB8AC3E}">
        <p14:creationId xmlns:p14="http://schemas.microsoft.com/office/powerpoint/2010/main" val="7533643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Children (Scotland) Act 1995 laid down three child-</a:t>
            </a:r>
            <a:r>
              <a:rPr lang="en-US" dirty="0" err="1" smtClean="0"/>
              <a:t>centred</a:t>
            </a:r>
            <a:r>
              <a:rPr lang="en-US" dirty="0" smtClean="0"/>
              <a:t> principles which must be implemented by children</a:t>
            </a:r>
            <a:r>
              <a:rPr lang="ja-JP" altLang="en-US" dirty="0" smtClean="0"/>
              <a:t>’</a:t>
            </a:r>
            <a:r>
              <a:rPr lang="en-US" altLang="ja-JP" dirty="0" smtClean="0"/>
              <a:t>s hearings and courts and in most situations in which decisions relating to children are made. Local authorities in supporting children and families are also required to give effect to these</a:t>
            </a:r>
            <a:endParaRPr lang="en-US" altLang="ja-JP" dirty="0" smtClean="0">
              <a:solidFill>
                <a:srgbClr val="FF0000"/>
              </a:solidFill>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24</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000000"/>
                </a:solidFill>
              </a:rPr>
              <a:t>The Children (Scotland) Act 1995 sets out the responsibilities and rights of parents and guardians towards children. There is a shift in emphasis from automatic parental rights over children to the linking of rights with responsibilities which brings the legislation into line with the United Nations Convention on the Rights of the Child.</a:t>
            </a:r>
          </a:p>
          <a:p>
            <a:endParaRPr lang="en-US" dirty="0" smtClean="0">
              <a:solidFill>
                <a:srgbClr val="000000"/>
              </a:solidFill>
            </a:endParaRPr>
          </a:p>
          <a:p>
            <a:r>
              <a:rPr lang="en-US" dirty="0" smtClean="0">
                <a:solidFill>
                  <a:srgbClr val="000000"/>
                </a:solidFill>
              </a:rPr>
              <a:t>Parental rights and responsibilities are closely linked and flow from and into each other. In order to exercise parental rights, the parental responsibilities must be met.</a:t>
            </a:r>
          </a:p>
          <a:p>
            <a:r>
              <a:rPr lang="en-US" dirty="0" smtClean="0">
                <a:solidFill>
                  <a:srgbClr val="000000"/>
                </a:solidFill>
              </a:rPr>
              <a:t>There is a belief that children are best looked after by their parents and that both parents should share an active role in raising children.</a:t>
            </a:r>
          </a:p>
        </p:txBody>
      </p:sp>
      <p:sp>
        <p:nvSpPr>
          <p:cNvPr id="4" name="Slide Number Placeholder 3"/>
          <p:cNvSpPr>
            <a:spLocks noGrp="1"/>
          </p:cNvSpPr>
          <p:nvPr>
            <p:ph type="sldNum" sz="quarter" idx="10"/>
          </p:nvPr>
        </p:nvSpPr>
        <p:spPr/>
        <p:txBody>
          <a:bodyPr/>
          <a:lstStyle/>
          <a:p>
            <a:fld id="{03F2875A-7CA3-104A-93D2-025F48B035D0}" type="slidenum">
              <a:rPr lang="en-US" smtClean="0"/>
              <a:t>25</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000000"/>
                </a:solidFill>
              </a:rPr>
              <a:t>Local authorities have a duty to safeguard and promote the welfare of children </a:t>
            </a:r>
            <a:r>
              <a:rPr lang="ja-JP" altLang="en-US" dirty="0" smtClean="0">
                <a:solidFill>
                  <a:srgbClr val="000000"/>
                </a:solidFill>
              </a:rPr>
              <a:t>‘</a:t>
            </a:r>
            <a:r>
              <a:rPr lang="en-US" altLang="ja-JP" dirty="0" smtClean="0">
                <a:solidFill>
                  <a:srgbClr val="000000"/>
                </a:solidFill>
              </a:rPr>
              <a:t>in need</a:t>
            </a:r>
            <a:r>
              <a:rPr lang="ja-JP" altLang="en-US" dirty="0" smtClean="0">
                <a:solidFill>
                  <a:srgbClr val="000000"/>
                </a:solidFill>
              </a:rPr>
              <a:t>’</a:t>
            </a:r>
            <a:r>
              <a:rPr lang="en-US" altLang="ja-JP" dirty="0" smtClean="0">
                <a:solidFill>
                  <a:srgbClr val="000000"/>
                </a:solidFill>
              </a:rPr>
              <a:t> in their area by providing services for them and their families. The main aim is help families stay together.</a:t>
            </a:r>
          </a:p>
          <a:p>
            <a:endParaRPr lang="en-US" dirty="0" smtClean="0">
              <a:solidFill>
                <a:srgbClr val="000000"/>
              </a:solidFill>
            </a:endParaRPr>
          </a:p>
          <a:p>
            <a:r>
              <a:rPr lang="en-US" dirty="0" smtClean="0">
                <a:solidFill>
                  <a:srgbClr val="000000"/>
                </a:solidFill>
              </a:rPr>
              <a:t>A person is </a:t>
            </a:r>
            <a:r>
              <a:rPr lang="ja-JP" altLang="en-US" dirty="0" smtClean="0">
                <a:solidFill>
                  <a:srgbClr val="000000"/>
                </a:solidFill>
              </a:rPr>
              <a:t>‘</a:t>
            </a:r>
            <a:r>
              <a:rPr lang="en-US" altLang="ja-JP" dirty="0" smtClean="0">
                <a:solidFill>
                  <a:srgbClr val="000000"/>
                </a:solidFill>
              </a:rPr>
              <a:t>disabled</a:t>
            </a:r>
            <a:r>
              <a:rPr lang="ja-JP" altLang="en-US" dirty="0" smtClean="0">
                <a:solidFill>
                  <a:srgbClr val="000000"/>
                </a:solidFill>
              </a:rPr>
              <a:t>’</a:t>
            </a:r>
            <a:r>
              <a:rPr lang="en-US" altLang="ja-JP" dirty="0" smtClean="0">
                <a:solidFill>
                  <a:srgbClr val="000000"/>
                </a:solidFill>
              </a:rPr>
              <a:t> if chronically sick, or disabled, or suffers from mental disorder.</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03F2875A-7CA3-104A-93D2-025F48B035D0}" type="slidenum">
              <a:rPr lang="en-US" smtClean="0"/>
              <a:t>26</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b="1" dirty="0" smtClean="0"/>
              <a:t>Compare and discuss responses.</a:t>
            </a:r>
          </a:p>
          <a:p>
            <a:pPr eaLnBrk="1" hangingPunct="1">
              <a:spcBef>
                <a:spcPct val="0"/>
              </a:spcBef>
            </a:pPr>
            <a:endParaRPr lang="en-US" dirty="0" smtClean="0"/>
          </a:p>
          <a:p>
            <a:pPr eaLnBrk="1" hangingPunct="1">
              <a:spcBef>
                <a:spcPct val="0"/>
              </a:spcBef>
            </a:pPr>
            <a:r>
              <a:rPr lang="en-US" dirty="0" smtClean="0"/>
              <a:t>Has any of the action described had an effect on children and family services?</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27</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Children may experience multiple forms of oppression.  When poverty and poor environmental factors compound discrimination there is a failure to access services.</a:t>
            </a:r>
          </a:p>
          <a:p>
            <a:pPr eaLnBrk="1" hangingPunct="1">
              <a:spcBef>
                <a:spcPct val="0"/>
              </a:spcBef>
            </a:pPr>
            <a:endParaRPr lang="en-GB" dirty="0" smtClean="0"/>
          </a:p>
          <a:p>
            <a:pPr eaLnBrk="1" hangingPunct="1">
              <a:spcBef>
                <a:spcPct val="0"/>
              </a:spcBef>
            </a:pPr>
            <a:r>
              <a:rPr lang="en-GB" dirty="0" smtClean="0"/>
              <a:t>The impact of language barriers results in a compromising of and lowering of professional standards.  This could be exacerbated by communication impairment.  Lack of information in an accessible format which then compromises basic rights such as access to information and access to benefits.</a:t>
            </a:r>
          </a:p>
          <a:p>
            <a:pPr eaLnBrk="1" hangingPunct="1">
              <a:spcBef>
                <a:spcPct val="0"/>
              </a:spcBef>
            </a:pPr>
            <a:endParaRPr lang="en-GB" dirty="0" smtClean="0"/>
          </a:p>
          <a:p>
            <a:pPr eaLnBrk="1" hangingPunct="1">
              <a:spcBef>
                <a:spcPct val="0"/>
              </a:spcBef>
            </a:pPr>
            <a:r>
              <a:rPr lang="en-GB" dirty="0" smtClean="0"/>
              <a:t>The concept of disability itself can be widely interpreted in different cultures and there may be a cultural stigma attached to disability which may lead to a child or it</a:t>
            </a:r>
            <a:r>
              <a:rPr lang="ja-JP" altLang="en-GB" dirty="0" smtClean="0">
                <a:latin typeface="Arial" charset="0"/>
              </a:rPr>
              <a:t>’</a:t>
            </a:r>
            <a:r>
              <a:rPr lang="en-GB" altLang="ja-JP" dirty="0" smtClean="0"/>
              <a:t>s parents being seen as </a:t>
            </a:r>
            <a:r>
              <a:rPr lang="ja-JP" altLang="en-GB" dirty="0" smtClean="0">
                <a:latin typeface="Arial" charset="0"/>
              </a:rPr>
              <a:t>‘</a:t>
            </a:r>
            <a:r>
              <a:rPr lang="en-GB" altLang="ja-JP" dirty="0" smtClean="0"/>
              <a:t>cursed</a:t>
            </a:r>
            <a:r>
              <a:rPr lang="ja-JP" altLang="en-GB" dirty="0" smtClean="0">
                <a:latin typeface="Arial" charset="0"/>
              </a:rPr>
              <a:t>’</a:t>
            </a:r>
            <a:r>
              <a:rPr lang="en-GB" altLang="ja-JP" dirty="0" smtClean="0"/>
              <a:t> or isolated from their community as was discussed under the beliefs model of disability earlier.</a:t>
            </a:r>
          </a:p>
        </p:txBody>
      </p:sp>
      <p:sp>
        <p:nvSpPr>
          <p:cNvPr id="4" name="Slide Number Placeholder 3"/>
          <p:cNvSpPr>
            <a:spLocks noGrp="1"/>
          </p:cNvSpPr>
          <p:nvPr>
            <p:ph type="sldNum" sz="quarter" idx="10"/>
          </p:nvPr>
        </p:nvSpPr>
        <p:spPr/>
        <p:txBody>
          <a:bodyPr/>
          <a:lstStyle/>
          <a:p>
            <a:fld id="{03F2875A-7CA3-104A-93D2-025F48B035D0}" type="slidenum">
              <a:rPr lang="en-US" smtClean="0"/>
              <a:t>28</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This research by the NSPCC predates the Equality Act.  Do you think these attitudes and assumptions still persist – at least in part?</a:t>
            </a:r>
          </a:p>
          <a:p>
            <a:pPr eaLnBrk="1" hangingPunct="1">
              <a:spcBef>
                <a:spcPct val="0"/>
              </a:spcBef>
            </a:pPr>
            <a:endParaRPr lang="en-GB" dirty="0" smtClean="0"/>
          </a:p>
          <a:p>
            <a:pPr eaLnBrk="1" hangingPunct="1">
              <a:spcBef>
                <a:spcPct val="0"/>
              </a:spcBef>
            </a:pPr>
            <a:r>
              <a:rPr lang="en-GB" dirty="0" smtClean="0"/>
              <a:t>What are the dangers which such attitudes bring?</a:t>
            </a:r>
          </a:p>
          <a:p>
            <a:pPr eaLnBrk="1" hangingPunct="1">
              <a:spcBef>
                <a:spcPct val="0"/>
              </a:spcBef>
            </a:pPr>
            <a:endParaRPr lang="en-GB" dirty="0" smtClean="0"/>
          </a:p>
          <a:p>
            <a:pPr eaLnBrk="1" hangingPunct="1">
              <a:spcBef>
                <a:spcPct val="0"/>
              </a:spcBef>
            </a:pPr>
            <a:r>
              <a:rPr lang="en-GB" dirty="0" smtClean="0"/>
              <a:t>Answer - disabled children would be safe from and protected against abuse when in fact they are more at risk due to their impairment.  This leads to a denial that it is happening and a failure to report abuse.</a:t>
            </a:r>
          </a:p>
          <a:p>
            <a:pPr eaLnBrk="1" hangingPunct="1">
              <a:spcBef>
                <a:spcPct val="0"/>
              </a:spcBef>
            </a:pPr>
            <a:endParaRPr lang="en-GB" dirty="0" smtClean="0"/>
          </a:p>
          <a:p>
            <a:pPr eaLnBrk="1" hangingPunct="1">
              <a:spcBef>
                <a:spcPct val="0"/>
              </a:spcBef>
            </a:pPr>
            <a:r>
              <a:rPr lang="en-GB" dirty="0" smtClean="0"/>
              <a:t>Of particular concern is that indicators of abuse may be missed as people may believe that this is part of their impairment.</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29</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Traditionally research in terms of prevalence of abuse in relation to children with a disability has been poor.  Most research comes from the United Sates and this study by Sullivan and Knutson is regarded as the most authoritative and is the best known and most quoted.  It involved examination of case records for 50,278 young people aged 0 – 21 in Nebraska. This study found that disabled children and young people were 3.4 times more likely to be abused than their non-disabled peers, the incidence rates being 9% and 31% respectively. Sullivan and Knutson found that neglect was the most common type of maltreatment experienced by disabled children although, again, most experienced multiple forms of abuse. </a:t>
            </a:r>
          </a:p>
          <a:p>
            <a:pPr eaLnBrk="1" hangingPunct="1">
              <a:spcBef>
                <a:spcPct val="0"/>
              </a:spcBef>
            </a:pPr>
            <a:r>
              <a:rPr lang="en-GB" dirty="0" smtClean="0"/>
              <a:t> </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30</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Whilst the scale of the Sullivan and Knutson study has not been repeated and there is no UK equivalent, this meta-analysis conducted published in 2012 has drawn together data which covers some 18,000 disabled children. It is, therefore, more up to date and it does tend to confirm the S &amp; K study.</a:t>
            </a: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31</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There are a number of models of disability. The two most frequently mentioned are the medical and social models but the philanthropic and beliefs models are also worthy of mention.</a:t>
            </a:r>
          </a:p>
        </p:txBody>
      </p:sp>
      <p:sp>
        <p:nvSpPr>
          <p:cNvPr id="4" name="Slide Number Placeholder 3"/>
          <p:cNvSpPr>
            <a:spLocks noGrp="1"/>
          </p:cNvSpPr>
          <p:nvPr>
            <p:ph type="sldNum" sz="quarter" idx="10"/>
          </p:nvPr>
        </p:nvSpPr>
        <p:spPr/>
        <p:txBody>
          <a:bodyPr/>
          <a:lstStyle/>
          <a:p>
            <a:fld id="{03F2875A-7CA3-104A-93D2-025F48B035D0}" type="slidenum">
              <a:rPr lang="en-US" smtClean="0"/>
              <a:t>4</a:t>
            </a:fld>
            <a:endParaRPr lang="en-US"/>
          </a:p>
        </p:txBody>
      </p:sp>
    </p:spTree>
    <p:extLst>
      <p:ext uri="{BB962C8B-B14F-4D97-AF65-F5344CB8AC3E}">
        <p14:creationId xmlns:p14="http://schemas.microsoft.com/office/powerpoint/2010/main" val="2524517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There have been concerns in the past about how accurate local authorities are at recording disability in terms of child protection registrations.  Research suggests that a lack of common definition and inconsistent recording meant the information was not always accurate.  Given the prevalence rates from the Sullivan &amp; Knutson study these are most likely under reported.</a:t>
            </a:r>
          </a:p>
          <a:p>
            <a:pPr eaLnBrk="1" hangingPunct="1">
              <a:spcBef>
                <a:spcPct val="0"/>
              </a:spcBef>
            </a:pPr>
            <a:endParaRPr lang="en-GB" dirty="0" smtClean="0"/>
          </a:p>
          <a:p>
            <a:pPr eaLnBrk="1" hangingPunct="1">
              <a:spcBef>
                <a:spcPct val="0"/>
              </a:spcBef>
            </a:pPr>
            <a:r>
              <a:rPr lang="en-GB" dirty="0" smtClean="0"/>
              <a:t>Disability has only been recorded on Scottish Government statistics since 2009 during which time the numbers of disabled children has fallen – 191 or 7.2%  in 2009 to 140 children or 5.22% in 2013.  The 2013 figure was more than double that of 2012 (66 children) which may reflect the greater focus given to the issue by the ministerial working party but it is still very concerning that for 30% of children disability status was not known/unrecorded.</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32</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The NSPCC study clearly focuses on the consequences if we do not address issues about the abuse of disabled children.</a:t>
            </a:r>
          </a:p>
          <a:p>
            <a:pPr eaLnBrk="1" hangingPunct="1">
              <a:spcBef>
                <a:spcPct val="0"/>
              </a:spcBef>
            </a:pPr>
            <a:endParaRPr lang="en-US" dirty="0" smtClean="0"/>
          </a:p>
          <a:p>
            <a:pPr eaLnBrk="1" hangingPunct="1">
              <a:spcBef>
                <a:spcPct val="0"/>
              </a:spcBef>
            </a:pPr>
            <a:r>
              <a:rPr lang="en-US" b="1" dirty="0" smtClean="0"/>
              <a:t>If the NSPCC training DVD “Safeguarding Deaf and Disabled Children” is available, it would be appropriate to show one of the video clips here – “</a:t>
            </a:r>
            <a:r>
              <a:rPr lang="en-US" altLang="ja-JP" b="1" dirty="0" err="1" smtClean="0"/>
              <a:t>Kayleigh</a:t>
            </a:r>
            <a:r>
              <a:rPr lang="en-US" b="1" dirty="0" err="1" smtClean="0"/>
              <a:t>”</a:t>
            </a:r>
            <a:r>
              <a:rPr lang="en-US" altLang="ja-JP" b="1" dirty="0" err="1" smtClean="0"/>
              <a:t>s</a:t>
            </a:r>
            <a:r>
              <a:rPr lang="en-US" altLang="ja-JP" b="1" dirty="0" smtClean="0"/>
              <a:t> story</a:t>
            </a:r>
            <a:r>
              <a:rPr lang="en-US" b="1" dirty="0" smtClean="0"/>
              <a:t>”</a:t>
            </a:r>
            <a:r>
              <a:rPr lang="en-US" altLang="ja-JP" b="1" dirty="0" smtClean="0"/>
              <a:t> – in which a young deaf woman describes vividly her experience as a child of being sexually abused.</a:t>
            </a:r>
            <a:endParaRPr lang="en-US" b="1" dirty="0"/>
          </a:p>
        </p:txBody>
      </p:sp>
      <p:sp>
        <p:nvSpPr>
          <p:cNvPr id="4" name="Slide Number Placeholder 3"/>
          <p:cNvSpPr>
            <a:spLocks noGrp="1"/>
          </p:cNvSpPr>
          <p:nvPr>
            <p:ph type="sldNum" sz="quarter" idx="10"/>
          </p:nvPr>
        </p:nvSpPr>
        <p:spPr/>
        <p:txBody>
          <a:bodyPr/>
          <a:lstStyle/>
          <a:p>
            <a:fld id="{03F2875A-7CA3-104A-93D2-025F48B035D0}" type="slidenum">
              <a:rPr lang="en-US" smtClean="0"/>
              <a:t>33</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A really sobering statement!</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34</a:t>
            </a:fld>
            <a:endParaRPr lang="en-US"/>
          </a:p>
        </p:txBody>
      </p:sp>
    </p:spTree>
    <p:extLst>
      <p:ext uri="{BB962C8B-B14F-4D97-AF65-F5344CB8AC3E}">
        <p14:creationId xmlns:p14="http://schemas.microsoft.com/office/powerpoint/2010/main" val="7533643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35</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36</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37</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38</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F2875A-7CA3-104A-93D2-025F48B035D0}" type="slidenum">
              <a:rPr lang="en-US" smtClean="0"/>
              <a:t>39</a:t>
            </a:fld>
            <a:endParaRPr lang="en-US"/>
          </a:p>
        </p:txBody>
      </p:sp>
    </p:spTree>
    <p:extLst>
      <p:ext uri="{BB962C8B-B14F-4D97-AF65-F5344CB8AC3E}">
        <p14:creationId xmlns:p14="http://schemas.microsoft.com/office/powerpoint/2010/main" val="1739425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GB" dirty="0" smtClean="0"/>
          </a:p>
          <a:p>
            <a:pPr eaLnBrk="1" hangingPunct="1">
              <a:spcBef>
                <a:spcPct val="0"/>
              </a:spcBef>
            </a:pPr>
            <a:r>
              <a:rPr lang="en-GB" dirty="0" smtClean="0"/>
              <a:t>In the medical model, power is held in the medical profession where practitioners must advise on what is best for the person.  Medical information is required to register as disabled and in applying for benefits.</a:t>
            </a:r>
          </a:p>
          <a:p>
            <a:pPr eaLnBrk="1" hangingPunct="1">
              <a:spcBef>
                <a:spcPct val="0"/>
              </a:spcBef>
            </a:pPr>
            <a:endParaRPr lang="en-GB" dirty="0" smtClean="0"/>
          </a:p>
          <a:p>
            <a:pPr eaLnBrk="1" hangingPunct="1">
              <a:spcBef>
                <a:spcPct val="0"/>
              </a:spcBef>
            </a:pPr>
            <a:r>
              <a:rPr lang="en-GB" dirty="0" smtClean="0"/>
              <a:t>Disability is viewed as a ‘</a:t>
            </a:r>
            <a:r>
              <a:rPr lang="en-GB" altLang="ja-JP" dirty="0" smtClean="0"/>
              <a:t>problem</a:t>
            </a:r>
            <a:r>
              <a:rPr lang="en-GB" dirty="0" smtClean="0"/>
              <a:t>’</a:t>
            </a:r>
            <a:r>
              <a:rPr lang="en-GB" altLang="ja-JP" dirty="0" smtClean="0"/>
              <a:t> that belongs to the disabled individual. It is not seen as an issue to concern anyone other than that individual affected. The focus is on what they cannot do, rather than what they can do. The model leads to a dehumanising view where only the nature and severity of the impairment is important, together with the extent to which the difference can be put right or minimised (cured or corrected).</a:t>
            </a:r>
          </a:p>
          <a:p>
            <a:pPr eaLnBrk="1" hangingPunct="1">
              <a:spcBef>
                <a:spcPct val="0"/>
              </a:spcBef>
            </a:pPr>
            <a:endParaRPr lang="en-GB" dirty="0" smtClean="0"/>
          </a:p>
          <a:p>
            <a:pPr eaLnBrk="1" hangingPunct="1">
              <a:spcBef>
                <a:spcPct val="0"/>
              </a:spcBef>
            </a:pPr>
            <a:r>
              <a:rPr lang="en-GB" dirty="0" smtClean="0"/>
              <a:t>The medical model approach is based on a belief that the difficulties associated with the disability should be borne wholly by the disabled person and that that person should make extra effort  to ensure that they do not inconvenience anyone else.</a:t>
            </a:r>
          </a:p>
        </p:txBody>
      </p:sp>
      <p:sp>
        <p:nvSpPr>
          <p:cNvPr id="4" name="Slide Number Placeholder 3"/>
          <p:cNvSpPr>
            <a:spLocks noGrp="1"/>
          </p:cNvSpPr>
          <p:nvPr>
            <p:ph type="sldNum" sz="quarter" idx="10"/>
          </p:nvPr>
        </p:nvSpPr>
        <p:spPr/>
        <p:txBody>
          <a:bodyPr/>
          <a:lstStyle/>
          <a:p>
            <a:fld id="{03F2875A-7CA3-104A-93D2-025F48B035D0}" type="slidenum">
              <a:rPr lang="en-US" smtClean="0"/>
              <a:t>5</a:t>
            </a:fld>
            <a:endParaRPr lang="en-US"/>
          </a:p>
        </p:txBody>
      </p:sp>
    </p:spTree>
    <p:extLst>
      <p:ext uri="{BB962C8B-B14F-4D97-AF65-F5344CB8AC3E}">
        <p14:creationId xmlns:p14="http://schemas.microsoft.com/office/powerpoint/2010/main" val="213845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endParaRPr lang="en-GB" dirty="0" smtClean="0"/>
          </a:p>
          <a:p>
            <a:pPr eaLnBrk="1" hangingPunct="1">
              <a:spcBef>
                <a:spcPct val="0"/>
              </a:spcBef>
            </a:pPr>
            <a:r>
              <a:rPr lang="en-GB" dirty="0" smtClean="0"/>
              <a:t>In the philanthropic or charity model, people are cast in the ‘</a:t>
            </a:r>
            <a:r>
              <a:rPr lang="en-GB" altLang="ja-JP" dirty="0" smtClean="0"/>
              <a:t>poor unfortunate</a:t>
            </a:r>
            <a:r>
              <a:rPr lang="en-GB" dirty="0" smtClean="0"/>
              <a:t>’</a:t>
            </a:r>
            <a:r>
              <a:rPr lang="en-GB" altLang="ja-JP" dirty="0" smtClean="0"/>
              <a:t> role. Language is used such as </a:t>
            </a:r>
            <a:r>
              <a:rPr lang="en-GB" dirty="0" smtClean="0"/>
              <a:t>“</a:t>
            </a:r>
            <a:r>
              <a:rPr lang="en-GB" altLang="ja-JP" dirty="0" smtClean="0"/>
              <a:t>crippled</a:t>
            </a:r>
            <a:r>
              <a:rPr lang="en-GB" dirty="0" smtClean="0"/>
              <a:t>”</a:t>
            </a:r>
            <a:r>
              <a:rPr lang="en-GB" altLang="ja-JP" dirty="0" smtClean="0"/>
              <a:t> by polio, </a:t>
            </a:r>
            <a:r>
              <a:rPr lang="en-GB" dirty="0" smtClean="0"/>
              <a:t>“</a:t>
            </a:r>
            <a:r>
              <a:rPr lang="en-GB" altLang="ja-JP" dirty="0" smtClean="0"/>
              <a:t>afflicted</a:t>
            </a:r>
            <a:r>
              <a:rPr lang="en-GB" dirty="0" smtClean="0"/>
              <a:t>”</a:t>
            </a:r>
            <a:r>
              <a:rPr lang="en-GB" altLang="ja-JP" dirty="0" smtClean="0"/>
              <a:t> by arthritis etc. They are viewed as being brave for struggling on in life. </a:t>
            </a:r>
          </a:p>
          <a:p>
            <a:pPr eaLnBrk="1" hangingPunct="1">
              <a:spcBef>
                <a:spcPct val="0"/>
              </a:spcBef>
            </a:pPr>
            <a:endParaRPr lang="en-GB" dirty="0" smtClean="0"/>
          </a:p>
          <a:p>
            <a:pPr eaLnBrk="1" hangingPunct="1">
              <a:spcBef>
                <a:spcPct val="0"/>
              </a:spcBef>
            </a:pPr>
            <a:r>
              <a:rPr lang="en-GB" dirty="0" smtClean="0"/>
              <a:t>It encourages dependence on others rather than independence. The disabled person is represented as ‘</a:t>
            </a:r>
            <a:r>
              <a:rPr lang="en-GB" altLang="ja-JP" dirty="0" smtClean="0"/>
              <a:t>brave</a:t>
            </a:r>
            <a:r>
              <a:rPr lang="en-GB" dirty="0" smtClean="0"/>
              <a:t>’</a:t>
            </a:r>
            <a:r>
              <a:rPr lang="en-GB" altLang="ja-JP" dirty="0" smtClean="0"/>
              <a:t> and admirable</a:t>
            </a:r>
            <a:r>
              <a:rPr lang="en-GB" dirty="0" smtClean="0"/>
              <a:t>’</a:t>
            </a:r>
            <a:r>
              <a:rPr lang="en-GB" altLang="ja-JP" dirty="0" smtClean="0"/>
              <a:t> solely because they live with their impairment, an object of pity.</a:t>
            </a:r>
          </a:p>
          <a:p>
            <a:pPr eaLnBrk="1" hangingPunct="1">
              <a:spcBef>
                <a:spcPct val="0"/>
              </a:spcBef>
            </a:pPr>
            <a:endParaRPr lang="en-GB" dirty="0" smtClean="0"/>
          </a:p>
          <a:p>
            <a:pPr eaLnBrk="1" hangingPunct="1">
              <a:spcBef>
                <a:spcPct val="0"/>
              </a:spcBef>
            </a:pPr>
            <a:r>
              <a:rPr lang="en-GB" dirty="0" smtClean="0"/>
              <a:t>Both these models still strongly influence attitudes towards disabled people – indeed they are still perpetrated by the medical profession in some instances and by charity fundraising.</a:t>
            </a:r>
            <a:endParaRPr lang="en-GB" dirty="0"/>
          </a:p>
        </p:txBody>
      </p:sp>
      <p:sp>
        <p:nvSpPr>
          <p:cNvPr id="4" name="Slide Number Placeholder 3"/>
          <p:cNvSpPr>
            <a:spLocks noGrp="1"/>
          </p:cNvSpPr>
          <p:nvPr>
            <p:ph type="sldNum" sz="quarter" idx="10"/>
          </p:nvPr>
        </p:nvSpPr>
        <p:spPr/>
        <p:txBody>
          <a:bodyPr/>
          <a:lstStyle/>
          <a:p>
            <a:fld id="{03F2875A-7CA3-104A-93D2-025F48B035D0}" type="slidenum">
              <a:rPr lang="en-US" smtClean="0"/>
              <a:t>6</a:t>
            </a:fld>
            <a:endParaRPr lang="en-US"/>
          </a:p>
        </p:txBody>
      </p:sp>
    </p:spTree>
    <p:extLst>
      <p:ext uri="{BB962C8B-B14F-4D97-AF65-F5344CB8AC3E}">
        <p14:creationId xmlns:p14="http://schemas.microsoft.com/office/powerpoint/2010/main" val="619791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smtClean="0"/>
              <a:t>The beliefs model is a theory that shows how</a:t>
            </a:r>
            <a:r>
              <a:rPr lang="en-GB" altLang="ja-JP" dirty="0" smtClean="0"/>
              <a:t> beliefs, based on religion and superstition,  are sometimes projected on to a person with a disability. For example, a person with epilepsy may be viewed by some as being possessed by the devil.</a:t>
            </a:r>
          </a:p>
          <a:p>
            <a:pPr eaLnBrk="1" hangingPunct="1">
              <a:spcBef>
                <a:spcPct val="0"/>
              </a:spcBef>
            </a:pPr>
            <a:endParaRPr lang="en-GB" altLang="ja-JP" b="1" dirty="0" smtClean="0"/>
          </a:p>
          <a:p>
            <a:pPr eaLnBrk="1" hangingPunct="1">
              <a:spcBef>
                <a:spcPct val="0"/>
              </a:spcBef>
            </a:pPr>
            <a:r>
              <a:rPr lang="en-GB" altLang="ja-JP" b="1" dirty="0" smtClean="0"/>
              <a:t> It should be stressed that most of these beliefs are not shared by mainstream adherents of these religions.  </a:t>
            </a:r>
            <a:endParaRPr lang="en-GB" b="1" dirty="0" smtClean="0"/>
          </a:p>
        </p:txBody>
      </p:sp>
      <p:sp>
        <p:nvSpPr>
          <p:cNvPr id="4" name="Slide Number Placeholder 3"/>
          <p:cNvSpPr>
            <a:spLocks noGrp="1"/>
          </p:cNvSpPr>
          <p:nvPr>
            <p:ph type="sldNum" sz="quarter" idx="10"/>
          </p:nvPr>
        </p:nvSpPr>
        <p:spPr/>
        <p:txBody>
          <a:bodyPr/>
          <a:lstStyle/>
          <a:p>
            <a:fld id="{03F2875A-7CA3-104A-93D2-025F48B035D0}" type="slidenum">
              <a:rPr lang="en-US" smtClean="0"/>
              <a:t>7</a:t>
            </a:fld>
            <a:endParaRPr lang="en-US"/>
          </a:p>
        </p:txBody>
      </p:sp>
    </p:spTree>
    <p:extLst>
      <p:ext uri="{BB962C8B-B14F-4D97-AF65-F5344CB8AC3E}">
        <p14:creationId xmlns:p14="http://schemas.microsoft.com/office/powerpoint/2010/main" val="1492339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solidFill>
                  <a:srgbClr val="000000"/>
                </a:solidFill>
              </a:rPr>
              <a:t>Views disability as a socially created problem and a matter of the full integration of individuals into society. Disability is not an attribute of an individual but rather a complex collection of conditions many of which are created by the social environment. Hence the management of the problem requires social action and is the collective responsibility of society at large to make the environmental modifications necessary for the full participation of disabled people in all areas of social life.</a:t>
            </a:r>
          </a:p>
          <a:p>
            <a:pPr eaLnBrk="1" hangingPunct="1"/>
            <a:r>
              <a:rPr lang="en-GB" dirty="0" smtClean="0">
                <a:solidFill>
                  <a:srgbClr val="000000"/>
                </a:solidFill>
              </a:rPr>
              <a:t>Society needs to change to view people with impairments as equal citizens with the same rights as others.</a:t>
            </a:r>
          </a:p>
        </p:txBody>
      </p:sp>
      <p:sp>
        <p:nvSpPr>
          <p:cNvPr id="4" name="Slide Number Placeholder 3"/>
          <p:cNvSpPr>
            <a:spLocks noGrp="1"/>
          </p:cNvSpPr>
          <p:nvPr>
            <p:ph type="sldNum" sz="quarter" idx="10"/>
          </p:nvPr>
        </p:nvSpPr>
        <p:spPr/>
        <p:txBody>
          <a:bodyPr/>
          <a:lstStyle/>
          <a:p>
            <a:fld id="{03F2875A-7CA3-104A-93D2-025F48B035D0}" type="slidenum">
              <a:rPr lang="en-US" smtClean="0"/>
              <a:t>8</a:t>
            </a:fld>
            <a:endParaRPr lang="en-US"/>
          </a:p>
        </p:txBody>
      </p:sp>
    </p:spTree>
    <p:extLst>
      <p:ext uri="{BB962C8B-B14F-4D97-AF65-F5344CB8AC3E}">
        <p14:creationId xmlns:p14="http://schemas.microsoft.com/office/powerpoint/2010/main" val="1101891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dirty="0" smtClean="0"/>
              <a:t>Developed by the Union of Physically Impaired Against Segregation (UPIAS) 1976.</a:t>
            </a:r>
          </a:p>
          <a:p>
            <a:pPr eaLnBrk="1" hangingPunct="1"/>
            <a:endParaRPr lang="en-GB" dirty="0" smtClean="0"/>
          </a:p>
          <a:p>
            <a:pPr eaLnBrk="1" hangingPunct="1"/>
            <a:r>
              <a:rPr lang="en-GB" dirty="0" smtClean="0"/>
              <a:t>Although a number of academics exploring the social construction of disability and its relation to impairments may use slightly different definitions, the key concepts as developed by (UPIAS) essentially form the cornerstone of any social definition with regard to disability as it would be understood by the disability movement in the UK.</a:t>
            </a:r>
          </a:p>
          <a:p>
            <a:pPr eaLnBrk="1" hangingPunct="1"/>
            <a:endParaRPr lang="en-GB" dirty="0" smtClean="0"/>
          </a:p>
          <a:p>
            <a:pPr eaLnBrk="1" hangingPunct="1"/>
            <a:r>
              <a:rPr lang="en-GB" dirty="0" smtClean="0"/>
              <a:t>It is worth remembering that the movement in Britain was developed at a grassroots level, in response to the barriers encountered by disabled people, who found themselves living in residential institutions.  Paul Hunt’s letter to the Guardian is an example of this grassroots activism.</a:t>
            </a:r>
          </a:p>
          <a:p>
            <a:pPr eaLnBrk="1" hangingPunct="1"/>
            <a:r>
              <a:rPr lang="en-GB" dirty="0" smtClean="0"/>
              <a:t> </a:t>
            </a:r>
          </a:p>
          <a:p>
            <a:pPr eaLnBrk="1" hangingPunct="1"/>
            <a:r>
              <a:rPr lang="en-GB" dirty="0" smtClean="0"/>
              <a:t>“I am proposing the formation of a consumer group to put forward nationally the views of actual and potential residents of the successors to the workhouse.  We hope in particular to formulate and publicise plans for alternative kinds of care.  I should be glad to hear from anyone who is interested to join or support this project.  Yours faithfully.  Paul Hunt”        Wednesday, September 20</a:t>
            </a:r>
            <a:r>
              <a:rPr lang="en-GB" baseline="30000" dirty="0" smtClean="0"/>
              <a:t>th</a:t>
            </a:r>
            <a:r>
              <a:rPr lang="en-GB" dirty="0" smtClean="0"/>
              <a:t> 1972. </a:t>
            </a:r>
          </a:p>
        </p:txBody>
      </p:sp>
      <p:sp>
        <p:nvSpPr>
          <p:cNvPr id="4" name="Slide Number Placeholder 3"/>
          <p:cNvSpPr>
            <a:spLocks noGrp="1"/>
          </p:cNvSpPr>
          <p:nvPr>
            <p:ph type="sldNum" sz="quarter" idx="10"/>
          </p:nvPr>
        </p:nvSpPr>
        <p:spPr/>
        <p:txBody>
          <a:bodyPr/>
          <a:lstStyle/>
          <a:p>
            <a:fld id="{03F2875A-7CA3-104A-93D2-025F48B035D0}" type="slidenum">
              <a:rPr lang="en-US" smtClean="0"/>
              <a:t>9</a:t>
            </a:fld>
            <a:endParaRPr lang="en-US"/>
          </a:p>
        </p:txBody>
      </p:sp>
    </p:spTree>
    <p:extLst>
      <p:ext uri="{BB962C8B-B14F-4D97-AF65-F5344CB8AC3E}">
        <p14:creationId xmlns:p14="http://schemas.microsoft.com/office/powerpoint/2010/main" val="3692472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From “Impairment and disability: constructing an ethics of care which promotes human rights”. Jenny Morris  </a:t>
            </a:r>
            <a:r>
              <a:rPr lang="en-GB" b="1" i="1" dirty="0" smtClean="0"/>
              <a:t>(Penultimate draft of article published in </a:t>
            </a:r>
            <a:r>
              <a:rPr lang="en-GB" b="1" i="1" dirty="0" err="1" smtClean="0"/>
              <a:t>Hypatia</a:t>
            </a:r>
            <a:r>
              <a:rPr lang="en-GB" b="1" i="1" dirty="0" smtClean="0"/>
              <a:t>, Vol. 16, No. 4, Fall 2001).</a:t>
            </a:r>
          </a:p>
        </p:txBody>
      </p:sp>
      <p:sp>
        <p:nvSpPr>
          <p:cNvPr id="4" name="Slide Number Placeholder 3"/>
          <p:cNvSpPr>
            <a:spLocks noGrp="1"/>
          </p:cNvSpPr>
          <p:nvPr>
            <p:ph type="sldNum" sz="quarter" idx="10"/>
          </p:nvPr>
        </p:nvSpPr>
        <p:spPr/>
        <p:txBody>
          <a:bodyPr/>
          <a:lstStyle/>
          <a:p>
            <a:fld id="{03F2875A-7CA3-104A-93D2-025F48B035D0}" type="slidenum">
              <a:rPr lang="en-US" smtClean="0"/>
              <a:t>11</a:t>
            </a:fld>
            <a:endParaRPr lang="en-US"/>
          </a:p>
        </p:txBody>
      </p:sp>
    </p:spTree>
    <p:extLst>
      <p:ext uri="{BB962C8B-B14F-4D97-AF65-F5344CB8AC3E}">
        <p14:creationId xmlns:p14="http://schemas.microsoft.com/office/powerpoint/2010/main" val="753364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01/05/2014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329833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01/05/2014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4183050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01/05/2014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692239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29124A7-7D09-9840-AA01-53B2EC5F9136}" type="datetimeFigureOut">
              <a:rPr lang="en-US" smtClean="0"/>
              <a:t>01/05/2014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2016015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29124A7-7D09-9840-AA01-53B2EC5F9136}" type="datetimeFigureOut">
              <a:rPr lang="en-US" smtClean="0"/>
              <a:t>01/05/2014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191382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029124A7-7D09-9840-AA01-53B2EC5F9136}" type="datetimeFigureOut">
              <a:rPr lang="en-US" smtClean="0"/>
              <a:t>01/05/2014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3119496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029124A7-7D09-9840-AA01-53B2EC5F9136}" type="datetimeFigureOut">
              <a:rPr lang="en-US" smtClean="0"/>
              <a:t>01/05/2014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91289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029124A7-7D09-9840-AA01-53B2EC5F9136}" type="datetimeFigureOut">
              <a:rPr lang="en-US" smtClean="0"/>
              <a:t>01/05/2014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884835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124A7-7D09-9840-AA01-53B2EC5F9136}" type="datetimeFigureOut">
              <a:rPr lang="en-US" smtClean="0"/>
              <a:t>01/05/2014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782518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29124A7-7D09-9840-AA01-53B2EC5F9136}" type="datetimeFigureOut">
              <a:rPr lang="en-US" smtClean="0"/>
              <a:t>01/05/2014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2476360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29124A7-7D09-9840-AA01-53B2EC5F9136}" type="datetimeFigureOut">
              <a:rPr lang="en-US" smtClean="0"/>
              <a:t>01/05/2014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3ED24-D52D-4747-949C-0F6986BCE53C}" type="slidenum">
              <a:rPr lang="en-US" smtClean="0"/>
              <a:t>‹#›</a:t>
            </a:fld>
            <a:endParaRPr lang="en-US"/>
          </a:p>
        </p:txBody>
      </p:sp>
    </p:spTree>
    <p:extLst>
      <p:ext uri="{BB962C8B-B14F-4D97-AF65-F5344CB8AC3E}">
        <p14:creationId xmlns:p14="http://schemas.microsoft.com/office/powerpoint/2010/main" val="11111301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9124A7-7D09-9840-AA01-53B2EC5F9136}" type="datetimeFigureOut">
              <a:rPr lang="en-US" smtClean="0"/>
              <a:t>01/05/2014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3ED24-D52D-4747-949C-0F6986BCE53C}" type="slidenum">
              <a:rPr lang="en-US" smtClean="0"/>
              <a:t>‹#›</a:t>
            </a:fld>
            <a:endParaRPr lang="en-US"/>
          </a:p>
        </p:txBody>
      </p:sp>
    </p:spTree>
    <p:extLst>
      <p:ext uri="{BB962C8B-B14F-4D97-AF65-F5344CB8AC3E}">
        <p14:creationId xmlns:p14="http://schemas.microsoft.com/office/powerpoint/2010/main" val="1898948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rgbClr val="00000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0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02543" y="100637"/>
            <a:ext cx="4402015" cy="1755775"/>
          </a:xfrm>
        </p:spPr>
        <p:txBody>
          <a:bodyPr>
            <a:normAutofit/>
          </a:bodyPr>
          <a:lstStyle/>
          <a:p>
            <a:pPr algn="l">
              <a:lnSpc>
                <a:spcPct val="80000"/>
              </a:lnSpc>
            </a:pPr>
            <a:r>
              <a:rPr lang="en-US" sz="4800" dirty="0" smtClean="0">
                <a:solidFill>
                  <a:schemeClr val="bg1"/>
                </a:solidFill>
                <a:latin typeface="Times New Roman"/>
                <a:ea typeface="ＭＳ Ｐゴシック" charset="0"/>
                <a:cs typeface="Times New Roman"/>
              </a:rPr>
              <a:t>Child Protection and Disability</a:t>
            </a:r>
            <a:endParaRPr lang="en-US" sz="4800" dirty="0">
              <a:solidFill>
                <a:schemeClr val="bg1"/>
              </a:solidFill>
              <a:latin typeface="Times New Roman"/>
              <a:cs typeface="Times New Roman"/>
            </a:endParaRPr>
          </a:p>
        </p:txBody>
      </p:sp>
      <p:sp>
        <p:nvSpPr>
          <p:cNvPr id="3" name="Subtitle 2"/>
          <p:cNvSpPr>
            <a:spLocks noGrp="1"/>
          </p:cNvSpPr>
          <p:nvPr>
            <p:ph type="subTitle" idx="1"/>
          </p:nvPr>
        </p:nvSpPr>
        <p:spPr>
          <a:xfrm>
            <a:off x="2702543" y="1594711"/>
            <a:ext cx="6400800" cy="1752600"/>
          </a:xfrm>
        </p:spPr>
        <p:txBody>
          <a:bodyPr>
            <a:normAutofit/>
          </a:bodyPr>
          <a:lstStyle/>
          <a:p>
            <a:pPr algn="l"/>
            <a:r>
              <a:rPr lang="en-US" sz="1400" dirty="0" smtClean="0">
                <a:solidFill>
                  <a:srgbClr val="FFFFFF"/>
                </a:solidFill>
                <a:latin typeface="Verdana"/>
                <a:cs typeface="Verdana"/>
              </a:rPr>
              <a:t>Practitioner </a:t>
            </a:r>
            <a:r>
              <a:rPr lang="en-US" sz="1400" dirty="0">
                <a:solidFill>
                  <a:srgbClr val="FFFFFF"/>
                </a:solidFill>
                <a:latin typeface="Verdana"/>
                <a:cs typeface="Verdana"/>
              </a:rPr>
              <a:t>Training Module </a:t>
            </a:r>
            <a:r>
              <a:rPr lang="en-US" sz="1400" dirty="0" smtClean="0">
                <a:solidFill>
                  <a:srgbClr val="FFFFFF"/>
                </a:solidFill>
                <a:latin typeface="Verdana"/>
                <a:cs typeface="Verdana"/>
              </a:rPr>
              <a:t>1: Context</a:t>
            </a:r>
            <a:endParaRPr lang="en-US" sz="1400" dirty="0">
              <a:solidFill>
                <a:srgbClr val="FFFFFF"/>
              </a:solidFill>
              <a:latin typeface="Verdana"/>
              <a:cs typeface="Verdana"/>
            </a:endParaRPr>
          </a:p>
        </p:txBody>
      </p:sp>
      <p:cxnSp>
        <p:nvCxnSpPr>
          <p:cNvPr id="6" name="Straight Connector 5"/>
          <p:cNvCxnSpPr/>
          <p:nvPr/>
        </p:nvCxnSpPr>
        <p:spPr>
          <a:xfrm>
            <a:off x="2787171" y="2062413"/>
            <a:ext cx="6374829"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 name="Picture 3" descr="PP-cover_imag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7171" y="2357316"/>
            <a:ext cx="6356829" cy="4500684"/>
          </a:xfrm>
          <a:prstGeom prst="rect">
            <a:avLst/>
          </a:prstGeom>
        </p:spPr>
      </p:pic>
    </p:spTree>
    <p:extLst>
      <p:ext uri="{BB962C8B-B14F-4D97-AF65-F5344CB8AC3E}">
        <p14:creationId xmlns:p14="http://schemas.microsoft.com/office/powerpoint/2010/main" val="1498769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110521"/>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85825"/>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Social model</a:t>
            </a:r>
            <a:endParaRPr lang="en-US" sz="4800" dirty="0">
              <a:solidFill>
                <a:schemeClr val="bg1"/>
              </a:solidFill>
              <a:latin typeface="Times New Roman"/>
              <a:cs typeface="Times New Roman"/>
            </a:endParaRPr>
          </a:p>
        </p:txBody>
      </p:sp>
      <p:pic>
        <p:nvPicPr>
          <p:cNvPr id="8" name="Picture 7" descr="World-model-illustra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6609" y="2140375"/>
            <a:ext cx="3394120" cy="3394118"/>
          </a:xfrm>
          <a:prstGeom prst="rect">
            <a:avLst/>
          </a:prstGeom>
        </p:spPr>
      </p:pic>
      <p:sp>
        <p:nvSpPr>
          <p:cNvPr id="10" name="TextBox 9"/>
          <p:cNvSpPr txBox="1"/>
          <p:nvPr/>
        </p:nvSpPr>
        <p:spPr>
          <a:xfrm>
            <a:off x="507560" y="1861341"/>
            <a:ext cx="3225569" cy="4377957"/>
          </a:xfrm>
          <a:prstGeom prst="rect">
            <a:avLst/>
          </a:prstGeom>
          <a:noFill/>
        </p:spPr>
        <p:txBody>
          <a:bodyPr wrap="square" rtlCol="0">
            <a:noAutofit/>
          </a:bodyPr>
          <a:lstStyle/>
          <a:p>
            <a:r>
              <a:rPr lang="en-US" sz="1300" dirty="0">
                <a:solidFill>
                  <a:srgbClr val="FFFFFF"/>
                </a:solidFill>
                <a:latin typeface="Verdana"/>
                <a:ea typeface="ＭＳ Ｐゴシック" charset="0"/>
                <a:cs typeface="Verdana"/>
              </a:rPr>
              <a:t>Lack of financial independence</a:t>
            </a:r>
          </a:p>
          <a:p>
            <a:endParaRPr lang="en-US" sz="1300" dirty="0">
              <a:solidFill>
                <a:srgbClr val="FFFFFF"/>
              </a:solidFill>
              <a:latin typeface="Verdana"/>
              <a:ea typeface="ＭＳ Ｐゴシック" charset="0"/>
              <a:cs typeface="Verdana"/>
            </a:endParaRPr>
          </a:p>
          <a:p>
            <a:r>
              <a:rPr lang="en-US" sz="1300" dirty="0">
                <a:solidFill>
                  <a:srgbClr val="FFFFFF"/>
                </a:solidFill>
                <a:latin typeface="Verdana"/>
                <a:ea typeface="ＭＳ Ｐゴシック" charset="0"/>
                <a:cs typeface="Verdana"/>
              </a:rPr>
              <a:t>Segregated or poor education</a:t>
            </a:r>
          </a:p>
          <a:p>
            <a:endParaRPr lang="en-US" sz="1300" dirty="0">
              <a:solidFill>
                <a:srgbClr val="FFFFFF"/>
              </a:solidFill>
              <a:latin typeface="Verdana"/>
              <a:ea typeface="ＭＳ Ｐゴシック" charset="0"/>
              <a:cs typeface="Verdana"/>
            </a:endParaRPr>
          </a:p>
          <a:p>
            <a:r>
              <a:rPr lang="en-US" sz="1300" dirty="0">
                <a:solidFill>
                  <a:srgbClr val="FFFFFF"/>
                </a:solidFill>
                <a:latin typeface="Verdana"/>
                <a:ea typeface="ＭＳ Ｐゴシック" charset="0"/>
                <a:cs typeface="Verdana"/>
              </a:rPr>
              <a:t>Charity model</a:t>
            </a:r>
          </a:p>
          <a:p>
            <a:endParaRPr lang="en-US" sz="1300" dirty="0">
              <a:solidFill>
                <a:srgbClr val="FFFFFF"/>
              </a:solidFill>
              <a:latin typeface="Verdana"/>
              <a:ea typeface="ＭＳ Ｐゴシック" charset="0"/>
              <a:cs typeface="Verdana"/>
            </a:endParaRPr>
          </a:p>
          <a:p>
            <a:r>
              <a:rPr lang="en-US" sz="1300" dirty="0">
                <a:solidFill>
                  <a:srgbClr val="FFFFFF"/>
                </a:solidFill>
                <a:latin typeface="Verdana"/>
                <a:ea typeface="ＭＳ Ｐゴシック" charset="0"/>
                <a:cs typeface="Verdana"/>
              </a:rPr>
              <a:t>Language</a:t>
            </a:r>
          </a:p>
          <a:p>
            <a:endParaRPr lang="en-US" sz="1300" dirty="0">
              <a:solidFill>
                <a:srgbClr val="FFFFFF"/>
              </a:solidFill>
              <a:latin typeface="Verdana"/>
              <a:ea typeface="ＭＳ Ｐゴシック" charset="0"/>
              <a:cs typeface="Verdana"/>
            </a:endParaRPr>
          </a:p>
          <a:p>
            <a:r>
              <a:rPr lang="en-US" sz="1300" dirty="0">
                <a:solidFill>
                  <a:srgbClr val="FFFFFF"/>
                </a:solidFill>
                <a:latin typeface="Verdana"/>
                <a:ea typeface="ＭＳ Ｐゴシック" charset="0"/>
                <a:cs typeface="Verdana"/>
              </a:rPr>
              <a:t>Attitudes</a:t>
            </a:r>
          </a:p>
          <a:p>
            <a:endParaRPr lang="en-US" sz="1300" dirty="0">
              <a:solidFill>
                <a:srgbClr val="FFFFFF"/>
              </a:solidFill>
              <a:latin typeface="Verdana"/>
              <a:ea typeface="ＭＳ Ｐゴシック" charset="0"/>
              <a:cs typeface="Verdana"/>
            </a:endParaRPr>
          </a:p>
          <a:p>
            <a:r>
              <a:rPr lang="en-US" sz="1300" dirty="0">
                <a:solidFill>
                  <a:srgbClr val="FFFFFF"/>
                </a:solidFill>
                <a:latin typeface="Verdana"/>
                <a:ea typeface="ＭＳ Ｐゴシック" charset="0"/>
                <a:cs typeface="Verdana"/>
              </a:rPr>
              <a:t>Fear</a:t>
            </a:r>
          </a:p>
          <a:p>
            <a:endParaRPr lang="en-US" sz="1300" dirty="0">
              <a:solidFill>
                <a:srgbClr val="FFFFFF"/>
              </a:solidFill>
              <a:latin typeface="Verdana"/>
              <a:ea typeface="ＭＳ Ｐゴシック" charset="0"/>
              <a:cs typeface="Verdana"/>
            </a:endParaRPr>
          </a:p>
          <a:p>
            <a:r>
              <a:rPr lang="en-US" sz="1300" dirty="0">
                <a:solidFill>
                  <a:srgbClr val="FFFFFF"/>
                </a:solidFill>
                <a:latin typeface="Verdana"/>
                <a:ea typeface="ＭＳ Ｐゴシック" charset="0"/>
                <a:cs typeface="Verdana"/>
              </a:rPr>
              <a:t>Lack of inclusion</a:t>
            </a:r>
          </a:p>
          <a:p>
            <a:endParaRPr lang="en-US" sz="1300" dirty="0">
              <a:solidFill>
                <a:srgbClr val="FFFFFF"/>
              </a:solidFill>
              <a:latin typeface="Verdana"/>
              <a:ea typeface="ＭＳ Ｐゴシック" charset="0"/>
              <a:cs typeface="Verdana"/>
            </a:endParaRPr>
          </a:p>
          <a:p>
            <a:r>
              <a:rPr lang="en-US" sz="1300" dirty="0">
                <a:solidFill>
                  <a:srgbClr val="FFFFFF"/>
                </a:solidFill>
                <a:latin typeface="Verdana"/>
                <a:ea typeface="ＭＳ Ｐゴシック" charset="0"/>
                <a:cs typeface="Verdana"/>
              </a:rPr>
              <a:t>Charging for services</a:t>
            </a:r>
          </a:p>
          <a:p>
            <a:endParaRPr lang="en-US" sz="1300" dirty="0">
              <a:solidFill>
                <a:srgbClr val="FFFFFF"/>
              </a:solidFill>
              <a:latin typeface="Verdana"/>
              <a:ea typeface="ＭＳ Ｐゴシック" charset="0"/>
              <a:cs typeface="Verdana"/>
            </a:endParaRPr>
          </a:p>
          <a:p>
            <a:r>
              <a:rPr lang="en-US" sz="1300" dirty="0">
                <a:solidFill>
                  <a:srgbClr val="FFFFFF"/>
                </a:solidFill>
                <a:latin typeface="Verdana"/>
                <a:ea typeface="ＭＳ Ｐゴシック" charset="0"/>
                <a:cs typeface="Verdana"/>
              </a:rPr>
              <a:t>Lack of accessible transport</a:t>
            </a:r>
          </a:p>
          <a:p>
            <a:endParaRPr lang="en-US" sz="1300" dirty="0">
              <a:solidFill>
                <a:srgbClr val="FFFFFF"/>
              </a:solidFill>
              <a:latin typeface="Verdana"/>
              <a:ea typeface="ＭＳ Ｐゴシック" charset="0"/>
              <a:cs typeface="Verdana"/>
            </a:endParaRPr>
          </a:p>
          <a:p>
            <a:r>
              <a:rPr lang="en-US" sz="1300" dirty="0">
                <a:solidFill>
                  <a:srgbClr val="FFFFFF"/>
                </a:solidFill>
                <a:latin typeface="Verdana"/>
                <a:ea typeface="ＭＳ Ｐゴシック" charset="0"/>
                <a:cs typeface="Verdana"/>
              </a:rPr>
              <a:t>Lack of access loop, steps, BSL</a:t>
            </a:r>
          </a:p>
          <a:p>
            <a:r>
              <a:rPr lang="en-US" sz="1300" dirty="0">
                <a:solidFill>
                  <a:srgbClr val="FFFFFF"/>
                </a:solidFill>
                <a:latin typeface="Verdana"/>
                <a:ea typeface="ＭＳ Ｐゴシック" charset="0"/>
                <a:cs typeface="Verdana"/>
              </a:rPr>
              <a:t>interpreters </a:t>
            </a:r>
            <a:r>
              <a:rPr lang="en-US" sz="1300" dirty="0" err="1">
                <a:solidFill>
                  <a:srgbClr val="FFFFFF"/>
                </a:solidFill>
                <a:latin typeface="Verdana"/>
                <a:ea typeface="ＭＳ Ｐゴシック" charset="0"/>
                <a:cs typeface="Verdana"/>
              </a:rPr>
              <a:t>etc</a:t>
            </a:r>
            <a:endParaRPr lang="en-US" sz="1300" dirty="0"/>
          </a:p>
        </p:txBody>
      </p:sp>
      <p:sp>
        <p:nvSpPr>
          <p:cNvPr id="11" name="TextBox 10"/>
          <p:cNvSpPr txBox="1"/>
          <p:nvPr/>
        </p:nvSpPr>
        <p:spPr>
          <a:xfrm>
            <a:off x="5667043" y="1861341"/>
            <a:ext cx="3068697" cy="4377957"/>
          </a:xfrm>
          <a:prstGeom prst="rect">
            <a:avLst/>
          </a:prstGeom>
          <a:noFill/>
        </p:spPr>
        <p:txBody>
          <a:bodyPr wrap="square" rtlCol="0">
            <a:noAutofit/>
          </a:bodyPr>
          <a:lstStyle/>
          <a:p>
            <a:pPr algn="r"/>
            <a:r>
              <a:rPr lang="en-US" sz="1300" dirty="0">
                <a:solidFill>
                  <a:srgbClr val="FFFFFF"/>
                </a:solidFill>
                <a:latin typeface="Verdana"/>
                <a:ea typeface="ＭＳ Ｐゴシック" charset="0"/>
                <a:cs typeface="Verdana"/>
              </a:rPr>
              <a:t>Over protective families</a:t>
            </a:r>
          </a:p>
          <a:p>
            <a:pPr algn="r"/>
            <a:endParaRPr lang="en-US" sz="1300" dirty="0">
              <a:solidFill>
                <a:srgbClr val="FFFFFF"/>
              </a:solidFill>
              <a:latin typeface="Verdana"/>
              <a:ea typeface="ＭＳ Ｐゴシック" charset="0"/>
              <a:cs typeface="Verdana"/>
            </a:endParaRPr>
          </a:p>
          <a:p>
            <a:pPr algn="r"/>
            <a:r>
              <a:rPr lang="en-US" sz="1300" dirty="0">
                <a:solidFill>
                  <a:srgbClr val="FFFFFF"/>
                </a:solidFill>
                <a:latin typeface="Verdana"/>
                <a:ea typeface="ＭＳ Ｐゴシック" charset="0"/>
                <a:cs typeface="Verdana"/>
              </a:rPr>
              <a:t>Access to information</a:t>
            </a:r>
          </a:p>
          <a:p>
            <a:pPr algn="r"/>
            <a:endParaRPr lang="en-US" sz="1300" dirty="0">
              <a:solidFill>
                <a:srgbClr val="FFFFFF"/>
              </a:solidFill>
              <a:latin typeface="Verdana"/>
              <a:ea typeface="ＭＳ Ｐゴシック" charset="0"/>
              <a:cs typeface="Verdana"/>
            </a:endParaRPr>
          </a:p>
          <a:p>
            <a:pPr algn="r"/>
            <a:r>
              <a:rPr lang="en-US" sz="1300" dirty="0">
                <a:solidFill>
                  <a:srgbClr val="FFFFFF"/>
                </a:solidFill>
                <a:latin typeface="Verdana"/>
                <a:ea typeface="ＭＳ Ｐゴシック" charset="0"/>
                <a:cs typeface="Verdana"/>
              </a:rPr>
              <a:t>Poor job prospects</a:t>
            </a:r>
          </a:p>
          <a:p>
            <a:pPr algn="r"/>
            <a:endParaRPr lang="en-US" sz="1300" dirty="0">
              <a:solidFill>
                <a:srgbClr val="FFFFFF"/>
              </a:solidFill>
              <a:latin typeface="Verdana"/>
              <a:ea typeface="ＭＳ Ｐゴシック" charset="0"/>
              <a:cs typeface="Verdana"/>
            </a:endParaRPr>
          </a:p>
          <a:p>
            <a:pPr algn="r"/>
            <a:r>
              <a:rPr lang="en-US" sz="1300" dirty="0">
                <a:solidFill>
                  <a:srgbClr val="FFFFFF"/>
                </a:solidFill>
                <a:latin typeface="Verdana"/>
                <a:ea typeface="ＭＳ Ｐゴシック" charset="0"/>
                <a:cs typeface="Verdana"/>
              </a:rPr>
              <a:t>Negative media</a:t>
            </a:r>
          </a:p>
          <a:p>
            <a:pPr algn="r"/>
            <a:endParaRPr lang="en-US" sz="1300" dirty="0">
              <a:solidFill>
                <a:srgbClr val="FFFFFF"/>
              </a:solidFill>
              <a:latin typeface="Verdana"/>
              <a:ea typeface="ＭＳ Ｐゴシック" charset="0"/>
              <a:cs typeface="Verdana"/>
            </a:endParaRPr>
          </a:p>
          <a:p>
            <a:pPr algn="r"/>
            <a:r>
              <a:rPr lang="en-US" sz="1300" dirty="0">
                <a:solidFill>
                  <a:srgbClr val="FFFFFF"/>
                </a:solidFill>
                <a:latin typeface="Verdana"/>
                <a:ea typeface="ＭＳ Ｐゴシック" charset="0"/>
                <a:cs typeface="Verdana"/>
              </a:rPr>
              <a:t>Poverty</a:t>
            </a:r>
          </a:p>
          <a:p>
            <a:pPr algn="r"/>
            <a:endParaRPr lang="en-US" sz="1300" dirty="0">
              <a:solidFill>
                <a:srgbClr val="FFFFFF"/>
              </a:solidFill>
              <a:latin typeface="Verdana"/>
              <a:ea typeface="ＭＳ Ｐゴシック" charset="0"/>
              <a:cs typeface="Verdana"/>
            </a:endParaRPr>
          </a:p>
          <a:p>
            <a:pPr algn="r"/>
            <a:r>
              <a:rPr lang="en-US" sz="1300" dirty="0" err="1" smtClean="0">
                <a:solidFill>
                  <a:srgbClr val="FFFFFF"/>
                </a:solidFill>
                <a:latin typeface="Verdana"/>
                <a:ea typeface="ＭＳ Ｐゴシック" charset="0"/>
                <a:cs typeface="Verdana"/>
              </a:rPr>
              <a:t>Labelling</a:t>
            </a:r>
            <a:endParaRPr lang="en-US" sz="1300" dirty="0">
              <a:solidFill>
                <a:srgbClr val="FFFFFF"/>
              </a:solidFill>
              <a:latin typeface="Verdana"/>
              <a:ea typeface="ＭＳ Ｐゴシック" charset="0"/>
              <a:cs typeface="Verdana"/>
            </a:endParaRPr>
          </a:p>
          <a:p>
            <a:pPr algn="r"/>
            <a:endParaRPr lang="en-US" sz="1300" dirty="0">
              <a:solidFill>
                <a:srgbClr val="FFFFFF"/>
              </a:solidFill>
              <a:latin typeface="Verdana"/>
              <a:ea typeface="ＭＳ Ｐゴシック" charset="0"/>
              <a:cs typeface="Verdana"/>
            </a:endParaRPr>
          </a:p>
          <a:p>
            <a:pPr algn="r"/>
            <a:r>
              <a:rPr lang="en-US" sz="1300" dirty="0">
                <a:solidFill>
                  <a:srgbClr val="FFFFFF"/>
                </a:solidFill>
                <a:latin typeface="Verdana"/>
                <a:ea typeface="ＭＳ Ｐゴシック" charset="0"/>
                <a:cs typeface="Verdana"/>
              </a:rPr>
              <a:t>Ignorance</a:t>
            </a:r>
          </a:p>
          <a:p>
            <a:pPr algn="r"/>
            <a:endParaRPr lang="en-US" sz="1300" dirty="0">
              <a:solidFill>
                <a:srgbClr val="FFFFFF"/>
              </a:solidFill>
              <a:latin typeface="Verdana"/>
              <a:ea typeface="ＭＳ Ｐゴシック" charset="0"/>
              <a:cs typeface="Verdana"/>
            </a:endParaRPr>
          </a:p>
          <a:p>
            <a:pPr algn="r"/>
            <a:r>
              <a:rPr lang="en-US" sz="1300" dirty="0">
                <a:solidFill>
                  <a:srgbClr val="FFFFFF"/>
                </a:solidFill>
                <a:latin typeface="Verdana"/>
                <a:ea typeface="ＭＳ Ｐゴシック" charset="0"/>
                <a:cs typeface="Verdana"/>
              </a:rPr>
              <a:t>Building design</a:t>
            </a:r>
          </a:p>
          <a:p>
            <a:pPr algn="r"/>
            <a:endParaRPr lang="en-US" sz="1300" dirty="0">
              <a:solidFill>
                <a:srgbClr val="FFFFFF"/>
              </a:solidFill>
              <a:latin typeface="Verdana"/>
              <a:ea typeface="ＭＳ Ｐゴシック" charset="0"/>
              <a:cs typeface="Verdana"/>
            </a:endParaRPr>
          </a:p>
          <a:p>
            <a:pPr algn="r"/>
            <a:r>
              <a:rPr lang="en-US" sz="1300" dirty="0">
                <a:solidFill>
                  <a:srgbClr val="FFFFFF"/>
                </a:solidFill>
                <a:latin typeface="Verdana"/>
                <a:ea typeface="ＭＳ Ｐゴシック" charset="0"/>
                <a:cs typeface="Verdana"/>
              </a:rPr>
              <a:t>Prejudiced attitudes</a:t>
            </a:r>
          </a:p>
          <a:p>
            <a:pPr algn="r"/>
            <a:endParaRPr lang="en-US" sz="1300" dirty="0">
              <a:solidFill>
                <a:srgbClr val="FFFFFF"/>
              </a:solidFill>
              <a:latin typeface="Verdana"/>
              <a:ea typeface="ＭＳ Ｐゴシック" charset="0"/>
              <a:cs typeface="Verdana"/>
            </a:endParaRPr>
          </a:p>
          <a:p>
            <a:pPr algn="r"/>
            <a:r>
              <a:rPr lang="en-US" sz="1300" dirty="0">
                <a:solidFill>
                  <a:srgbClr val="FFFFFF"/>
                </a:solidFill>
                <a:latin typeface="Verdana"/>
                <a:ea typeface="ＭＳ Ｐゴシック" charset="0"/>
                <a:cs typeface="Verdana"/>
              </a:rPr>
              <a:t>Charities’ offensive images</a:t>
            </a:r>
          </a:p>
          <a:p>
            <a:pPr algn="r"/>
            <a:r>
              <a:rPr lang="en-US" sz="1300" dirty="0">
                <a:solidFill>
                  <a:srgbClr val="FFFFFF"/>
                </a:solidFill>
                <a:latin typeface="Verdana"/>
                <a:ea typeface="ＭＳ Ｐゴシック" charset="0"/>
                <a:cs typeface="Verdana"/>
              </a:rPr>
              <a:t>of disabled people</a:t>
            </a:r>
          </a:p>
        </p:txBody>
      </p:sp>
      <p:sp>
        <p:nvSpPr>
          <p:cNvPr id="12" name="TextBox 11"/>
          <p:cNvSpPr txBox="1"/>
          <p:nvPr/>
        </p:nvSpPr>
        <p:spPr>
          <a:xfrm>
            <a:off x="3228192" y="1332134"/>
            <a:ext cx="3225569" cy="538827"/>
          </a:xfrm>
          <a:prstGeom prst="rect">
            <a:avLst/>
          </a:prstGeom>
          <a:noFill/>
        </p:spPr>
        <p:txBody>
          <a:bodyPr wrap="square" rtlCol="0">
            <a:noAutofit/>
          </a:bodyPr>
          <a:lstStyle/>
          <a:p>
            <a:pPr algn="ctr"/>
            <a:r>
              <a:rPr lang="en-US" sz="1300" dirty="0">
                <a:solidFill>
                  <a:srgbClr val="FFFFFF"/>
                </a:solidFill>
                <a:latin typeface="Verdana"/>
                <a:ea typeface="ＭＳ Ｐゴシック" charset="0"/>
                <a:cs typeface="Verdana"/>
              </a:rPr>
              <a:t>Multiple </a:t>
            </a:r>
            <a:r>
              <a:rPr lang="en-US" sz="1300" dirty="0" smtClean="0">
                <a:solidFill>
                  <a:srgbClr val="FFFFFF"/>
                </a:solidFill>
                <a:latin typeface="Verdana"/>
                <a:ea typeface="ＭＳ Ｐゴシック" charset="0"/>
                <a:cs typeface="Verdana"/>
              </a:rPr>
              <a:t>discrimination, </a:t>
            </a:r>
            <a:r>
              <a:rPr lang="en-US" sz="1300" dirty="0">
                <a:solidFill>
                  <a:srgbClr val="FFFFFF"/>
                </a:solidFill>
                <a:latin typeface="Verdana"/>
                <a:ea typeface="ＭＳ Ｐゴシック" charset="0"/>
                <a:cs typeface="Verdana"/>
              </a:rPr>
              <a:t>women,</a:t>
            </a:r>
          </a:p>
          <a:p>
            <a:pPr algn="ctr"/>
            <a:r>
              <a:rPr lang="en-US" sz="1300" dirty="0">
                <a:solidFill>
                  <a:srgbClr val="FFFFFF"/>
                </a:solidFill>
                <a:latin typeface="Verdana"/>
                <a:ea typeface="ＭＳ Ｐゴシック" charset="0"/>
                <a:cs typeface="Verdana"/>
              </a:rPr>
              <a:t>older, LGBT, younger, BME</a:t>
            </a:r>
            <a:endParaRPr lang="en-US" sz="1300" dirty="0"/>
          </a:p>
        </p:txBody>
      </p:sp>
      <p:sp>
        <p:nvSpPr>
          <p:cNvPr id="13" name="TextBox 12"/>
          <p:cNvSpPr txBox="1"/>
          <p:nvPr/>
        </p:nvSpPr>
        <p:spPr>
          <a:xfrm>
            <a:off x="3228192" y="5787068"/>
            <a:ext cx="3225569" cy="538827"/>
          </a:xfrm>
          <a:prstGeom prst="rect">
            <a:avLst/>
          </a:prstGeom>
          <a:noFill/>
        </p:spPr>
        <p:txBody>
          <a:bodyPr wrap="square" rtlCol="0">
            <a:noAutofit/>
          </a:bodyPr>
          <a:lstStyle/>
          <a:p>
            <a:pPr algn="ctr"/>
            <a:r>
              <a:rPr lang="en-US" sz="1300" dirty="0" smtClean="0">
                <a:solidFill>
                  <a:srgbClr val="FFFFFF"/>
                </a:solidFill>
                <a:latin typeface="Verdana"/>
                <a:ea typeface="ＭＳ Ｐゴシック" charset="0"/>
                <a:cs typeface="Verdana"/>
              </a:rPr>
              <a:t>Isolation           Housing</a:t>
            </a:r>
            <a:endParaRPr lang="en-US" sz="1300" dirty="0"/>
          </a:p>
        </p:txBody>
      </p:sp>
      <p:sp>
        <p:nvSpPr>
          <p:cNvPr id="14" name="TextBox 13"/>
          <p:cNvSpPr txBox="1"/>
          <p:nvPr/>
        </p:nvSpPr>
        <p:spPr>
          <a:xfrm>
            <a:off x="667806" y="6491196"/>
            <a:ext cx="8067934" cy="353394"/>
          </a:xfrm>
          <a:prstGeom prst="rect">
            <a:avLst/>
          </a:prstGeom>
          <a:noFill/>
        </p:spPr>
        <p:txBody>
          <a:bodyPr wrap="square" rtlCol="0">
            <a:noAutofit/>
          </a:bodyPr>
          <a:lstStyle/>
          <a:p>
            <a:pPr algn="ctr"/>
            <a:r>
              <a:rPr lang="en-US" sz="1100" i="1" dirty="0">
                <a:solidFill>
                  <a:srgbClr val="FFFFFF"/>
                </a:solidFill>
                <a:latin typeface="Verdana"/>
                <a:ea typeface="ＭＳ Ｐゴシック" charset="0"/>
                <a:cs typeface="Verdana"/>
              </a:rPr>
              <a:t>Thanks to Disability Action in Islington for permission to use this graphic</a:t>
            </a:r>
            <a:endParaRPr lang="en-US" sz="1100" i="1" dirty="0"/>
          </a:p>
        </p:txBody>
      </p:sp>
    </p:spTree>
    <p:extLst>
      <p:ext uri="{BB962C8B-B14F-4D97-AF65-F5344CB8AC3E}">
        <p14:creationId xmlns:p14="http://schemas.microsoft.com/office/powerpoint/2010/main" val="380822627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4" name="Content Placeholder 4"/>
          <p:cNvSpPr>
            <a:spLocks noGrp="1"/>
          </p:cNvSpPr>
          <p:nvPr>
            <p:ph idx="4294967295"/>
          </p:nvPr>
        </p:nvSpPr>
        <p:spPr>
          <a:xfrm>
            <a:off x="1170901" y="2504121"/>
            <a:ext cx="7088658" cy="3138869"/>
          </a:xfrm>
        </p:spPr>
        <p:txBody>
          <a:bodyPr>
            <a:noAutofit/>
          </a:bodyPr>
          <a:lstStyle/>
          <a:p>
            <a:pPr marL="0" indent="0">
              <a:buNone/>
            </a:pPr>
            <a:r>
              <a:rPr lang="en-GB" sz="3000" dirty="0" smtClean="0">
                <a:solidFill>
                  <a:srgbClr val="FFFFFF"/>
                </a:solidFill>
                <a:latin typeface="Times New Roman"/>
                <a:ea typeface="ＭＳ Ｐゴシック" charset="0"/>
                <a:cs typeface="Times New Roman"/>
              </a:rPr>
              <a:t>“To put it in a nutshell, the disabled people’s movement … doesn’t use the term ‘disability’ to mean impairment but to refer to the disabling barriers of prejudice, discrimination and social exclusion”</a:t>
            </a:r>
          </a:p>
          <a:p>
            <a:pPr marL="0" indent="0" algn="r">
              <a:buNone/>
            </a:pPr>
            <a:r>
              <a:rPr lang="en-GB" sz="1400" dirty="0" smtClean="0">
                <a:solidFill>
                  <a:srgbClr val="FFFFFF"/>
                </a:solidFill>
                <a:latin typeface="Verdana"/>
                <a:ea typeface="ＭＳ Ｐゴシック" charset="0"/>
                <a:cs typeface="Verdana"/>
              </a:rPr>
              <a:t>Jenny Morris (2001)</a:t>
            </a:r>
          </a:p>
          <a:p>
            <a:pPr marL="0" indent="0" eaLnBrk="1" hangingPunct="1">
              <a:buFont typeface="Arial" charset="0"/>
              <a:buNone/>
            </a:pPr>
            <a:r>
              <a:rPr lang="en-US" sz="2000" dirty="0" smtClean="0">
                <a:solidFill>
                  <a:srgbClr val="FFFFFF"/>
                </a:solidFill>
                <a:latin typeface="Verdana"/>
                <a:ea typeface="ＭＳ Ｐゴシック" charset="0"/>
                <a:cs typeface="Verdana"/>
              </a:rPr>
              <a:t> </a:t>
            </a:r>
            <a:endParaRPr lang="en-US" sz="2000" dirty="0">
              <a:solidFill>
                <a:srgbClr val="FFFFFF"/>
              </a:solidFill>
              <a:latin typeface="Verdana"/>
              <a:ea typeface="ＭＳ Ｐゴシック" charset="0"/>
              <a:cs typeface="Verdana"/>
            </a:endParaRPr>
          </a:p>
        </p:txBody>
      </p:sp>
      <p:cxnSp>
        <p:nvCxnSpPr>
          <p:cNvPr id="9" name="Straight Connector 8"/>
          <p:cNvCxnSpPr/>
          <p:nvPr/>
        </p:nvCxnSpPr>
        <p:spPr>
          <a:xfrm>
            <a:off x="410693"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itle 1"/>
          <p:cNvSpPr txBox="1">
            <a:spLocks/>
          </p:cNvSpPr>
          <p:nvPr/>
        </p:nvSpPr>
        <p:spPr>
          <a:xfrm>
            <a:off x="324752" y="-184700"/>
            <a:ext cx="5232547"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Disabling barriers</a:t>
            </a:r>
            <a:endParaRPr lang="en-US" sz="4800" dirty="0">
              <a:solidFill>
                <a:schemeClr val="bg1"/>
              </a:solidFill>
              <a:latin typeface="Times New Roman"/>
              <a:cs typeface="Times New Roman"/>
            </a:endParaRPr>
          </a:p>
        </p:txBody>
      </p:sp>
      <p:sp>
        <p:nvSpPr>
          <p:cNvPr id="11" name="Subtitle 2"/>
          <p:cNvSpPr txBox="1">
            <a:spLocks/>
          </p:cNvSpPr>
          <p:nvPr/>
        </p:nvSpPr>
        <p:spPr>
          <a:xfrm>
            <a:off x="324752" y="993187"/>
            <a:ext cx="6400800" cy="17526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solidFill>
                <a:latin typeface="Verdana"/>
                <a:cs typeface="Verdana"/>
              </a:rPr>
              <a:t>Society puts up disabling barriers to inclusion</a:t>
            </a:r>
            <a:endParaRPr lang="en-US" sz="1400" dirty="0">
              <a:solidFill>
                <a:schemeClr val="bg1"/>
              </a:solidFill>
              <a:latin typeface="Verdana"/>
              <a:cs typeface="Verdana"/>
            </a:endParaRPr>
          </a:p>
        </p:txBody>
      </p:sp>
    </p:spTree>
    <p:extLst>
      <p:ext uri="{BB962C8B-B14F-4D97-AF65-F5344CB8AC3E}">
        <p14:creationId xmlns:p14="http://schemas.microsoft.com/office/powerpoint/2010/main" val="1510494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Beyond the social model</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marL="0" indent="0">
              <a:buNone/>
            </a:pPr>
            <a:r>
              <a:rPr lang="en-US" sz="3000" dirty="0">
                <a:solidFill>
                  <a:schemeClr val="bg1">
                    <a:lumMod val="50000"/>
                  </a:schemeClr>
                </a:solidFill>
                <a:latin typeface="Times New Roman"/>
                <a:ea typeface="ＭＳ Ｐゴシック" charset="0"/>
                <a:cs typeface="Times New Roman"/>
              </a:rPr>
              <a:t>The social model maybe fails to acknowledge the day to day effect of living with some impairments e.g. pain, lack of energy, inability to perform some functions</a:t>
            </a:r>
            <a:r>
              <a:rPr lang="en-US" sz="3000" dirty="0" smtClean="0">
                <a:solidFill>
                  <a:schemeClr val="bg1">
                    <a:lumMod val="50000"/>
                  </a:schemeClr>
                </a:solidFill>
                <a:latin typeface="Times New Roman"/>
                <a:ea typeface="ＭＳ Ｐゴシック" charset="0"/>
                <a:cs typeface="Times New Roman"/>
              </a:rPr>
              <a:t>.</a:t>
            </a:r>
          </a:p>
          <a:p>
            <a:pPr marL="0" indent="0">
              <a:lnSpc>
                <a:spcPct val="120000"/>
              </a:lnSpc>
              <a:buNone/>
            </a:pPr>
            <a:endParaRPr lang="en-US" sz="1800" dirty="0">
              <a:latin typeface="Verdana"/>
              <a:ea typeface="ＭＳ Ｐゴシック" charset="0"/>
              <a:cs typeface="Verdana"/>
            </a:endParaRPr>
          </a:p>
          <a:p>
            <a:pPr marL="0" indent="0">
              <a:lnSpc>
                <a:spcPct val="120000"/>
              </a:lnSpc>
              <a:buNone/>
            </a:pPr>
            <a:r>
              <a:rPr lang="en-US" sz="1800" dirty="0">
                <a:latin typeface="Verdana"/>
                <a:ea typeface="ＭＳ Ｐゴシック" charset="0"/>
                <a:cs typeface="Verdana"/>
              </a:rPr>
              <a:t>The “social relational understanding of disability” is a recent concept to try to capture this more nuanced view. </a:t>
            </a:r>
          </a:p>
          <a:p>
            <a:pPr marL="0" indent="0" algn="r">
              <a:lnSpc>
                <a:spcPct val="120000"/>
              </a:lnSpc>
              <a:buNone/>
            </a:pPr>
            <a:r>
              <a:rPr lang="en-US" sz="1200" dirty="0">
                <a:latin typeface="Verdana"/>
                <a:ea typeface="ＭＳ Ｐゴシック" charset="0"/>
                <a:cs typeface="Verdana"/>
              </a:rPr>
              <a:t> </a:t>
            </a:r>
            <a:r>
              <a:rPr lang="en-US" sz="1200" dirty="0" smtClean="0">
                <a:solidFill>
                  <a:srgbClr val="7F7F7F"/>
                </a:solidFill>
                <a:latin typeface="Verdana"/>
                <a:ea typeface="ＭＳ Ｐゴシック" charset="0"/>
                <a:cs typeface="Verdana"/>
              </a:rPr>
              <a:t>Thomas (2007</a:t>
            </a:r>
            <a:r>
              <a:rPr lang="en-US" sz="1200" dirty="0">
                <a:solidFill>
                  <a:srgbClr val="7F7F7F"/>
                </a:solidFill>
                <a:latin typeface="Verdana"/>
                <a:ea typeface="ＭＳ Ｐゴシック" charset="0"/>
                <a:cs typeface="Verdana"/>
              </a:rPr>
              <a:t>)</a:t>
            </a:r>
          </a:p>
          <a:p>
            <a:pPr marL="0" indent="0">
              <a:buNone/>
            </a:pPr>
            <a:endParaRPr lang="en-US" sz="2800" b="1" dirty="0" smtClean="0">
              <a:latin typeface="Verdana"/>
              <a:ea typeface="ＭＳ Ｐゴシック" charset="0"/>
              <a:cs typeface="Verdana"/>
            </a:endParaRPr>
          </a:p>
          <a:p>
            <a:pPr marL="0" indent="0">
              <a:buNone/>
            </a:pPr>
            <a:endParaRPr lang="en-US" sz="2200" b="1" dirty="0" smtClean="0">
              <a:solidFill>
                <a:schemeClr val="bg1">
                  <a:lumMod val="50000"/>
                </a:schemeClr>
              </a:solidFill>
              <a:latin typeface="Verdana"/>
              <a:ea typeface="ＭＳ Ｐゴシック" charset="0"/>
              <a:cs typeface="Verdana"/>
            </a:endParaRPr>
          </a:p>
          <a:p>
            <a:pPr marL="0" indent="0">
              <a:buNone/>
            </a:pPr>
            <a:endParaRPr lang="en-US" sz="2200" b="1" dirty="0" smtClean="0">
              <a:solidFill>
                <a:srgbClr val="A6A6A6"/>
              </a:solidFill>
              <a:latin typeface="Verdana"/>
              <a:ea typeface="ＭＳ Ｐゴシック" charset="0"/>
              <a:cs typeface="Verdana"/>
            </a:endParaRPr>
          </a:p>
          <a:p>
            <a:pPr marL="0" indent="0">
              <a:buNone/>
            </a:pPr>
            <a:endParaRPr lang="en-US" sz="2200" b="1" dirty="0">
              <a:solidFill>
                <a:srgbClr val="A6A6A6"/>
              </a:solidFill>
              <a:latin typeface="Verdana"/>
              <a:ea typeface="ＭＳ Ｐゴシック" charset="0"/>
              <a:cs typeface="Verdana"/>
            </a:endParaRPr>
          </a:p>
          <a:p>
            <a:pPr marL="0" indent="0">
              <a:buNone/>
            </a:pPr>
            <a:endParaRPr lang="en-US" sz="2200" b="1" dirty="0" smtClean="0">
              <a:solidFill>
                <a:srgbClr val="A6A6A6"/>
              </a:solidFill>
              <a:latin typeface="Verdana"/>
              <a:ea typeface="ＭＳ Ｐゴシック" charset="0"/>
              <a:cs typeface="Verdana"/>
            </a:endParaRPr>
          </a:p>
          <a:p>
            <a:pPr marL="0" indent="0">
              <a:buNone/>
            </a:pPr>
            <a:endParaRPr lang="en-US" sz="2200" b="1" dirty="0">
              <a:solidFill>
                <a:srgbClr val="A6A6A6"/>
              </a:solidFill>
              <a:latin typeface="Verdana"/>
              <a:ea typeface="ＭＳ Ｐゴシック" charset="0"/>
              <a:cs typeface="Verdana"/>
            </a:endParaRPr>
          </a:p>
          <a:p>
            <a:pPr marL="0" indent="0">
              <a:buNone/>
            </a:pPr>
            <a:r>
              <a:rPr lang="en-US" sz="2200" b="1" dirty="0" smtClean="0">
                <a:solidFill>
                  <a:srgbClr val="A6A6A6"/>
                </a:solidFill>
                <a:latin typeface="Verdana"/>
                <a:ea typeface="ＭＳ Ｐゴシック" charset="0"/>
                <a:cs typeface="Verdana"/>
              </a:rPr>
              <a:t>Impact on child</a:t>
            </a:r>
            <a:endParaRPr lang="en-US" sz="22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Feels valued</a:t>
            </a:r>
          </a:p>
          <a:p>
            <a:pPr>
              <a:lnSpc>
                <a:spcPct val="120000"/>
              </a:lnSpc>
            </a:pPr>
            <a:r>
              <a:rPr lang="en-US" sz="1800" dirty="0">
                <a:solidFill>
                  <a:srgbClr val="A6A6A6"/>
                </a:solidFill>
                <a:latin typeface="Verdana"/>
                <a:ea typeface="ＭＳ Ｐゴシック" charset="0"/>
                <a:cs typeface="Verdana"/>
              </a:rPr>
              <a:t>Feels like a partner in mutual </a:t>
            </a:r>
            <a:r>
              <a:rPr lang="en-US" sz="1800" dirty="0" err="1">
                <a:solidFill>
                  <a:srgbClr val="A6A6A6"/>
                </a:solidFill>
                <a:latin typeface="Verdana"/>
                <a:ea typeface="ＭＳ Ｐゴシック" charset="0"/>
                <a:cs typeface="Verdana"/>
              </a:rPr>
              <a:t>endeavour</a:t>
            </a:r>
            <a:endParaRPr lang="en-US" sz="18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Has a better chance of making friends and feeling less isolated, passive and frustrated</a:t>
            </a:r>
            <a:endParaRPr lang="en-US" sz="1800" dirty="0" smtClean="0">
              <a:solidFill>
                <a:srgbClr val="A6A6A6"/>
              </a:solidFill>
              <a:latin typeface="Verdana"/>
              <a:ea typeface="ＭＳ Ｐゴシック" charset="0"/>
              <a:cs typeface="Verdana"/>
            </a:endParaRPr>
          </a:p>
          <a:p>
            <a:pPr>
              <a:lnSpc>
                <a:spcPct val="120000"/>
              </a:lnSpc>
            </a:pP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64935176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The view of disabled children</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1" spcCol="468000">
            <a:noAutofit/>
          </a:bodyPr>
          <a:lstStyle/>
          <a:p>
            <a:pPr>
              <a:lnSpc>
                <a:spcPct val="120000"/>
              </a:lnSpc>
              <a:spcAft>
                <a:spcPts val="1000"/>
              </a:spcAft>
            </a:pPr>
            <a:r>
              <a:rPr lang="en-US" sz="1800" dirty="0">
                <a:latin typeface="Verdana"/>
                <a:ea typeface="ＭＳ Ｐゴシック" charset="0"/>
                <a:cs typeface="Verdana"/>
              </a:rPr>
              <a:t>Enjoy the same things as other children but often cannot for lack of support, access, resources and people’s </a:t>
            </a:r>
            <a:r>
              <a:rPr lang="en-US" sz="1800" dirty="0" smtClean="0">
                <a:latin typeface="Verdana"/>
                <a:ea typeface="ＭＳ Ｐゴシック" charset="0"/>
                <a:cs typeface="Verdana"/>
              </a:rPr>
              <a:t>attitudes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Want adults to ask and listen</a:t>
            </a:r>
          </a:p>
          <a:p>
            <a:pPr>
              <a:lnSpc>
                <a:spcPct val="120000"/>
              </a:lnSpc>
              <a:spcAft>
                <a:spcPts val="1000"/>
              </a:spcAft>
            </a:pPr>
            <a:r>
              <a:rPr lang="en-US" sz="1800" dirty="0">
                <a:latin typeface="Verdana"/>
                <a:ea typeface="ＭＳ Ｐゴシック" charset="0"/>
                <a:cs typeface="Verdana"/>
              </a:rPr>
              <a:t>Worry about what they don’t understand</a:t>
            </a:r>
          </a:p>
          <a:p>
            <a:pPr>
              <a:lnSpc>
                <a:spcPct val="120000"/>
              </a:lnSpc>
              <a:spcAft>
                <a:spcPts val="1000"/>
              </a:spcAft>
            </a:pPr>
            <a:r>
              <a:rPr lang="en-US" sz="1800" dirty="0">
                <a:latin typeface="Verdana"/>
                <a:ea typeface="ＭＳ Ｐゴシック" charset="0"/>
                <a:cs typeface="Verdana"/>
              </a:rPr>
              <a:t>Are bullied, excluded and discriminated against</a:t>
            </a:r>
          </a:p>
          <a:p>
            <a:pPr>
              <a:lnSpc>
                <a:spcPct val="120000"/>
              </a:lnSpc>
              <a:spcAft>
                <a:spcPts val="1000"/>
              </a:spcAft>
            </a:pPr>
            <a:r>
              <a:rPr lang="en-US" sz="1800" dirty="0">
                <a:latin typeface="Verdana"/>
                <a:ea typeface="ＭＳ Ｐゴシック" charset="0"/>
                <a:cs typeface="Verdana"/>
              </a:rPr>
              <a:t>Want to be respected, part of their community and helped to communicate </a:t>
            </a:r>
          </a:p>
          <a:p>
            <a:pPr marL="0" indent="0" algn="r">
              <a:lnSpc>
                <a:spcPct val="120000"/>
              </a:lnSpc>
              <a:buNone/>
            </a:pPr>
            <a:r>
              <a:rPr lang="en-US" sz="1200" dirty="0" smtClean="0">
                <a:solidFill>
                  <a:schemeClr val="bg1">
                    <a:lumMod val="50000"/>
                  </a:schemeClr>
                </a:solidFill>
                <a:latin typeface="Verdana"/>
                <a:ea typeface="ＭＳ Ｐゴシック" charset="0"/>
                <a:cs typeface="Verdana"/>
              </a:rPr>
              <a:t>JRF </a:t>
            </a:r>
            <a:r>
              <a:rPr lang="en-US" sz="1200" dirty="0">
                <a:solidFill>
                  <a:schemeClr val="bg1">
                    <a:lumMod val="50000"/>
                  </a:schemeClr>
                </a:solidFill>
                <a:latin typeface="Verdana"/>
                <a:ea typeface="ＭＳ Ｐゴシック" charset="0"/>
                <a:cs typeface="Verdana"/>
              </a:rPr>
              <a:t>Findings </a:t>
            </a:r>
            <a:r>
              <a:rPr lang="en-US" sz="1200" dirty="0" smtClean="0">
                <a:solidFill>
                  <a:schemeClr val="bg1">
                    <a:lumMod val="50000"/>
                  </a:schemeClr>
                </a:solidFill>
                <a:latin typeface="Verdana"/>
                <a:ea typeface="ＭＳ Ｐゴシック" charset="0"/>
                <a:cs typeface="Verdana"/>
              </a:rPr>
              <a:t>(2001</a:t>
            </a:r>
            <a:r>
              <a:rPr lang="en-US" sz="1200" dirty="0">
                <a:solidFill>
                  <a:schemeClr val="bg1">
                    <a:lumMod val="50000"/>
                  </a:schemeClr>
                </a:solidFill>
                <a:latin typeface="Verdana"/>
                <a:ea typeface="ＭＳ Ｐゴシック" charset="0"/>
                <a:cs typeface="Verdana"/>
              </a:rPr>
              <a:t>)</a:t>
            </a:r>
          </a:p>
        </p:txBody>
      </p:sp>
    </p:spTree>
    <p:extLst>
      <p:ext uri="{BB962C8B-B14F-4D97-AF65-F5344CB8AC3E}">
        <p14:creationId xmlns:p14="http://schemas.microsoft.com/office/powerpoint/2010/main" val="147541790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sp>
        <p:nvSpPr>
          <p:cNvPr id="18" name="Content Placeholder 4"/>
          <p:cNvSpPr>
            <a:spLocks noGrp="1"/>
          </p:cNvSpPr>
          <p:nvPr>
            <p:ph idx="4294967295"/>
          </p:nvPr>
        </p:nvSpPr>
        <p:spPr>
          <a:xfrm>
            <a:off x="1903222" y="2168487"/>
            <a:ext cx="5293633" cy="1006735"/>
          </a:xfrm>
        </p:spPr>
        <p:txBody>
          <a:bodyPr numCol="1" spcCol="468000">
            <a:noAutofit/>
          </a:bodyPr>
          <a:lstStyle/>
          <a:p>
            <a:pPr marL="0" indent="0">
              <a:lnSpc>
                <a:spcPct val="120000"/>
              </a:lnSpc>
              <a:buNone/>
            </a:pPr>
            <a:r>
              <a:rPr lang="en-US" sz="1800" dirty="0" smtClean="0">
                <a:latin typeface="Verdana"/>
                <a:ea typeface="ＭＳ Ｐゴシック" charset="0"/>
                <a:cs typeface="Verdana"/>
              </a:rPr>
              <a:t>In </a:t>
            </a:r>
            <a:r>
              <a:rPr lang="en-US" sz="1800" dirty="0">
                <a:latin typeface="Verdana"/>
                <a:ea typeface="ＭＳ Ｐゴシック" charset="0"/>
                <a:cs typeface="Verdana"/>
              </a:rPr>
              <a:t>small groups write down a definition of what you think discrimination is and then do the same for prejudice</a:t>
            </a:r>
            <a:r>
              <a:rPr lang="en-US" sz="1800" dirty="0" smtClean="0">
                <a:latin typeface="Verdana"/>
                <a:ea typeface="ＭＳ Ｐゴシック" charset="0"/>
                <a:cs typeface="Verdana"/>
              </a:rPr>
              <a:t>.</a:t>
            </a:r>
            <a:endParaRPr lang="en-US" sz="1800" dirty="0">
              <a:latin typeface="Verdana"/>
              <a:ea typeface="ＭＳ Ｐゴシック" charset="0"/>
              <a:cs typeface="Verdana"/>
            </a:endParaRPr>
          </a:p>
        </p:txBody>
      </p:sp>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Exercise</a:t>
            </a:r>
            <a:endParaRPr lang="en-US" sz="4800" dirty="0">
              <a:solidFill>
                <a:srgbClr val="000000"/>
              </a:solidFill>
              <a:latin typeface="Times New Roman"/>
              <a:cs typeface="Times New Roman"/>
            </a:endParaRPr>
          </a:p>
        </p:txBody>
      </p:sp>
      <p:sp>
        <p:nvSpPr>
          <p:cNvPr id="10" name="Content Placeholder 4"/>
          <p:cNvSpPr>
            <a:spLocks noGrp="1"/>
          </p:cNvSpPr>
          <p:nvPr>
            <p:ph idx="4294967295"/>
          </p:nvPr>
        </p:nvSpPr>
        <p:spPr>
          <a:xfrm>
            <a:off x="1903222" y="3743983"/>
            <a:ext cx="5293633" cy="2096503"/>
          </a:xfrm>
          <a:solidFill>
            <a:schemeClr val="bg1"/>
          </a:solidFill>
        </p:spPr>
        <p:txBody>
          <a:bodyPr numCol="1" spcCol="468000">
            <a:noAutofit/>
          </a:bodyPr>
          <a:lstStyle/>
          <a:p>
            <a:pPr marL="0" indent="0">
              <a:lnSpc>
                <a:spcPct val="120000"/>
              </a:lnSpc>
              <a:buNone/>
            </a:pPr>
            <a:endParaRPr lang="en-US" sz="1800" dirty="0">
              <a:latin typeface="Verdana"/>
              <a:ea typeface="ＭＳ Ｐゴシック" charset="0"/>
              <a:cs typeface="Verdana"/>
            </a:endParaRPr>
          </a:p>
          <a:p>
            <a:pPr marL="0" indent="0">
              <a:lnSpc>
                <a:spcPct val="120000"/>
              </a:lnSpc>
              <a:buNone/>
            </a:pPr>
            <a:r>
              <a:rPr lang="en-US" sz="1800" dirty="0">
                <a:latin typeface="Verdana"/>
                <a:ea typeface="ＭＳ Ｐゴシック" charset="0"/>
                <a:cs typeface="Verdana"/>
              </a:rPr>
              <a:t>	Discrimination is </a:t>
            </a:r>
            <a:r>
              <a:rPr lang="en-US" sz="1800" dirty="0" smtClean="0">
                <a:latin typeface="Verdana"/>
                <a:ea typeface="ＭＳ Ｐゴシック" charset="0"/>
                <a:cs typeface="Verdana"/>
              </a:rPr>
              <a:t>___________</a:t>
            </a:r>
            <a:endParaRPr lang="en-US" sz="1800" dirty="0">
              <a:latin typeface="Verdana"/>
              <a:ea typeface="ＭＳ Ｐゴシック" charset="0"/>
              <a:cs typeface="Verdana"/>
            </a:endParaRPr>
          </a:p>
          <a:p>
            <a:pPr marL="0" indent="0">
              <a:lnSpc>
                <a:spcPct val="120000"/>
              </a:lnSpc>
              <a:buNone/>
            </a:pPr>
            <a:endParaRPr lang="en-US" sz="1800" dirty="0">
              <a:latin typeface="Verdana"/>
              <a:ea typeface="ＭＳ Ｐゴシック" charset="0"/>
              <a:cs typeface="Verdana"/>
            </a:endParaRPr>
          </a:p>
          <a:p>
            <a:pPr marL="0" indent="0">
              <a:lnSpc>
                <a:spcPct val="120000"/>
              </a:lnSpc>
              <a:buNone/>
            </a:pPr>
            <a:r>
              <a:rPr lang="en-US" sz="1800" dirty="0">
                <a:latin typeface="Verdana"/>
                <a:ea typeface="ＭＳ Ｐゴシック" charset="0"/>
                <a:cs typeface="Verdana"/>
              </a:rPr>
              <a:t>	Prejudice is </a:t>
            </a:r>
            <a:r>
              <a:rPr lang="en-US" sz="1800" dirty="0" smtClean="0">
                <a:latin typeface="Verdana"/>
                <a:ea typeface="ＭＳ Ｐゴシック" charset="0"/>
                <a:cs typeface="Verdana"/>
              </a:rPr>
              <a:t>_______________</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30813175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4" name="Content Placeholder 4"/>
          <p:cNvSpPr>
            <a:spLocks noGrp="1"/>
          </p:cNvSpPr>
          <p:nvPr>
            <p:ph idx="4294967295"/>
          </p:nvPr>
        </p:nvSpPr>
        <p:spPr>
          <a:xfrm>
            <a:off x="1170901" y="2504121"/>
            <a:ext cx="7295988" cy="3138869"/>
          </a:xfrm>
        </p:spPr>
        <p:txBody>
          <a:bodyPr>
            <a:noAutofit/>
          </a:bodyPr>
          <a:lstStyle/>
          <a:p>
            <a:pPr marL="0" indent="0">
              <a:buNone/>
            </a:pPr>
            <a:r>
              <a:rPr lang="en-GB" sz="3000" dirty="0" smtClean="0">
                <a:solidFill>
                  <a:srgbClr val="FFFFFF"/>
                </a:solidFill>
                <a:ea typeface="ＭＳ Ｐゴシック" charset="0"/>
                <a:cs typeface="Times New Roman"/>
              </a:rPr>
              <a:t>Treating </a:t>
            </a:r>
            <a:r>
              <a:rPr lang="en-GB" sz="3000" dirty="0">
                <a:solidFill>
                  <a:srgbClr val="FFFFFF"/>
                </a:solidFill>
                <a:ea typeface="ＭＳ Ｐゴシック" charset="0"/>
                <a:cs typeface="Times New Roman"/>
              </a:rPr>
              <a:t>a person or group </a:t>
            </a:r>
            <a:r>
              <a:rPr lang="en-GB" sz="3000" dirty="0" smtClean="0">
                <a:solidFill>
                  <a:srgbClr val="FFFFFF"/>
                </a:solidFill>
                <a:ea typeface="ＭＳ Ｐゴシック" charset="0"/>
                <a:cs typeface="Times New Roman"/>
              </a:rPr>
              <a:t>less favourably </a:t>
            </a:r>
            <a:r>
              <a:rPr lang="en-GB" sz="3000" dirty="0">
                <a:solidFill>
                  <a:srgbClr val="FFFFFF"/>
                </a:solidFill>
                <a:ea typeface="ＭＳ Ｐゴシック" charset="0"/>
                <a:cs typeface="Times New Roman"/>
              </a:rPr>
              <a:t>than you would treat </a:t>
            </a:r>
            <a:r>
              <a:rPr lang="en-GB" sz="3000" dirty="0" smtClean="0">
                <a:solidFill>
                  <a:srgbClr val="FFFFFF"/>
                </a:solidFill>
                <a:ea typeface="ＭＳ Ｐゴシック" charset="0"/>
                <a:cs typeface="Times New Roman"/>
              </a:rPr>
              <a:t>another person</a:t>
            </a:r>
            <a:r>
              <a:rPr lang="en-GB" sz="3000" dirty="0">
                <a:solidFill>
                  <a:srgbClr val="FFFFFF"/>
                </a:solidFill>
                <a:ea typeface="ＭＳ Ｐゴシック" charset="0"/>
                <a:cs typeface="Times New Roman"/>
              </a:rPr>
              <a:t>, based on their colour / gender / </a:t>
            </a:r>
            <a:r>
              <a:rPr lang="en-GB" sz="3000" dirty="0" smtClean="0">
                <a:solidFill>
                  <a:srgbClr val="FFFFFF"/>
                </a:solidFill>
                <a:ea typeface="ＭＳ Ｐゴシック" charset="0"/>
                <a:cs typeface="Times New Roman"/>
              </a:rPr>
              <a:t>age </a:t>
            </a:r>
            <a:r>
              <a:rPr lang="en-GB" sz="3000" dirty="0">
                <a:solidFill>
                  <a:srgbClr val="FFFFFF"/>
                </a:solidFill>
                <a:ea typeface="ＭＳ Ｐゴシック" charset="0"/>
                <a:cs typeface="Times New Roman"/>
              </a:rPr>
              <a:t>/ impairment / sexual orientation </a:t>
            </a:r>
            <a:r>
              <a:rPr lang="en-GB" sz="3000" dirty="0" smtClean="0">
                <a:solidFill>
                  <a:srgbClr val="FFFFFF"/>
                </a:solidFill>
                <a:ea typeface="ＭＳ Ｐゴシック" charset="0"/>
                <a:cs typeface="Times New Roman"/>
              </a:rPr>
              <a:t>/</a:t>
            </a:r>
            <a:r>
              <a:rPr lang="en-GB" sz="3000" dirty="0">
                <a:solidFill>
                  <a:srgbClr val="FFFFFF"/>
                </a:solidFill>
                <a:ea typeface="ＭＳ Ｐゴシック" charset="0"/>
                <a:cs typeface="Times New Roman"/>
              </a:rPr>
              <a:t>religion </a:t>
            </a:r>
            <a:r>
              <a:rPr lang="en-GB" sz="3000" dirty="0" smtClean="0">
                <a:solidFill>
                  <a:srgbClr val="FFFFFF"/>
                </a:solidFill>
                <a:ea typeface="ＭＳ Ｐゴシック" charset="0"/>
                <a:cs typeface="Times New Roman"/>
              </a:rPr>
              <a:t>/ marital </a:t>
            </a:r>
            <a:r>
              <a:rPr lang="en-GB" sz="3000" dirty="0">
                <a:solidFill>
                  <a:srgbClr val="FFFFFF"/>
                </a:solidFill>
                <a:ea typeface="ＭＳ Ｐゴシック" charset="0"/>
                <a:cs typeface="Times New Roman"/>
              </a:rPr>
              <a:t>status etc. </a:t>
            </a:r>
          </a:p>
          <a:p>
            <a:pPr marL="0" indent="0" algn="r">
              <a:buNone/>
            </a:pPr>
            <a:r>
              <a:rPr lang="en-GB" sz="1200" dirty="0">
                <a:solidFill>
                  <a:srgbClr val="FFFFFF"/>
                </a:solidFill>
                <a:latin typeface="Verdana"/>
                <a:ea typeface="ＭＳ Ｐゴシック" charset="0"/>
                <a:cs typeface="Verdana"/>
              </a:rPr>
              <a:t>(</a:t>
            </a:r>
            <a:r>
              <a:rPr lang="en-GB" sz="1200" dirty="0" err="1">
                <a:solidFill>
                  <a:srgbClr val="FFFFFF"/>
                </a:solidFill>
                <a:latin typeface="Verdana"/>
                <a:ea typeface="ＭＳ Ｐゴシック" charset="0"/>
                <a:cs typeface="Verdana"/>
              </a:rPr>
              <a:t>Ganny</a:t>
            </a:r>
            <a:r>
              <a:rPr lang="en-GB" sz="1200" dirty="0">
                <a:solidFill>
                  <a:srgbClr val="FFFFFF"/>
                </a:solidFill>
                <a:latin typeface="Verdana"/>
                <a:ea typeface="ＭＳ Ｐゴシック" charset="0"/>
                <a:cs typeface="Verdana"/>
              </a:rPr>
              <a:t> </a:t>
            </a:r>
            <a:r>
              <a:rPr lang="en-GB" sz="1200" dirty="0" err="1">
                <a:solidFill>
                  <a:srgbClr val="FFFFFF"/>
                </a:solidFill>
                <a:latin typeface="Verdana"/>
                <a:ea typeface="ＭＳ Ｐゴシック" charset="0"/>
                <a:cs typeface="Verdana"/>
              </a:rPr>
              <a:t>Gbadebo</a:t>
            </a:r>
            <a:r>
              <a:rPr lang="en-GB" sz="1200" dirty="0">
                <a:solidFill>
                  <a:srgbClr val="FFFFFF"/>
                </a:solidFill>
                <a:latin typeface="Verdana"/>
                <a:ea typeface="ＭＳ Ｐゴシック" charset="0"/>
                <a:cs typeface="Verdana"/>
              </a:rPr>
              <a:t> 1999</a:t>
            </a:r>
            <a:r>
              <a:rPr lang="en-GB" sz="1200" dirty="0" smtClean="0">
                <a:solidFill>
                  <a:srgbClr val="FFFFFF"/>
                </a:solidFill>
                <a:latin typeface="Verdana"/>
                <a:ea typeface="ＭＳ Ｐゴシック" charset="0"/>
                <a:cs typeface="Verdana"/>
              </a:rPr>
              <a:t>)</a:t>
            </a:r>
            <a:r>
              <a:rPr lang="en-US" sz="2000" dirty="0" smtClean="0">
                <a:solidFill>
                  <a:srgbClr val="FFFFFF"/>
                </a:solidFill>
                <a:latin typeface="Verdana"/>
                <a:ea typeface="ＭＳ Ｐゴシック" charset="0"/>
                <a:cs typeface="Verdana"/>
              </a:rPr>
              <a:t> </a:t>
            </a:r>
            <a:endParaRPr lang="en-US" sz="2000" dirty="0">
              <a:solidFill>
                <a:srgbClr val="FFFFFF"/>
              </a:solidFill>
              <a:latin typeface="Verdana"/>
              <a:ea typeface="ＭＳ Ｐゴシック" charset="0"/>
              <a:cs typeface="Verdana"/>
            </a:endParaRPr>
          </a:p>
        </p:txBody>
      </p:sp>
      <p:cxnSp>
        <p:nvCxnSpPr>
          <p:cNvPr id="9" name="Straight Connector 8"/>
          <p:cNvCxnSpPr/>
          <p:nvPr/>
        </p:nvCxnSpPr>
        <p:spPr>
          <a:xfrm>
            <a:off x="410693"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itle 1"/>
          <p:cNvSpPr txBox="1">
            <a:spLocks/>
          </p:cNvSpPr>
          <p:nvPr/>
        </p:nvSpPr>
        <p:spPr>
          <a:xfrm>
            <a:off x="324752" y="132821"/>
            <a:ext cx="5232547"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Discrimination</a:t>
            </a:r>
            <a:endParaRPr lang="en-US" sz="4800" dirty="0">
              <a:solidFill>
                <a:schemeClr val="bg1"/>
              </a:solidFill>
              <a:latin typeface="Times New Roman"/>
              <a:cs typeface="Times New Roman"/>
            </a:endParaRPr>
          </a:p>
        </p:txBody>
      </p:sp>
    </p:spTree>
    <p:extLst>
      <p:ext uri="{BB962C8B-B14F-4D97-AF65-F5344CB8AC3E}">
        <p14:creationId xmlns:p14="http://schemas.microsoft.com/office/powerpoint/2010/main" val="3196060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4" name="Content Placeholder 4"/>
          <p:cNvSpPr>
            <a:spLocks noGrp="1"/>
          </p:cNvSpPr>
          <p:nvPr>
            <p:ph idx="4294967295"/>
          </p:nvPr>
        </p:nvSpPr>
        <p:spPr>
          <a:xfrm>
            <a:off x="1170901" y="2504121"/>
            <a:ext cx="7295988" cy="3138869"/>
          </a:xfrm>
        </p:spPr>
        <p:txBody>
          <a:bodyPr>
            <a:noAutofit/>
          </a:bodyPr>
          <a:lstStyle/>
          <a:p>
            <a:pPr marL="0" indent="0">
              <a:buNone/>
            </a:pPr>
            <a:r>
              <a:rPr lang="en-GB" sz="3000" dirty="0">
                <a:solidFill>
                  <a:srgbClr val="FFFFFF"/>
                </a:solidFill>
                <a:ea typeface="ＭＳ Ｐゴシック" charset="0"/>
                <a:cs typeface="Times New Roman"/>
              </a:rPr>
              <a:t>Making a pre-judgement about </a:t>
            </a:r>
            <a:r>
              <a:rPr lang="en-GB" sz="3000" dirty="0" smtClean="0">
                <a:solidFill>
                  <a:srgbClr val="FFFFFF"/>
                </a:solidFill>
                <a:ea typeface="ＭＳ Ｐゴシック" charset="0"/>
                <a:cs typeface="Times New Roman"/>
              </a:rPr>
              <a:t>something before </a:t>
            </a:r>
            <a:r>
              <a:rPr lang="en-GB" sz="3000" dirty="0">
                <a:solidFill>
                  <a:srgbClr val="FFFFFF"/>
                </a:solidFill>
                <a:ea typeface="ＭＳ Ｐゴシック" charset="0"/>
                <a:cs typeface="Times New Roman"/>
              </a:rPr>
              <a:t>experiencing it, or before </a:t>
            </a:r>
            <a:r>
              <a:rPr lang="en-GB" sz="3000" dirty="0" smtClean="0">
                <a:solidFill>
                  <a:srgbClr val="FFFFFF"/>
                </a:solidFill>
                <a:ea typeface="ＭＳ Ｐゴシック" charset="0"/>
                <a:cs typeface="Times New Roman"/>
              </a:rPr>
              <a:t>fully examining </a:t>
            </a:r>
            <a:r>
              <a:rPr lang="en-GB" sz="3000" dirty="0">
                <a:solidFill>
                  <a:srgbClr val="FFFFFF"/>
                </a:solidFill>
                <a:ea typeface="ＭＳ Ｐゴシック" charset="0"/>
                <a:cs typeface="Times New Roman"/>
              </a:rPr>
              <a:t>it.</a:t>
            </a:r>
          </a:p>
          <a:p>
            <a:pPr marL="0" indent="0" algn="r">
              <a:buNone/>
            </a:pPr>
            <a:r>
              <a:rPr lang="en-GB" sz="1200" dirty="0" smtClean="0">
                <a:solidFill>
                  <a:srgbClr val="FFFFFF"/>
                </a:solidFill>
                <a:latin typeface="Verdana"/>
                <a:ea typeface="ＭＳ Ｐゴシック" charset="0"/>
                <a:cs typeface="Verdana"/>
              </a:rPr>
              <a:t>(</a:t>
            </a:r>
            <a:r>
              <a:rPr lang="en-GB" sz="1200" dirty="0" err="1">
                <a:solidFill>
                  <a:srgbClr val="FFFFFF"/>
                </a:solidFill>
                <a:latin typeface="Verdana"/>
                <a:ea typeface="ＭＳ Ｐゴシック" charset="0"/>
                <a:cs typeface="Verdana"/>
              </a:rPr>
              <a:t>Ganny</a:t>
            </a:r>
            <a:r>
              <a:rPr lang="en-GB" sz="1200" dirty="0">
                <a:solidFill>
                  <a:srgbClr val="FFFFFF"/>
                </a:solidFill>
                <a:latin typeface="Verdana"/>
                <a:ea typeface="ＭＳ Ｐゴシック" charset="0"/>
                <a:cs typeface="Verdana"/>
              </a:rPr>
              <a:t> </a:t>
            </a:r>
            <a:r>
              <a:rPr lang="en-GB" sz="1200" dirty="0" err="1">
                <a:solidFill>
                  <a:srgbClr val="FFFFFF"/>
                </a:solidFill>
                <a:latin typeface="Verdana"/>
                <a:ea typeface="ＭＳ Ｐゴシック" charset="0"/>
                <a:cs typeface="Verdana"/>
              </a:rPr>
              <a:t>Gbadebo</a:t>
            </a:r>
            <a:r>
              <a:rPr lang="en-GB" sz="1200" dirty="0">
                <a:solidFill>
                  <a:srgbClr val="FFFFFF"/>
                </a:solidFill>
                <a:latin typeface="Verdana"/>
                <a:ea typeface="ＭＳ Ｐゴシック" charset="0"/>
                <a:cs typeface="Verdana"/>
              </a:rPr>
              <a:t> 1999</a:t>
            </a:r>
            <a:r>
              <a:rPr lang="en-GB" sz="1200" dirty="0" smtClean="0">
                <a:solidFill>
                  <a:srgbClr val="FFFFFF"/>
                </a:solidFill>
                <a:latin typeface="Verdana"/>
                <a:ea typeface="ＭＳ Ｐゴシック" charset="0"/>
                <a:cs typeface="Verdana"/>
              </a:rPr>
              <a:t>)</a:t>
            </a:r>
            <a:r>
              <a:rPr lang="en-US" sz="2000" dirty="0" smtClean="0">
                <a:solidFill>
                  <a:srgbClr val="FFFFFF"/>
                </a:solidFill>
                <a:latin typeface="Verdana"/>
                <a:ea typeface="ＭＳ Ｐゴシック" charset="0"/>
                <a:cs typeface="Verdana"/>
              </a:rPr>
              <a:t> </a:t>
            </a:r>
            <a:endParaRPr lang="en-US" sz="2000" dirty="0">
              <a:solidFill>
                <a:srgbClr val="FFFFFF"/>
              </a:solidFill>
              <a:latin typeface="Verdana"/>
              <a:ea typeface="ＭＳ Ｐゴシック" charset="0"/>
              <a:cs typeface="Verdana"/>
            </a:endParaRPr>
          </a:p>
        </p:txBody>
      </p:sp>
      <p:cxnSp>
        <p:nvCxnSpPr>
          <p:cNvPr id="9" name="Straight Connector 8"/>
          <p:cNvCxnSpPr/>
          <p:nvPr/>
        </p:nvCxnSpPr>
        <p:spPr>
          <a:xfrm>
            <a:off x="410693"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itle 1"/>
          <p:cNvSpPr txBox="1">
            <a:spLocks/>
          </p:cNvSpPr>
          <p:nvPr/>
        </p:nvSpPr>
        <p:spPr>
          <a:xfrm>
            <a:off x="324752" y="132821"/>
            <a:ext cx="5232547"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Prejudice</a:t>
            </a:r>
            <a:endParaRPr lang="en-US" sz="4800" dirty="0">
              <a:solidFill>
                <a:schemeClr val="bg1"/>
              </a:solidFill>
              <a:latin typeface="Times New Roman"/>
              <a:cs typeface="Times New Roman"/>
            </a:endParaRPr>
          </a:p>
        </p:txBody>
      </p:sp>
    </p:spTree>
    <p:extLst>
      <p:ext uri="{BB962C8B-B14F-4D97-AF65-F5344CB8AC3E}">
        <p14:creationId xmlns:p14="http://schemas.microsoft.com/office/powerpoint/2010/main" val="430976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Legal context</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3934118"/>
          </a:xfrm>
        </p:spPr>
        <p:txBody>
          <a:bodyPr numCol="2" spcCol="468000">
            <a:noAutofit/>
          </a:bodyPr>
          <a:lstStyle/>
          <a:p>
            <a:pPr>
              <a:lnSpc>
                <a:spcPct val="120000"/>
              </a:lnSpc>
            </a:pPr>
            <a:r>
              <a:rPr lang="en-US" sz="1800" dirty="0">
                <a:latin typeface="Verdana"/>
                <a:ea typeface="ＭＳ Ｐゴシック" charset="0"/>
                <a:cs typeface="Verdana"/>
              </a:rPr>
              <a:t>UN Convention on the Rights of the Child 1989</a:t>
            </a:r>
          </a:p>
          <a:p>
            <a:pPr>
              <a:lnSpc>
                <a:spcPct val="120000"/>
              </a:lnSpc>
            </a:pPr>
            <a:r>
              <a:rPr lang="en-US" sz="1800" dirty="0">
                <a:latin typeface="Verdana"/>
                <a:ea typeface="ＭＳ Ｐゴシック" charset="0"/>
                <a:cs typeface="Verdana"/>
              </a:rPr>
              <a:t>European Convention on Human Rights</a:t>
            </a:r>
          </a:p>
          <a:p>
            <a:pPr>
              <a:lnSpc>
                <a:spcPct val="120000"/>
              </a:lnSpc>
            </a:pPr>
            <a:r>
              <a:rPr lang="en-US" sz="1800" dirty="0">
                <a:latin typeface="Verdana"/>
                <a:ea typeface="ＭＳ Ｐゴシック" charset="0"/>
                <a:cs typeface="Verdana"/>
              </a:rPr>
              <a:t>Human Rights Act 1998</a:t>
            </a:r>
          </a:p>
          <a:p>
            <a:pPr>
              <a:lnSpc>
                <a:spcPct val="120000"/>
              </a:lnSpc>
            </a:pPr>
            <a:r>
              <a:rPr lang="en-US" sz="1800" dirty="0">
                <a:latin typeface="Verdana"/>
                <a:ea typeface="ＭＳ Ｐゴシック" charset="0"/>
                <a:cs typeface="Verdana"/>
              </a:rPr>
              <a:t>Children (Scotland) Act 1995</a:t>
            </a:r>
          </a:p>
          <a:p>
            <a:pPr>
              <a:lnSpc>
                <a:spcPct val="120000"/>
              </a:lnSpc>
            </a:pPr>
            <a:r>
              <a:rPr lang="en-US" sz="1800" dirty="0">
                <a:latin typeface="Verdana"/>
                <a:ea typeface="ＭＳ Ｐゴシック" charset="0"/>
                <a:cs typeface="Verdana"/>
              </a:rPr>
              <a:t>Data Protection Act 1998</a:t>
            </a:r>
          </a:p>
          <a:p>
            <a:pPr>
              <a:lnSpc>
                <a:spcPct val="120000"/>
              </a:lnSpc>
            </a:pPr>
            <a:r>
              <a:rPr lang="en-US" sz="1800" dirty="0">
                <a:latin typeface="Verdana"/>
                <a:ea typeface="ＭＳ Ｐゴシック" charset="0"/>
                <a:cs typeface="Verdana"/>
              </a:rPr>
              <a:t>Disability Discrimination Act 1995</a:t>
            </a:r>
          </a:p>
          <a:p>
            <a:pPr>
              <a:lnSpc>
                <a:spcPct val="120000"/>
              </a:lnSpc>
            </a:pPr>
            <a:r>
              <a:rPr lang="en-US" sz="1800" dirty="0">
                <a:latin typeface="Verdana"/>
                <a:ea typeface="ＭＳ Ｐゴシック" charset="0"/>
                <a:cs typeface="Verdana"/>
              </a:rPr>
              <a:t>Mental Health (Care and Treatment) (Scotland) Act 2003</a:t>
            </a:r>
          </a:p>
          <a:p>
            <a:pPr>
              <a:lnSpc>
                <a:spcPct val="120000"/>
              </a:lnSpc>
            </a:pPr>
            <a:r>
              <a:rPr lang="en-US" sz="1800" dirty="0">
                <a:latin typeface="Verdana"/>
                <a:ea typeface="ＭＳ Ｐゴシック" charset="0"/>
                <a:cs typeface="Verdana"/>
              </a:rPr>
              <a:t>Vulnerable Witnesses (Scotland) Act 2004</a:t>
            </a:r>
          </a:p>
          <a:p>
            <a:pPr>
              <a:lnSpc>
                <a:spcPct val="120000"/>
              </a:lnSpc>
            </a:pPr>
            <a:r>
              <a:rPr lang="en-US" sz="1800" dirty="0">
                <a:latin typeface="Verdana"/>
                <a:ea typeface="ＭＳ Ｐゴシック" charset="0"/>
                <a:cs typeface="Verdana"/>
              </a:rPr>
              <a:t>UN Convention on the Rights of Persons with Disabilities</a:t>
            </a:r>
          </a:p>
          <a:p>
            <a:pPr>
              <a:lnSpc>
                <a:spcPct val="120000"/>
              </a:lnSpc>
            </a:pPr>
            <a:r>
              <a:rPr lang="en-US" sz="1800" dirty="0">
                <a:latin typeface="Verdana"/>
                <a:ea typeface="ＭＳ Ｐゴシック" charset="0"/>
                <a:cs typeface="Verdana"/>
              </a:rPr>
              <a:t>The Equality Act </a:t>
            </a:r>
            <a:r>
              <a:rPr lang="en-US" sz="1800" dirty="0" smtClean="0">
                <a:latin typeface="Verdana"/>
                <a:ea typeface="ＭＳ Ｐゴシック" charset="0"/>
                <a:cs typeface="Verdana"/>
              </a:rPr>
              <a:t>2010</a:t>
            </a:r>
          </a:p>
          <a:p>
            <a:pPr>
              <a:lnSpc>
                <a:spcPct val="120000"/>
              </a:lnSpc>
            </a:pPr>
            <a:r>
              <a:rPr lang="en-US" sz="1800" dirty="0">
                <a:latin typeface="Verdana"/>
                <a:ea typeface="ＭＳ Ｐゴシック" charset="0"/>
                <a:cs typeface="Verdana"/>
              </a:rPr>
              <a:t>The Children and Young People (Scotland) Act 2014</a:t>
            </a: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261031696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81924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600" dirty="0">
                <a:solidFill>
                  <a:srgbClr val="41B5A7"/>
                </a:solidFill>
                <a:latin typeface="Times New Roman"/>
                <a:ea typeface="ＭＳ Ｐゴシック" charset="0"/>
                <a:cs typeface="Times New Roman"/>
              </a:rPr>
              <a:t>Disability Discrimination Act 1995</a:t>
            </a:r>
            <a:endParaRPr lang="en-US" sz="46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852943" cy="4525964"/>
          </a:xfrm>
        </p:spPr>
        <p:txBody>
          <a:bodyPr numCol="1" spcCol="468000">
            <a:noAutofit/>
          </a:bodyPr>
          <a:lstStyle/>
          <a:p>
            <a:pPr marL="0" indent="0">
              <a:buNone/>
            </a:pPr>
            <a:r>
              <a:rPr lang="en-US" sz="3000" dirty="0">
                <a:solidFill>
                  <a:schemeClr val="bg1">
                    <a:lumMod val="50000"/>
                  </a:schemeClr>
                </a:solidFill>
                <a:ea typeface="ＭＳ Ｐゴシック" charset="0"/>
                <a:cs typeface="Times New Roman"/>
              </a:rPr>
              <a:t>Broadly, this Act defined a disability as a physical or mental impairment which had a substantial and long-term adverse effect on one's ability to carry out normal day-to-day activities. </a:t>
            </a:r>
            <a:endParaRPr lang="en-US" sz="3000" dirty="0" smtClean="0">
              <a:solidFill>
                <a:schemeClr val="bg1">
                  <a:lumMod val="50000"/>
                </a:schemeClr>
              </a:solidFill>
              <a:ea typeface="ＭＳ Ｐゴシック" charset="0"/>
              <a:cs typeface="Times New Roman"/>
            </a:endParaRPr>
          </a:p>
          <a:p>
            <a:pPr marL="0" indent="0">
              <a:buNone/>
            </a:pPr>
            <a:endParaRPr lang="en-US" sz="1800" dirty="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It </a:t>
            </a:r>
            <a:r>
              <a:rPr lang="en-US" sz="1800" dirty="0">
                <a:latin typeface="Verdana"/>
                <a:ea typeface="ＭＳ Ｐゴシック" charset="0"/>
                <a:cs typeface="Verdana"/>
              </a:rPr>
              <a:t>went on to say that an impairment could only be taken to affect normal day-to-day activities if it affected at least one of a number capacities, such as mobility, manual dexterity, speech etc</a:t>
            </a:r>
            <a:r>
              <a:rPr lang="en-US" sz="1800" dirty="0" smtClean="0">
                <a:latin typeface="Verdana"/>
                <a:ea typeface="ＭＳ Ｐゴシック" charset="0"/>
                <a:cs typeface="Verdana"/>
              </a:rPr>
              <a:t>.</a:t>
            </a:r>
            <a:endParaRPr lang="en-US" sz="2800" b="1" dirty="0" smtClean="0">
              <a:latin typeface="Verdana"/>
              <a:ea typeface="ＭＳ Ｐゴシック" charset="0"/>
              <a:cs typeface="Verdana"/>
            </a:endParaRPr>
          </a:p>
          <a:p>
            <a:pPr marL="0" indent="0">
              <a:buNone/>
            </a:pPr>
            <a:endParaRPr lang="en-US" sz="2200" b="1" dirty="0" smtClean="0">
              <a:solidFill>
                <a:schemeClr val="bg1">
                  <a:lumMod val="50000"/>
                </a:schemeClr>
              </a:solidFill>
              <a:latin typeface="Verdana"/>
              <a:ea typeface="ＭＳ Ｐゴシック" charset="0"/>
              <a:cs typeface="Verdana"/>
            </a:endParaRPr>
          </a:p>
          <a:p>
            <a:pPr marL="0" indent="0">
              <a:buNone/>
            </a:pPr>
            <a:endParaRPr lang="en-US" sz="2200" b="1" dirty="0" smtClean="0">
              <a:solidFill>
                <a:srgbClr val="A6A6A6"/>
              </a:solidFill>
              <a:latin typeface="Verdana"/>
              <a:ea typeface="ＭＳ Ｐゴシック" charset="0"/>
              <a:cs typeface="Verdana"/>
            </a:endParaRPr>
          </a:p>
          <a:p>
            <a:pPr marL="0" indent="0">
              <a:buNone/>
            </a:pPr>
            <a:endParaRPr lang="en-US" sz="2200" b="1" dirty="0">
              <a:solidFill>
                <a:srgbClr val="A6A6A6"/>
              </a:solidFill>
              <a:latin typeface="Verdana"/>
              <a:ea typeface="ＭＳ Ｐゴシック" charset="0"/>
              <a:cs typeface="Verdana"/>
            </a:endParaRPr>
          </a:p>
          <a:p>
            <a:pPr marL="0" indent="0">
              <a:buNone/>
            </a:pPr>
            <a:endParaRPr lang="en-US" sz="2200" b="1" dirty="0" smtClean="0">
              <a:solidFill>
                <a:srgbClr val="A6A6A6"/>
              </a:solidFill>
              <a:latin typeface="Verdana"/>
              <a:ea typeface="ＭＳ Ｐゴシック" charset="0"/>
              <a:cs typeface="Verdana"/>
            </a:endParaRPr>
          </a:p>
          <a:p>
            <a:pPr marL="0" indent="0">
              <a:buNone/>
            </a:pPr>
            <a:endParaRPr lang="en-US" sz="2200" b="1" dirty="0">
              <a:solidFill>
                <a:srgbClr val="A6A6A6"/>
              </a:solidFill>
              <a:latin typeface="Verdana"/>
              <a:ea typeface="ＭＳ Ｐゴシック" charset="0"/>
              <a:cs typeface="Verdana"/>
            </a:endParaRPr>
          </a:p>
          <a:p>
            <a:pPr marL="0" indent="0">
              <a:buNone/>
            </a:pPr>
            <a:r>
              <a:rPr lang="en-US" sz="2200" b="1" dirty="0" smtClean="0">
                <a:solidFill>
                  <a:srgbClr val="A6A6A6"/>
                </a:solidFill>
                <a:latin typeface="Verdana"/>
                <a:ea typeface="ＭＳ Ｐゴシック" charset="0"/>
                <a:cs typeface="Verdana"/>
              </a:rPr>
              <a:t>Impact on child</a:t>
            </a:r>
            <a:endParaRPr lang="en-US" sz="22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Feels valued</a:t>
            </a:r>
          </a:p>
          <a:p>
            <a:pPr>
              <a:lnSpc>
                <a:spcPct val="120000"/>
              </a:lnSpc>
            </a:pPr>
            <a:r>
              <a:rPr lang="en-US" sz="1800" dirty="0">
                <a:solidFill>
                  <a:srgbClr val="A6A6A6"/>
                </a:solidFill>
                <a:latin typeface="Verdana"/>
                <a:ea typeface="ＭＳ Ｐゴシック" charset="0"/>
                <a:cs typeface="Verdana"/>
              </a:rPr>
              <a:t>Feels like a partner in mutual </a:t>
            </a:r>
            <a:r>
              <a:rPr lang="en-US" sz="1800" dirty="0" err="1">
                <a:solidFill>
                  <a:srgbClr val="A6A6A6"/>
                </a:solidFill>
                <a:latin typeface="Verdana"/>
                <a:ea typeface="ＭＳ Ｐゴシック" charset="0"/>
                <a:cs typeface="Verdana"/>
              </a:rPr>
              <a:t>endeavour</a:t>
            </a:r>
            <a:endParaRPr lang="en-US" sz="18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Has a better chance of making friends and feeling less isolated, passive and frustrated</a:t>
            </a:r>
            <a:endParaRPr lang="en-US" sz="1800" dirty="0" smtClean="0">
              <a:solidFill>
                <a:srgbClr val="A6A6A6"/>
              </a:solidFill>
              <a:latin typeface="Verdana"/>
              <a:ea typeface="ＭＳ Ｐゴシック" charset="0"/>
              <a:cs typeface="Verdana"/>
            </a:endParaRPr>
          </a:p>
          <a:p>
            <a:pPr>
              <a:lnSpc>
                <a:spcPct val="120000"/>
              </a:lnSpc>
            </a:pP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95461125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84716"/>
            <a:ext cx="604465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The Equality Act 2010</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1027671" y="2053025"/>
            <a:ext cx="7088658" cy="4525964"/>
          </a:xfrm>
        </p:spPr>
        <p:txBody>
          <a:bodyPr>
            <a:noAutofit/>
          </a:bodyPr>
          <a:lstStyle/>
          <a:p>
            <a:pPr marL="0" indent="0">
              <a:buNone/>
            </a:pPr>
            <a:r>
              <a:rPr lang="en-US" sz="3000" dirty="0" smtClean="0">
                <a:solidFill>
                  <a:schemeClr val="bg1">
                    <a:lumMod val="50000"/>
                  </a:schemeClr>
                </a:solidFill>
                <a:latin typeface="Times New Roman"/>
                <a:ea typeface="ＭＳ Ｐゴシック" charset="0"/>
                <a:cs typeface="Times New Roman"/>
              </a:rPr>
              <a:t>The Equality act 2010 replaces </a:t>
            </a:r>
            <a:r>
              <a:rPr lang="en-US" sz="3000" dirty="0">
                <a:solidFill>
                  <a:schemeClr val="bg1">
                    <a:lumMod val="50000"/>
                  </a:schemeClr>
                </a:solidFill>
                <a:latin typeface="Times New Roman"/>
                <a:ea typeface="ＭＳ Ｐゴシック" charset="0"/>
                <a:cs typeface="Times New Roman"/>
              </a:rPr>
              <a:t>the Disability Discrimination Act </a:t>
            </a:r>
            <a:r>
              <a:rPr lang="en-US" sz="3000" dirty="0" smtClean="0">
                <a:solidFill>
                  <a:schemeClr val="bg1">
                    <a:lumMod val="50000"/>
                  </a:schemeClr>
                </a:solidFill>
                <a:latin typeface="Times New Roman"/>
                <a:ea typeface="ＭＳ Ｐゴシック" charset="0"/>
                <a:cs typeface="Times New Roman"/>
              </a:rPr>
              <a:t>1995.</a:t>
            </a:r>
          </a:p>
          <a:p>
            <a:pPr>
              <a:lnSpc>
                <a:spcPct val="120000"/>
              </a:lnSpc>
            </a:pPr>
            <a:endParaRPr lang="en-US" sz="1800" dirty="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Schedule </a:t>
            </a:r>
            <a:r>
              <a:rPr lang="en-US" sz="1800" dirty="0">
                <a:latin typeface="Verdana"/>
                <a:ea typeface="ＭＳ Ｐゴシック" charset="0"/>
                <a:cs typeface="Verdana"/>
              </a:rPr>
              <a:t>1 removes the previous list of </a:t>
            </a:r>
            <a:r>
              <a:rPr lang="en-US" sz="1800" dirty="0" smtClean="0">
                <a:latin typeface="Verdana"/>
                <a:ea typeface="ＭＳ Ｐゴシック" charset="0"/>
                <a:cs typeface="Verdana"/>
              </a:rPr>
              <a:t>capacities </a:t>
            </a:r>
            <a:r>
              <a:rPr lang="en-US" sz="1800" dirty="0">
                <a:latin typeface="Verdana"/>
                <a:ea typeface="ＭＳ Ｐゴシック" charset="0"/>
                <a:cs typeface="Verdana"/>
              </a:rPr>
              <a:t>from the definition of disability. It is </a:t>
            </a:r>
            <a:r>
              <a:rPr lang="en-US" sz="1800" dirty="0" smtClean="0">
                <a:latin typeface="Verdana"/>
                <a:ea typeface="ＭＳ Ｐゴシック" charset="0"/>
                <a:cs typeface="Verdana"/>
              </a:rPr>
              <a:t>no </a:t>
            </a:r>
            <a:r>
              <a:rPr lang="en-US" sz="1800" dirty="0">
                <a:latin typeface="Verdana"/>
                <a:ea typeface="ＭＳ Ｐゴシック" charset="0"/>
                <a:cs typeface="Verdana"/>
              </a:rPr>
              <a:t>longer necessary to show that the </a:t>
            </a:r>
            <a:r>
              <a:rPr lang="en-US" sz="1800" dirty="0" smtClean="0">
                <a:latin typeface="Verdana"/>
                <a:ea typeface="ＭＳ Ｐゴシック" charset="0"/>
                <a:cs typeface="Verdana"/>
              </a:rPr>
              <a:t>impairment </a:t>
            </a:r>
            <a:r>
              <a:rPr lang="en-US" sz="1800" dirty="0">
                <a:latin typeface="Verdana"/>
                <a:ea typeface="ＭＳ Ｐゴシック" charset="0"/>
                <a:cs typeface="Verdana"/>
              </a:rPr>
              <a:t>affects mobility or speech etc</a:t>
            </a:r>
            <a:r>
              <a:rPr lang="en-US" sz="1800" dirty="0" smtClean="0">
                <a:latin typeface="Verdana"/>
                <a:ea typeface="ＭＳ Ｐゴシック" charset="0"/>
                <a:cs typeface="Verdana"/>
              </a:rPr>
              <a:t>.</a:t>
            </a:r>
          </a:p>
          <a:p>
            <a:pPr marL="0" indent="0" eaLnBrk="1" hangingPunct="1">
              <a:buFont typeface="Arial" charset="0"/>
              <a:buNone/>
            </a:pPr>
            <a:r>
              <a:rPr lang="en-US" sz="2000" dirty="0" smtClean="0">
                <a:latin typeface="Verdana"/>
                <a:ea typeface="ＭＳ Ｐゴシック" charset="0"/>
                <a:cs typeface="Verdana"/>
              </a:rPr>
              <a:t> </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15239477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4402015"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Part 1</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Learning outcomes</a:t>
            </a:r>
            <a:endParaRPr lang="en-US" sz="1400" dirty="0">
              <a:solidFill>
                <a:schemeClr val="bg1">
                  <a:lumMod val="65000"/>
                </a:schemeClr>
              </a:solidFill>
              <a:latin typeface="Verdana"/>
              <a:cs typeface="Verdana"/>
            </a:endParaRPr>
          </a:p>
        </p:txBody>
      </p:sp>
      <p:sp>
        <p:nvSpPr>
          <p:cNvPr id="18" name="Content Placeholder 4"/>
          <p:cNvSpPr>
            <a:spLocks noGrp="1"/>
          </p:cNvSpPr>
          <p:nvPr>
            <p:ph idx="4294967295"/>
          </p:nvPr>
        </p:nvSpPr>
        <p:spPr>
          <a:xfrm>
            <a:off x="1027671" y="2053025"/>
            <a:ext cx="7088658" cy="4525964"/>
          </a:xfrm>
        </p:spPr>
        <p:txBody>
          <a:bodyPr>
            <a:noAutofit/>
          </a:bodyPr>
          <a:lstStyle/>
          <a:p>
            <a:pPr marL="0" indent="0" eaLnBrk="1" hangingPunct="1">
              <a:buFont typeface="Arial" charset="0"/>
              <a:buNone/>
            </a:pPr>
            <a:r>
              <a:rPr lang="en-US" sz="2200" b="1" dirty="0">
                <a:latin typeface="Verdana"/>
                <a:ea typeface="ＭＳ Ｐゴシック" charset="0"/>
                <a:cs typeface="Verdana"/>
              </a:rPr>
              <a:t>Course participants will be able to</a:t>
            </a:r>
            <a:r>
              <a:rPr lang="en-US" sz="2200" b="1" dirty="0" smtClean="0">
                <a:latin typeface="Verdana"/>
                <a:ea typeface="ＭＳ Ｐゴシック" charset="0"/>
                <a:cs typeface="Verdana"/>
              </a:rPr>
              <a:t>:</a:t>
            </a:r>
            <a:endParaRPr lang="en-US" sz="2200" b="1"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E</a:t>
            </a:r>
            <a:r>
              <a:rPr lang="en-US" sz="1800" dirty="0" smtClean="0">
                <a:latin typeface="Verdana"/>
                <a:ea typeface="ＭＳ Ｐゴシック" charset="0"/>
                <a:cs typeface="Verdana"/>
              </a:rPr>
              <a:t>xplain </a:t>
            </a:r>
            <a:r>
              <a:rPr lang="en-US" sz="1800" dirty="0">
                <a:latin typeface="Verdana"/>
                <a:ea typeface="ＭＳ Ｐゴシック" charset="0"/>
                <a:cs typeface="Verdana"/>
              </a:rPr>
              <a:t>the different models of disability</a:t>
            </a:r>
          </a:p>
          <a:p>
            <a:pPr>
              <a:lnSpc>
                <a:spcPct val="120000"/>
              </a:lnSpc>
              <a:spcAft>
                <a:spcPts val="1000"/>
              </a:spcAft>
            </a:pPr>
            <a:r>
              <a:rPr lang="en-GB" sz="1800" dirty="0">
                <a:latin typeface="Verdana"/>
                <a:ea typeface="ＭＳ Ｐゴシック" charset="0"/>
                <a:cs typeface="Verdana"/>
              </a:rPr>
              <a:t>R</a:t>
            </a:r>
            <a:r>
              <a:rPr lang="en-GB" sz="1800" dirty="0" smtClean="0">
                <a:latin typeface="Verdana"/>
                <a:ea typeface="ＭＳ Ｐゴシック" charset="0"/>
                <a:cs typeface="Verdana"/>
              </a:rPr>
              <a:t>ecognise</a:t>
            </a:r>
            <a:r>
              <a:rPr lang="en-US" sz="1800" dirty="0" smtClean="0">
                <a:latin typeface="Verdana"/>
                <a:ea typeface="ＭＳ Ｐゴシック" charset="0"/>
                <a:cs typeface="Verdana"/>
              </a:rPr>
              <a:t> </a:t>
            </a:r>
            <a:r>
              <a:rPr lang="en-US" sz="1800" dirty="0">
                <a:latin typeface="Verdana"/>
                <a:ea typeface="ＭＳ Ｐゴシック" charset="0"/>
                <a:cs typeface="Verdana"/>
              </a:rPr>
              <a:t>the difference between discrimination </a:t>
            </a:r>
            <a:r>
              <a:rPr lang="en-US" sz="1800" dirty="0" smtClean="0">
                <a:latin typeface="Verdana"/>
                <a:ea typeface="ＭＳ Ｐゴシック" charset="0"/>
                <a:cs typeface="Verdana"/>
              </a:rPr>
              <a:t>and </a:t>
            </a:r>
            <a:br>
              <a:rPr lang="en-US" sz="1800" dirty="0" smtClean="0">
                <a:latin typeface="Verdana"/>
                <a:ea typeface="ＭＳ Ｐゴシック" charset="0"/>
                <a:cs typeface="Verdana"/>
              </a:rPr>
            </a:br>
            <a:r>
              <a:rPr lang="en-US" sz="1800" dirty="0" smtClean="0">
                <a:latin typeface="Verdana"/>
                <a:ea typeface="ＭＳ Ｐゴシック" charset="0"/>
                <a:cs typeface="Verdana"/>
              </a:rPr>
              <a:t>prejudice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D</a:t>
            </a:r>
            <a:r>
              <a:rPr lang="en-US" sz="1800" dirty="0" smtClean="0">
                <a:latin typeface="Verdana"/>
                <a:ea typeface="ＭＳ Ｐゴシック" charset="0"/>
                <a:cs typeface="Verdana"/>
              </a:rPr>
              <a:t>escribe </a:t>
            </a:r>
            <a:r>
              <a:rPr lang="en-US" sz="1800" dirty="0">
                <a:latin typeface="Verdana"/>
                <a:ea typeface="ＭＳ Ｐゴシック" charset="0"/>
                <a:cs typeface="Verdana"/>
              </a:rPr>
              <a:t>the legal context and their duties under </a:t>
            </a:r>
            <a:r>
              <a:rPr lang="en-US" sz="1800" dirty="0" smtClean="0">
                <a:latin typeface="Verdana"/>
                <a:ea typeface="ＭＳ Ｐゴシック" charset="0"/>
                <a:cs typeface="Verdana"/>
              </a:rPr>
              <a:t>the Equality </a:t>
            </a:r>
            <a:r>
              <a:rPr lang="en-US" sz="1800" dirty="0">
                <a:latin typeface="Verdana"/>
                <a:ea typeface="ＭＳ Ｐゴシック" charset="0"/>
                <a:cs typeface="Verdana"/>
              </a:rPr>
              <a:t>Act </a:t>
            </a:r>
            <a:r>
              <a:rPr lang="en-US" sz="1800" dirty="0" smtClean="0">
                <a:latin typeface="Verdana"/>
                <a:ea typeface="ＭＳ Ｐゴシック" charset="0"/>
                <a:cs typeface="Verdana"/>
              </a:rPr>
              <a:t>2010</a:t>
            </a:r>
          </a:p>
          <a:p>
            <a:pPr>
              <a:lnSpc>
                <a:spcPct val="120000"/>
              </a:lnSpc>
              <a:spcAft>
                <a:spcPts val="1000"/>
              </a:spcAft>
            </a:pPr>
            <a:r>
              <a:rPr lang="en-US" sz="1800" dirty="0">
                <a:latin typeface="Verdana"/>
                <a:ea typeface="ＭＳ Ｐゴシック" charset="0"/>
                <a:cs typeface="Verdana"/>
              </a:rPr>
              <a:t>I</a:t>
            </a:r>
            <a:r>
              <a:rPr lang="en-US" sz="1800" dirty="0" smtClean="0">
                <a:latin typeface="Verdana"/>
                <a:ea typeface="ＭＳ Ｐゴシック" charset="0"/>
                <a:cs typeface="Verdana"/>
              </a:rPr>
              <a:t>dentify </a:t>
            </a:r>
            <a:r>
              <a:rPr lang="en-US" sz="1800" dirty="0">
                <a:latin typeface="Verdana"/>
                <a:ea typeface="ＭＳ Ｐゴシック" charset="0"/>
                <a:cs typeface="Verdana"/>
              </a:rPr>
              <a:t>some of the attitudes and values that </a:t>
            </a:r>
            <a:r>
              <a:rPr lang="en-US" sz="1800" dirty="0" smtClean="0">
                <a:latin typeface="Verdana"/>
                <a:ea typeface="ＭＳ Ｐゴシック" charset="0"/>
                <a:cs typeface="Verdana"/>
              </a:rPr>
              <a:t>affect perception </a:t>
            </a:r>
            <a:r>
              <a:rPr lang="en-US" sz="1800" dirty="0">
                <a:latin typeface="Verdana"/>
                <a:ea typeface="ＭＳ Ｐゴシック" charset="0"/>
                <a:cs typeface="Verdana"/>
              </a:rPr>
              <a:t>of the abuse of disabled children </a:t>
            </a:r>
            <a:r>
              <a:rPr lang="en-US" sz="1800" dirty="0" smtClean="0">
                <a:latin typeface="Verdana"/>
                <a:ea typeface="ＭＳ Ｐゴシック" charset="0"/>
                <a:cs typeface="Verdana"/>
              </a:rPr>
              <a:t>and the </a:t>
            </a:r>
            <a:r>
              <a:rPr lang="en-US" sz="1800" dirty="0">
                <a:latin typeface="Verdana"/>
                <a:ea typeface="ＭＳ Ｐゴシック" charset="0"/>
                <a:cs typeface="Verdana"/>
              </a:rPr>
              <a:t>parental capacity of disabled </a:t>
            </a:r>
            <a:r>
              <a:rPr lang="en-US" sz="1800" dirty="0" smtClean="0">
                <a:latin typeface="Verdana"/>
                <a:ea typeface="ＭＳ Ｐゴシック" charset="0"/>
                <a:cs typeface="Verdana"/>
              </a:rPr>
              <a:t>adults</a:t>
            </a:r>
            <a:endParaRPr lang="en-US" sz="1800" dirty="0">
              <a:latin typeface="Verdana"/>
              <a:ea typeface="ＭＳ Ｐゴシック" charset="0"/>
              <a:cs typeface="Verdana"/>
            </a:endParaRPr>
          </a:p>
          <a:p>
            <a:pPr marL="0" indent="0" eaLnBrk="1" hangingPunct="1">
              <a:buFont typeface="Arial" charset="0"/>
              <a:buNone/>
            </a:pPr>
            <a:r>
              <a:rPr lang="en-US" sz="2000" dirty="0">
                <a:latin typeface="Verdana"/>
                <a:ea typeface="ＭＳ Ｐゴシック" charset="0"/>
                <a:cs typeface="Verdana"/>
              </a:rPr>
              <a:t> </a:t>
            </a:r>
          </a:p>
        </p:txBody>
      </p:sp>
    </p:spTree>
    <p:extLst>
      <p:ext uri="{BB962C8B-B14F-4D97-AF65-F5344CB8AC3E}">
        <p14:creationId xmlns:p14="http://schemas.microsoft.com/office/powerpoint/2010/main" val="122583156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The Equality Act 2010</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
        <p:nvSpPr>
          <p:cNvPr id="6" name="Content Placeholder 4"/>
          <p:cNvSpPr>
            <a:spLocks noGrp="1"/>
          </p:cNvSpPr>
          <p:nvPr>
            <p:ph idx="4294967295"/>
          </p:nvPr>
        </p:nvSpPr>
        <p:spPr>
          <a:xfrm>
            <a:off x="1027671" y="2053025"/>
            <a:ext cx="7088658" cy="4525964"/>
          </a:xfrm>
        </p:spPr>
        <p:txBody>
          <a:bodyPr>
            <a:noAutofit/>
          </a:bodyPr>
          <a:lstStyle/>
          <a:p>
            <a:pPr marL="0" indent="0">
              <a:buNone/>
            </a:pPr>
            <a:r>
              <a:rPr lang="en-US" sz="3000" dirty="0">
                <a:solidFill>
                  <a:schemeClr val="bg1">
                    <a:lumMod val="50000"/>
                  </a:schemeClr>
                </a:solidFill>
                <a:ea typeface="ＭＳ Ｐゴシック" charset="0"/>
                <a:cs typeface="Times New Roman"/>
              </a:rPr>
              <a:t>A person has a disability if she or he has a </a:t>
            </a:r>
            <a:r>
              <a:rPr lang="en-US" sz="3000" dirty="0" smtClean="0">
                <a:solidFill>
                  <a:schemeClr val="bg1">
                    <a:lumMod val="50000"/>
                  </a:schemeClr>
                </a:solidFill>
                <a:ea typeface="ＭＳ Ｐゴシック" charset="0"/>
                <a:cs typeface="Times New Roman"/>
              </a:rPr>
              <a:t>physical </a:t>
            </a:r>
            <a:r>
              <a:rPr lang="en-US" sz="3000" dirty="0">
                <a:solidFill>
                  <a:schemeClr val="bg1">
                    <a:lumMod val="50000"/>
                  </a:schemeClr>
                </a:solidFill>
                <a:ea typeface="ＭＳ Ｐゴシック" charset="0"/>
                <a:cs typeface="Times New Roman"/>
              </a:rPr>
              <a:t>or mental impairment and </a:t>
            </a:r>
            <a:r>
              <a:rPr lang="en-US" sz="3000" dirty="0" smtClean="0">
                <a:solidFill>
                  <a:schemeClr val="bg1">
                    <a:lumMod val="50000"/>
                  </a:schemeClr>
                </a:solidFill>
                <a:ea typeface="ＭＳ Ｐゴシック" charset="0"/>
                <a:cs typeface="Times New Roman"/>
              </a:rPr>
              <a:t>the impairment </a:t>
            </a:r>
            <a:r>
              <a:rPr lang="en-US" sz="3000" dirty="0">
                <a:solidFill>
                  <a:schemeClr val="bg1">
                    <a:lumMod val="50000"/>
                  </a:schemeClr>
                </a:solidFill>
                <a:ea typeface="ＭＳ Ｐゴシック" charset="0"/>
                <a:cs typeface="Times New Roman"/>
              </a:rPr>
              <a:t>has a substantial and long </a:t>
            </a:r>
            <a:r>
              <a:rPr lang="en-US" sz="3000" dirty="0" smtClean="0">
                <a:solidFill>
                  <a:schemeClr val="bg1">
                    <a:lumMod val="50000"/>
                  </a:schemeClr>
                </a:solidFill>
                <a:ea typeface="ＭＳ Ｐゴシック" charset="0"/>
                <a:cs typeface="Times New Roman"/>
              </a:rPr>
              <a:t>term </a:t>
            </a:r>
            <a:r>
              <a:rPr lang="en-US" sz="3000" dirty="0">
                <a:solidFill>
                  <a:schemeClr val="bg1">
                    <a:lumMod val="50000"/>
                  </a:schemeClr>
                </a:solidFill>
                <a:ea typeface="ＭＳ Ｐゴシック" charset="0"/>
                <a:cs typeface="Times New Roman"/>
              </a:rPr>
              <a:t>adverse effect on his or her ability </a:t>
            </a:r>
            <a:r>
              <a:rPr lang="en-US" sz="3000" dirty="0" smtClean="0">
                <a:solidFill>
                  <a:schemeClr val="bg1">
                    <a:lumMod val="50000"/>
                  </a:schemeClr>
                </a:solidFill>
                <a:ea typeface="ＭＳ Ｐゴシック" charset="0"/>
                <a:cs typeface="Times New Roman"/>
              </a:rPr>
              <a:t>to carry </a:t>
            </a:r>
            <a:r>
              <a:rPr lang="en-US" sz="3000" dirty="0">
                <a:solidFill>
                  <a:schemeClr val="bg1">
                    <a:lumMod val="50000"/>
                  </a:schemeClr>
                </a:solidFill>
                <a:ea typeface="ＭＳ Ｐゴシック" charset="0"/>
                <a:cs typeface="Times New Roman"/>
              </a:rPr>
              <a:t>out normal day-to-day activities.</a:t>
            </a:r>
          </a:p>
          <a:p>
            <a:pPr marL="0" indent="0">
              <a:lnSpc>
                <a:spcPct val="120000"/>
              </a:lnSpc>
              <a:buNone/>
            </a:pPr>
            <a:endParaRPr lang="en-US" sz="1800" dirty="0" smtClean="0">
              <a:latin typeface="Verdana"/>
              <a:ea typeface="ＭＳ Ｐゴシック" charset="0"/>
              <a:cs typeface="Verdana"/>
            </a:endParaRPr>
          </a:p>
          <a:p>
            <a:pPr marL="0" indent="0" algn="r">
              <a:lnSpc>
                <a:spcPct val="120000"/>
              </a:lnSpc>
              <a:buNone/>
            </a:pPr>
            <a:r>
              <a:rPr lang="en-US" sz="1200" dirty="0" smtClean="0">
                <a:solidFill>
                  <a:schemeClr val="bg1">
                    <a:lumMod val="50000"/>
                  </a:schemeClr>
                </a:solidFill>
                <a:latin typeface="Verdana"/>
                <a:ea typeface="ＭＳ Ｐゴシック" charset="0"/>
                <a:cs typeface="Verdana"/>
              </a:rPr>
              <a:t>Section 6(1)</a:t>
            </a:r>
            <a:endParaRPr lang="en-US" sz="1200" dirty="0">
              <a:solidFill>
                <a:schemeClr val="bg1">
                  <a:lumMod val="50000"/>
                </a:schemeClr>
              </a:solidFill>
              <a:latin typeface="Verdana"/>
              <a:ea typeface="ＭＳ Ｐゴシック" charset="0"/>
              <a:cs typeface="Verdana"/>
            </a:endParaRPr>
          </a:p>
          <a:p>
            <a:pPr marL="0" indent="0" eaLnBrk="1" hangingPunct="1">
              <a:buFont typeface="Arial" charset="0"/>
              <a:buNone/>
            </a:pPr>
            <a:r>
              <a:rPr lang="en-US" sz="2000" dirty="0" smtClean="0">
                <a:latin typeface="Verdana"/>
                <a:ea typeface="ＭＳ Ｐゴシック" charset="0"/>
                <a:cs typeface="Verdana"/>
              </a:rPr>
              <a:t> </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423249963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The Equality Act 2010</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
        <p:nvSpPr>
          <p:cNvPr id="7" name="Content Placeholder 4"/>
          <p:cNvSpPr>
            <a:spLocks noGrp="1"/>
          </p:cNvSpPr>
          <p:nvPr>
            <p:ph idx="4294967295"/>
          </p:nvPr>
        </p:nvSpPr>
        <p:spPr>
          <a:xfrm>
            <a:off x="1027671" y="2053025"/>
            <a:ext cx="7088658" cy="4525964"/>
          </a:xfrm>
        </p:spPr>
        <p:txBody>
          <a:bodyPr>
            <a:noAutofit/>
          </a:bodyPr>
          <a:lstStyle/>
          <a:p>
            <a:pPr marL="0" indent="0">
              <a:buNone/>
            </a:pPr>
            <a:r>
              <a:rPr lang="en-US" sz="2200" b="1" dirty="0">
                <a:latin typeface="Verdana"/>
                <a:ea typeface="ＭＳ Ｐゴシック" charset="0"/>
                <a:cs typeface="Verdana"/>
              </a:rPr>
              <a:t>Public authorities have a duty </a:t>
            </a:r>
            <a:r>
              <a:rPr lang="en-US" sz="2200" b="1" dirty="0" smtClean="0">
                <a:latin typeface="Verdana"/>
                <a:ea typeface="ＭＳ Ｐゴシック" charset="0"/>
                <a:cs typeface="Verdana"/>
              </a:rPr>
              <a:t>to:</a:t>
            </a:r>
            <a:endParaRPr lang="en-US" sz="2200" b="1" dirty="0">
              <a:latin typeface="Verdana"/>
              <a:ea typeface="ＭＳ Ｐゴシック" charset="0"/>
              <a:cs typeface="Verdana"/>
            </a:endParaRPr>
          </a:p>
          <a:p>
            <a:pPr>
              <a:lnSpc>
                <a:spcPct val="120000"/>
              </a:lnSpc>
              <a:spcAft>
                <a:spcPts val="1000"/>
              </a:spcAft>
            </a:pPr>
            <a:r>
              <a:rPr lang="en-US" sz="1800" dirty="0" smtClean="0">
                <a:latin typeface="Verdana"/>
                <a:ea typeface="ＭＳ Ｐゴシック" charset="0"/>
                <a:cs typeface="Verdana"/>
              </a:rPr>
              <a:t>Promote </a:t>
            </a:r>
            <a:r>
              <a:rPr lang="en-US" sz="1800" dirty="0">
                <a:latin typeface="Verdana"/>
                <a:ea typeface="ＭＳ Ｐゴシック" charset="0"/>
                <a:cs typeface="Verdana"/>
              </a:rPr>
              <a:t>equality of opportunity </a:t>
            </a:r>
            <a:r>
              <a:rPr lang="en-US" sz="1800" dirty="0" smtClean="0">
                <a:latin typeface="Verdana"/>
                <a:ea typeface="ＭＳ Ｐゴシック" charset="0"/>
                <a:cs typeface="Verdana"/>
              </a:rPr>
              <a:t>between disabled </a:t>
            </a:r>
            <a:r>
              <a:rPr lang="en-US" sz="1800" dirty="0">
                <a:latin typeface="Verdana"/>
                <a:ea typeface="ＭＳ Ｐゴシック" charset="0"/>
                <a:cs typeface="Verdana"/>
              </a:rPr>
              <a:t>people and other </a:t>
            </a:r>
            <a:r>
              <a:rPr lang="en-US" sz="1800" dirty="0" smtClean="0">
                <a:latin typeface="Verdana"/>
                <a:ea typeface="ＭＳ Ｐゴシック" charset="0"/>
                <a:cs typeface="Verdana"/>
              </a:rPr>
              <a:t>people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Eliminate discrimination that is unlawful under the </a:t>
            </a:r>
            <a:r>
              <a:rPr lang="en-US" sz="1800" dirty="0" smtClean="0">
                <a:latin typeface="Verdana"/>
                <a:ea typeface="ＭＳ Ｐゴシック" charset="0"/>
                <a:cs typeface="Verdana"/>
              </a:rPr>
              <a:t>Act</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Eliminate harassment of disabled people that is related to their </a:t>
            </a:r>
            <a:r>
              <a:rPr lang="en-US" sz="1800" dirty="0" smtClean="0">
                <a:latin typeface="Verdana"/>
                <a:ea typeface="ＭＳ Ｐゴシック" charset="0"/>
                <a:cs typeface="Verdana"/>
              </a:rPr>
              <a:t>impairments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Promote positive attitudes towards disabled </a:t>
            </a:r>
            <a:r>
              <a:rPr lang="en-US" sz="1800" dirty="0" smtClean="0">
                <a:latin typeface="Verdana"/>
                <a:ea typeface="ＭＳ Ｐゴシック" charset="0"/>
                <a:cs typeface="Verdana"/>
              </a:rPr>
              <a:t>people</a:t>
            </a:r>
            <a:r>
              <a:rPr lang="en-US" sz="2000" dirty="0" smtClean="0">
                <a:latin typeface="Verdana"/>
                <a:ea typeface="ＭＳ Ｐゴシック" charset="0"/>
                <a:cs typeface="Verdana"/>
              </a:rPr>
              <a:t> </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406501158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84700"/>
            <a:ext cx="6314059"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The Equality Act 2010</a:t>
            </a:r>
            <a:endParaRPr lang="en-US" sz="4800" dirty="0">
              <a:solidFill>
                <a:srgbClr val="41B5A7"/>
              </a:solidFill>
              <a:latin typeface="Times New Roman"/>
              <a:cs typeface="Times New Roman"/>
            </a:endParaRPr>
          </a:p>
        </p:txBody>
      </p:sp>
      <p:sp>
        <p:nvSpPr>
          <p:cNvPr id="16"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
        <p:nvSpPr>
          <p:cNvPr id="7" name="Content Placeholder 4"/>
          <p:cNvSpPr>
            <a:spLocks noGrp="1"/>
          </p:cNvSpPr>
          <p:nvPr>
            <p:ph idx="4294967295"/>
          </p:nvPr>
        </p:nvSpPr>
        <p:spPr>
          <a:xfrm>
            <a:off x="1027671" y="2053025"/>
            <a:ext cx="7088658" cy="4525964"/>
          </a:xfrm>
        </p:spPr>
        <p:txBody>
          <a:bodyPr>
            <a:noAutofit/>
          </a:bodyPr>
          <a:lstStyle/>
          <a:p>
            <a:pPr marL="0" indent="0">
              <a:buNone/>
            </a:pPr>
            <a:r>
              <a:rPr lang="en-US" sz="2200" b="1" dirty="0">
                <a:latin typeface="Verdana"/>
                <a:ea typeface="ＭＳ Ｐゴシック" charset="0"/>
                <a:cs typeface="Verdana"/>
              </a:rPr>
              <a:t>Public authorities have a duty </a:t>
            </a:r>
            <a:r>
              <a:rPr lang="en-US" sz="2200" b="1" dirty="0" smtClean="0">
                <a:latin typeface="Verdana"/>
                <a:ea typeface="ＭＳ Ｐゴシック" charset="0"/>
                <a:cs typeface="Verdana"/>
              </a:rPr>
              <a:t>to:</a:t>
            </a:r>
            <a:endParaRPr lang="en-US" sz="2200" b="1"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Encourage participation by disabled people in public </a:t>
            </a:r>
            <a:r>
              <a:rPr lang="en-US" sz="1800" dirty="0" smtClean="0">
                <a:latin typeface="Verdana"/>
                <a:ea typeface="ＭＳ Ｐゴシック" charset="0"/>
                <a:cs typeface="Verdana"/>
              </a:rPr>
              <a:t>life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Take steps to take account of disabled people’s impairments, even where that involves treating disabled people more </a:t>
            </a:r>
            <a:r>
              <a:rPr lang="en-US" sz="1800" dirty="0" err="1">
                <a:latin typeface="Verdana"/>
                <a:ea typeface="ＭＳ Ｐゴシック" charset="0"/>
                <a:cs typeface="Verdana"/>
              </a:rPr>
              <a:t>favourably</a:t>
            </a:r>
            <a:r>
              <a:rPr lang="en-US" sz="1800" dirty="0">
                <a:latin typeface="Verdana"/>
                <a:ea typeface="ＭＳ Ｐゴシック" charset="0"/>
                <a:cs typeface="Verdana"/>
              </a:rPr>
              <a:t> than other people</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178832792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9" name="Straight Connector 8"/>
          <p:cNvCxnSpPr/>
          <p:nvPr/>
        </p:nvCxnSpPr>
        <p:spPr>
          <a:xfrm>
            <a:off x="410693"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itle 1"/>
          <p:cNvSpPr txBox="1">
            <a:spLocks/>
          </p:cNvSpPr>
          <p:nvPr/>
        </p:nvSpPr>
        <p:spPr>
          <a:xfrm>
            <a:off x="324752" y="132821"/>
            <a:ext cx="830570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Equality doesn’t mean justice</a:t>
            </a:r>
            <a:endParaRPr lang="en-US" sz="4800" dirty="0">
              <a:solidFill>
                <a:schemeClr val="bg1"/>
              </a:solidFill>
              <a:latin typeface="Times New Roman"/>
              <a:cs typeface="Times New Roman"/>
            </a:endParaRPr>
          </a:p>
        </p:txBody>
      </p:sp>
      <p:pic>
        <p:nvPicPr>
          <p:cNvPr id="3" name="Picture 2" descr="PP-justic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7853" y="1972487"/>
            <a:ext cx="3159688" cy="4210341"/>
          </a:xfrm>
          <a:prstGeom prst="rect">
            <a:avLst/>
          </a:prstGeom>
        </p:spPr>
      </p:pic>
      <p:pic>
        <p:nvPicPr>
          <p:cNvPr id="5" name="Picture 4" descr="PP-equalit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9046" y="1972487"/>
            <a:ext cx="3159688" cy="4210341"/>
          </a:xfrm>
          <a:prstGeom prst="rect">
            <a:avLst/>
          </a:prstGeom>
        </p:spPr>
      </p:pic>
      <p:sp>
        <p:nvSpPr>
          <p:cNvPr id="8" name="Title 1"/>
          <p:cNvSpPr txBox="1">
            <a:spLocks/>
          </p:cNvSpPr>
          <p:nvPr/>
        </p:nvSpPr>
        <p:spPr>
          <a:xfrm>
            <a:off x="1179046" y="6071413"/>
            <a:ext cx="3159688" cy="7705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80000"/>
              </a:lnSpc>
            </a:pPr>
            <a:r>
              <a:rPr lang="en-US" sz="1800" b="1" dirty="0" smtClean="0">
                <a:solidFill>
                  <a:schemeClr val="bg1"/>
                </a:solidFill>
                <a:latin typeface="Verdana"/>
                <a:ea typeface="ＭＳ Ｐゴシック" charset="0"/>
                <a:cs typeface="Verdana"/>
              </a:rPr>
              <a:t>This is equality</a:t>
            </a:r>
            <a:endParaRPr lang="en-US" sz="1800" b="1" dirty="0">
              <a:solidFill>
                <a:schemeClr val="bg1"/>
              </a:solidFill>
              <a:latin typeface="Times New Roman"/>
              <a:cs typeface="Times New Roman"/>
            </a:endParaRPr>
          </a:p>
        </p:txBody>
      </p:sp>
      <p:sp>
        <p:nvSpPr>
          <p:cNvPr id="12" name="Title 1"/>
          <p:cNvSpPr txBox="1">
            <a:spLocks/>
          </p:cNvSpPr>
          <p:nvPr/>
        </p:nvSpPr>
        <p:spPr>
          <a:xfrm>
            <a:off x="4767853" y="6071413"/>
            <a:ext cx="3159688" cy="7705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80000"/>
              </a:lnSpc>
            </a:pPr>
            <a:r>
              <a:rPr lang="en-US" sz="1800" b="1" dirty="0" smtClean="0">
                <a:solidFill>
                  <a:schemeClr val="bg1"/>
                </a:solidFill>
                <a:latin typeface="Verdana"/>
                <a:ea typeface="ＭＳ Ｐゴシック" charset="0"/>
                <a:cs typeface="Verdana"/>
              </a:rPr>
              <a:t>This is justice</a:t>
            </a:r>
            <a:endParaRPr lang="en-US" sz="1800" b="1" dirty="0">
              <a:solidFill>
                <a:schemeClr val="bg1"/>
              </a:solidFill>
              <a:latin typeface="Times New Roman"/>
              <a:cs typeface="Times New Roman"/>
            </a:endParaRPr>
          </a:p>
        </p:txBody>
      </p:sp>
    </p:spTree>
    <p:extLst>
      <p:ext uri="{BB962C8B-B14F-4D97-AF65-F5344CB8AC3E}">
        <p14:creationId xmlns:p14="http://schemas.microsoft.com/office/powerpoint/2010/main" val="25038146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25086"/>
            <a:ext cx="867131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Children (Scotland) Act 1995</a:t>
            </a:r>
            <a:endParaRPr lang="en-US" sz="4800" dirty="0">
              <a:solidFill>
                <a:srgbClr val="41B5A7"/>
              </a:solidFill>
              <a:latin typeface="Times New Roman"/>
              <a:cs typeface="Times New Roman"/>
            </a:endParaRPr>
          </a:p>
        </p:txBody>
      </p:sp>
      <p:sp>
        <p:nvSpPr>
          <p:cNvPr id="7" name="Content Placeholder 4"/>
          <p:cNvSpPr>
            <a:spLocks noGrp="1"/>
          </p:cNvSpPr>
          <p:nvPr>
            <p:ph idx="4294967295"/>
          </p:nvPr>
        </p:nvSpPr>
        <p:spPr>
          <a:xfrm>
            <a:off x="1027671" y="2053025"/>
            <a:ext cx="7088658" cy="4133848"/>
          </a:xfrm>
        </p:spPr>
        <p:txBody>
          <a:bodyPr>
            <a:noAutofit/>
          </a:bodyPr>
          <a:lstStyle/>
          <a:p>
            <a:pPr marL="0" indent="0">
              <a:buNone/>
            </a:pPr>
            <a:r>
              <a:rPr lang="en-US" sz="2200" b="1" dirty="0" smtClean="0">
                <a:latin typeface="Verdana"/>
                <a:ea typeface="ＭＳ Ｐゴシック" charset="0"/>
                <a:cs typeface="Verdana"/>
              </a:rPr>
              <a:t>Principles:</a:t>
            </a:r>
            <a:endParaRPr lang="en-US" sz="2200" b="1" dirty="0">
              <a:latin typeface="Verdana"/>
              <a:ea typeface="ＭＳ Ｐゴシック" charset="0"/>
              <a:cs typeface="Verdana"/>
            </a:endParaRPr>
          </a:p>
          <a:p>
            <a:pPr>
              <a:lnSpc>
                <a:spcPct val="120000"/>
              </a:lnSpc>
              <a:spcAft>
                <a:spcPts val="1000"/>
              </a:spcAft>
            </a:pPr>
            <a:r>
              <a:rPr lang="en-US" sz="1800" dirty="0" smtClean="0">
                <a:latin typeface="Verdana"/>
                <a:ea typeface="ＭＳ Ｐゴシック" charset="0"/>
                <a:cs typeface="Verdana"/>
              </a:rPr>
              <a:t>Child’s </a:t>
            </a:r>
            <a:r>
              <a:rPr lang="en-US" sz="1800" dirty="0">
                <a:latin typeface="Verdana"/>
                <a:ea typeface="ＭＳ Ｐゴシック" charset="0"/>
                <a:cs typeface="Verdana"/>
              </a:rPr>
              <a:t>welfare paramount</a:t>
            </a:r>
          </a:p>
          <a:p>
            <a:pPr>
              <a:lnSpc>
                <a:spcPct val="120000"/>
              </a:lnSpc>
              <a:spcAft>
                <a:spcPts val="1000"/>
              </a:spcAft>
            </a:pPr>
            <a:r>
              <a:rPr lang="en-US" sz="1800" dirty="0" smtClean="0">
                <a:latin typeface="Verdana"/>
                <a:ea typeface="ＭＳ Ｐゴシック" charset="0"/>
                <a:cs typeface="Verdana"/>
              </a:rPr>
              <a:t>Consideration </a:t>
            </a:r>
            <a:r>
              <a:rPr lang="en-US" sz="1800" dirty="0">
                <a:latin typeface="Verdana"/>
                <a:ea typeface="ＭＳ Ｐゴシック" charset="0"/>
                <a:cs typeface="Verdana"/>
              </a:rPr>
              <a:t>must be given to the child’s view</a:t>
            </a:r>
          </a:p>
          <a:p>
            <a:pPr>
              <a:lnSpc>
                <a:spcPct val="120000"/>
              </a:lnSpc>
              <a:spcAft>
                <a:spcPts val="1000"/>
              </a:spcAft>
            </a:pPr>
            <a:r>
              <a:rPr lang="en-US" sz="1800" dirty="0" smtClean="0">
                <a:latin typeface="Verdana"/>
                <a:ea typeface="ＭＳ Ｐゴシック" charset="0"/>
                <a:cs typeface="Verdana"/>
              </a:rPr>
              <a:t>No </a:t>
            </a:r>
            <a:r>
              <a:rPr lang="en-US" sz="1800" dirty="0">
                <a:latin typeface="Verdana"/>
                <a:ea typeface="ＭＳ Ｐゴシック" charset="0"/>
                <a:cs typeface="Verdana"/>
              </a:rPr>
              <a:t>legal intervention unless necessary</a:t>
            </a:r>
          </a:p>
          <a:p>
            <a:pPr>
              <a:lnSpc>
                <a:spcPct val="120000"/>
              </a:lnSpc>
            </a:pPr>
            <a:endParaRPr lang="en-US" sz="1800" dirty="0">
              <a:latin typeface="Verdana"/>
              <a:ea typeface="ＭＳ Ｐゴシック" charset="0"/>
              <a:cs typeface="Verdana"/>
            </a:endParaRPr>
          </a:p>
          <a:p>
            <a:pPr marL="0" indent="0">
              <a:buNone/>
            </a:pPr>
            <a:r>
              <a:rPr lang="en-US" sz="2200" b="1" dirty="0" smtClean="0">
                <a:latin typeface="Verdana"/>
                <a:ea typeface="ＭＳ Ｐゴシック" charset="0"/>
                <a:cs typeface="Verdana"/>
              </a:rPr>
              <a:t>Child's rights:</a:t>
            </a:r>
            <a:endParaRPr lang="en-US" sz="2200" b="1" dirty="0">
              <a:latin typeface="Verdana"/>
              <a:ea typeface="ＭＳ Ｐゴシック" charset="0"/>
              <a:cs typeface="Verdana"/>
            </a:endParaRPr>
          </a:p>
          <a:p>
            <a:pPr>
              <a:lnSpc>
                <a:spcPct val="120000"/>
              </a:lnSpc>
            </a:pPr>
            <a:r>
              <a:rPr lang="en-US" sz="1800" dirty="0" smtClean="0">
                <a:latin typeface="Verdana"/>
                <a:ea typeface="ＭＳ Ｐゴシック" charset="0"/>
                <a:cs typeface="Verdana"/>
              </a:rPr>
              <a:t> </a:t>
            </a:r>
            <a:r>
              <a:rPr lang="en-US" sz="1800" dirty="0">
                <a:latin typeface="Verdana"/>
                <a:ea typeface="ＭＳ Ｐゴシック" charset="0"/>
                <a:cs typeface="Verdana"/>
              </a:rPr>
              <a:t>Protection; treated as individual; express views</a:t>
            </a:r>
          </a:p>
        </p:txBody>
      </p:sp>
    </p:spTree>
    <p:extLst>
      <p:ext uri="{BB962C8B-B14F-4D97-AF65-F5344CB8AC3E}">
        <p14:creationId xmlns:p14="http://schemas.microsoft.com/office/powerpoint/2010/main" val="23259829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1027671" y="2053025"/>
            <a:ext cx="7088658" cy="4499480"/>
          </a:xfrm>
        </p:spPr>
        <p:txBody>
          <a:bodyPr>
            <a:noAutofit/>
          </a:bodyPr>
          <a:lstStyle/>
          <a:p>
            <a:pPr marL="0" indent="0">
              <a:buNone/>
            </a:pPr>
            <a:r>
              <a:rPr lang="en-US" sz="2200" b="1" dirty="0">
                <a:latin typeface="Verdana"/>
                <a:ea typeface="ＭＳ Ｐゴシック" charset="0"/>
                <a:cs typeface="Verdana"/>
              </a:rPr>
              <a:t>Parental Responsibilities include:</a:t>
            </a:r>
          </a:p>
          <a:p>
            <a:pPr>
              <a:lnSpc>
                <a:spcPct val="120000"/>
              </a:lnSpc>
            </a:pPr>
            <a:r>
              <a:rPr lang="en-US" sz="1800" dirty="0">
                <a:latin typeface="Verdana"/>
                <a:ea typeface="ＭＳ Ｐゴシック" charset="0"/>
                <a:cs typeface="Verdana"/>
              </a:rPr>
              <a:t>Safeguard and promote welfare of child; provide direction and guidance; maintain personal relations and contact with the child on regular basis (even if child is not living with parent)</a:t>
            </a:r>
            <a:r>
              <a:rPr lang="en-US" sz="1800" dirty="0" smtClean="0">
                <a:latin typeface="Verdana"/>
                <a:ea typeface="ＭＳ Ｐゴシック" charset="0"/>
                <a:cs typeface="Verdana"/>
              </a:rPr>
              <a:t>.</a:t>
            </a:r>
          </a:p>
          <a:p>
            <a:pPr marL="0" indent="0">
              <a:lnSpc>
                <a:spcPct val="120000"/>
              </a:lnSpc>
              <a:buNone/>
            </a:pPr>
            <a:r>
              <a:rPr lang="en-US" sz="1200" dirty="0" smtClean="0">
                <a:solidFill>
                  <a:schemeClr val="bg1">
                    <a:lumMod val="50000"/>
                  </a:schemeClr>
                </a:solidFill>
                <a:latin typeface="Verdana"/>
                <a:ea typeface="ＭＳ Ｐゴシック" charset="0"/>
                <a:cs typeface="Verdana"/>
              </a:rPr>
              <a:t>      Must be implemented only if practicable and in the interests of the child</a:t>
            </a:r>
            <a:r>
              <a:rPr lang="en-US" sz="1200" dirty="0" smtClean="0">
                <a:latin typeface="Verdana"/>
                <a:ea typeface="ＭＳ Ｐゴシック" charset="0"/>
                <a:cs typeface="Verdana"/>
              </a:rPr>
              <a:t>.</a:t>
            </a:r>
          </a:p>
          <a:p>
            <a:pPr marL="0" indent="0" algn="r">
              <a:lnSpc>
                <a:spcPct val="120000"/>
              </a:lnSpc>
              <a:buNone/>
            </a:pPr>
            <a:endParaRPr lang="en-US" sz="1200" dirty="0">
              <a:latin typeface="Verdana"/>
              <a:ea typeface="ＭＳ Ｐゴシック" charset="0"/>
              <a:cs typeface="Verdana"/>
            </a:endParaRPr>
          </a:p>
          <a:p>
            <a:pPr marL="0" indent="0">
              <a:buNone/>
            </a:pPr>
            <a:r>
              <a:rPr lang="en-US" sz="2200" b="1" dirty="0" smtClean="0">
                <a:latin typeface="Verdana"/>
                <a:ea typeface="ＭＳ Ｐゴシック" charset="0"/>
                <a:cs typeface="Verdana"/>
              </a:rPr>
              <a:t>Child's rights:</a:t>
            </a:r>
            <a:endParaRPr lang="en-US" sz="2200" b="1" dirty="0">
              <a:latin typeface="Verdana"/>
              <a:ea typeface="ＭＳ Ｐゴシック" charset="0"/>
              <a:cs typeface="Verdana"/>
            </a:endParaRPr>
          </a:p>
          <a:p>
            <a:pPr>
              <a:lnSpc>
                <a:spcPct val="120000"/>
              </a:lnSpc>
            </a:pPr>
            <a:r>
              <a:rPr lang="en-US" sz="1800" dirty="0" smtClean="0">
                <a:latin typeface="Verdana"/>
                <a:ea typeface="ＭＳ Ｐゴシック" charset="0"/>
                <a:cs typeface="Verdana"/>
              </a:rPr>
              <a:t>To </a:t>
            </a:r>
            <a:r>
              <a:rPr lang="en-US" sz="1800" dirty="0">
                <a:latin typeface="Verdana"/>
                <a:ea typeface="ＭＳ Ｐゴシック" charset="0"/>
                <a:cs typeface="Verdana"/>
              </a:rPr>
              <a:t>have child living with the parent or otherwise regulate child’s residence; control, direct or guide child’s upbringing in a manner appropriate to age and stage of child; maintain personal relations and contact on regular basis even if child is not living with parent. </a:t>
            </a:r>
          </a:p>
        </p:txBody>
      </p:sp>
      <p:sp>
        <p:nvSpPr>
          <p:cNvPr id="6" name="Title 1"/>
          <p:cNvSpPr txBox="1">
            <a:spLocks/>
          </p:cNvSpPr>
          <p:nvPr/>
        </p:nvSpPr>
        <p:spPr>
          <a:xfrm>
            <a:off x="324752" y="-184700"/>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Children (Scotland) Act 1995</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2672643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1027671" y="2053025"/>
            <a:ext cx="7088658" cy="4499480"/>
          </a:xfrm>
        </p:spPr>
        <p:txBody>
          <a:bodyPr>
            <a:noAutofit/>
          </a:bodyPr>
          <a:lstStyle/>
          <a:p>
            <a:pPr marL="0" indent="0">
              <a:buNone/>
            </a:pPr>
            <a:r>
              <a:rPr lang="en-US" sz="2200" b="1" dirty="0">
                <a:latin typeface="Verdana"/>
                <a:ea typeface="ＭＳ Ｐゴシック" charset="0"/>
                <a:cs typeface="Verdana"/>
              </a:rPr>
              <a:t>Disability is a defining criteria that a child is “in need</a:t>
            </a:r>
            <a:r>
              <a:rPr lang="en-US" sz="2200" b="1" dirty="0" smtClean="0">
                <a:latin typeface="Verdana"/>
                <a:ea typeface="ＭＳ Ｐゴシック" charset="0"/>
                <a:cs typeface="Verdana"/>
              </a:rPr>
              <a:t>”</a:t>
            </a:r>
            <a:endParaRPr lang="en-US" sz="2200" b="1" dirty="0">
              <a:latin typeface="Verdana"/>
              <a:ea typeface="ＭＳ Ｐゴシック" charset="0"/>
              <a:cs typeface="Verdana"/>
            </a:endParaRPr>
          </a:p>
          <a:p>
            <a:pPr>
              <a:lnSpc>
                <a:spcPct val="120000"/>
              </a:lnSpc>
              <a:spcAft>
                <a:spcPts val="1000"/>
              </a:spcAft>
            </a:pPr>
            <a:r>
              <a:rPr lang="en-US" sz="1800" dirty="0" smtClean="0">
                <a:latin typeface="Verdana"/>
                <a:ea typeface="ＭＳ Ｐゴシック" charset="0"/>
                <a:cs typeface="Verdana"/>
              </a:rPr>
              <a:t>If </a:t>
            </a:r>
            <a:r>
              <a:rPr lang="en-US" sz="1800" dirty="0">
                <a:latin typeface="Verdana"/>
                <a:ea typeface="ＭＳ Ｐゴシック" charset="0"/>
                <a:cs typeface="Verdana"/>
              </a:rPr>
              <a:t>disabled</a:t>
            </a:r>
          </a:p>
          <a:p>
            <a:pPr>
              <a:lnSpc>
                <a:spcPct val="120000"/>
              </a:lnSpc>
              <a:spcAft>
                <a:spcPts val="1000"/>
              </a:spcAft>
            </a:pPr>
            <a:r>
              <a:rPr lang="en-US" sz="1800" dirty="0">
                <a:latin typeface="Verdana"/>
                <a:ea typeface="ＭＳ Ｐゴシック" charset="0"/>
                <a:cs typeface="Verdana"/>
              </a:rPr>
              <a:t>I</a:t>
            </a:r>
            <a:r>
              <a:rPr lang="en-US" sz="1800" dirty="0" smtClean="0">
                <a:latin typeface="Verdana"/>
                <a:ea typeface="ＭＳ Ｐゴシック" charset="0"/>
                <a:cs typeface="Verdana"/>
              </a:rPr>
              <a:t>f </a:t>
            </a:r>
            <a:r>
              <a:rPr lang="en-US" sz="1800" dirty="0">
                <a:latin typeface="Verdana"/>
                <a:ea typeface="ＭＳ Ｐゴシック" charset="0"/>
                <a:cs typeface="Verdana"/>
              </a:rPr>
              <a:t>they are affected adversely by the disability of any other person in their </a:t>
            </a:r>
            <a:r>
              <a:rPr lang="en-US" sz="1800" dirty="0" smtClean="0">
                <a:latin typeface="Verdana"/>
                <a:ea typeface="ＭＳ Ｐゴシック" charset="0"/>
                <a:cs typeface="Verdana"/>
              </a:rPr>
              <a:t>family</a:t>
            </a:r>
            <a:endParaRPr lang="en-US" sz="1800" dirty="0">
              <a:latin typeface="Verdana"/>
              <a:ea typeface="ＭＳ Ｐゴシック" charset="0"/>
              <a:cs typeface="Verdana"/>
            </a:endParaRPr>
          </a:p>
          <a:p>
            <a:pPr marL="0" indent="0" algn="r">
              <a:lnSpc>
                <a:spcPct val="120000"/>
              </a:lnSpc>
              <a:buNone/>
            </a:pPr>
            <a:endParaRPr lang="en-US" sz="1200" dirty="0">
              <a:latin typeface="Verdana"/>
              <a:ea typeface="ＭＳ Ｐゴシック" charset="0"/>
              <a:cs typeface="Verdana"/>
            </a:endParaRPr>
          </a:p>
          <a:p>
            <a:pPr marL="0" indent="0">
              <a:buNone/>
            </a:pPr>
            <a:r>
              <a:rPr lang="en-US" sz="2200" b="1" dirty="0" smtClean="0">
                <a:latin typeface="Verdana"/>
                <a:ea typeface="ＭＳ Ｐゴシック" charset="0"/>
                <a:cs typeface="Verdana"/>
              </a:rPr>
              <a:t>Sets </a:t>
            </a:r>
            <a:r>
              <a:rPr lang="en-US" sz="2200" b="1" dirty="0">
                <a:latin typeface="Verdana"/>
                <a:ea typeface="ＭＳ Ｐゴシック" charset="0"/>
                <a:cs typeface="Verdana"/>
              </a:rPr>
              <a:t>out clearly that Local Authorities have duties, powers and responsibilities to children ‘in need</a:t>
            </a:r>
            <a:r>
              <a:rPr lang="en-US" sz="2200" b="1" dirty="0" smtClean="0">
                <a:latin typeface="Verdana"/>
                <a:ea typeface="ＭＳ Ｐゴシック" charset="0"/>
                <a:cs typeface="Verdana"/>
              </a:rPr>
              <a:t>’</a:t>
            </a:r>
            <a:endParaRPr lang="en-US" sz="2200" b="1" dirty="0">
              <a:latin typeface="Verdana"/>
              <a:ea typeface="ＭＳ Ｐゴシック" charset="0"/>
              <a:cs typeface="Verdana"/>
            </a:endParaRPr>
          </a:p>
        </p:txBody>
      </p:sp>
      <p:sp>
        <p:nvSpPr>
          <p:cNvPr id="6" name="Title 1"/>
          <p:cNvSpPr txBox="1">
            <a:spLocks/>
          </p:cNvSpPr>
          <p:nvPr/>
        </p:nvSpPr>
        <p:spPr>
          <a:xfrm>
            <a:off x="324752" y="-184700"/>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Children (Scotland) Act 1995</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426298218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Exercise</a:t>
            </a:r>
            <a:endParaRPr lang="en-US" sz="4800" dirty="0">
              <a:solidFill>
                <a:srgbClr val="000000"/>
              </a:solidFill>
              <a:latin typeface="Times New Roman"/>
              <a:cs typeface="Times New Roman"/>
            </a:endParaRPr>
          </a:p>
        </p:txBody>
      </p:sp>
      <p:sp>
        <p:nvSpPr>
          <p:cNvPr id="10" name="Content Placeholder 4"/>
          <p:cNvSpPr>
            <a:spLocks noGrp="1"/>
          </p:cNvSpPr>
          <p:nvPr>
            <p:ph idx="4294967295"/>
          </p:nvPr>
        </p:nvSpPr>
        <p:spPr>
          <a:xfrm>
            <a:off x="1903222" y="4898611"/>
            <a:ext cx="5293633" cy="1269020"/>
          </a:xfrm>
          <a:solidFill>
            <a:schemeClr val="bg1"/>
          </a:solidFill>
        </p:spPr>
        <p:txBody>
          <a:bodyPr lIns="468000" tIns="46800" rIns="432000" numCol="1" spcCol="468000">
            <a:noAutofit/>
          </a:bodyPr>
          <a:lstStyle/>
          <a:p>
            <a:pPr marL="0" indent="0">
              <a:buNone/>
            </a:pPr>
            <a:endParaRPr lang="en-US" sz="1800" dirty="0" smtClean="0">
              <a:latin typeface="Verdana"/>
              <a:ea typeface="ＭＳ Ｐゴシック" charset="0"/>
              <a:cs typeface="Verdana"/>
            </a:endParaRPr>
          </a:p>
          <a:p>
            <a:pPr marL="0" indent="0">
              <a:buNone/>
            </a:pPr>
            <a:r>
              <a:rPr lang="en-US" sz="1800" dirty="0" smtClean="0">
                <a:latin typeface="Verdana"/>
                <a:ea typeface="ＭＳ Ｐゴシック" charset="0"/>
                <a:cs typeface="Verdana"/>
              </a:rPr>
              <a:t>Can </a:t>
            </a:r>
            <a:r>
              <a:rPr lang="en-US" sz="1800" dirty="0">
                <a:latin typeface="Verdana"/>
                <a:ea typeface="ＭＳ Ｐゴシック" charset="0"/>
                <a:cs typeface="Verdana"/>
              </a:rPr>
              <a:t>you think of other measures which could be taken at </a:t>
            </a:r>
            <a:r>
              <a:rPr lang="en-US" sz="1800" dirty="0" smtClean="0">
                <a:latin typeface="Verdana"/>
                <a:ea typeface="ＭＳ Ｐゴシック" charset="0"/>
                <a:cs typeface="Verdana"/>
              </a:rPr>
              <a:t>your </a:t>
            </a:r>
            <a:r>
              <a:rPr lang="en-US" sz="1800" dirty="0">
                <a:latin typeface="Verdana"/>
                <a:ea typeface="ＭＳ Ｐゴシック" charset="0"/>
                <a:cs typeface="Verdana"/>
              </a:rPr>
              <a:t>work?</a:t>
            </a:r>
          </a:p>
        </p:txBody>
      </p:sp>
      <p:sp>
        <p:nvSpPr>
          <p:cNvPr id="6" name="Content Placeholder 4"/>
          <p:cNvSpPr>
            <a:spLocks noGrp="1"/>
          </p:cNvSpPr>
          <p:nvPr>
            <p:ph idx="4294967295"/>
          </p:nvPr>
        </p:nvSpPr>
        <p:spPr>
          <a:xfrm>
            <a:off x="1903222" y="2116814"/>
            <a:ext cx="5293633" cy="2501693"/>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Can </a:t>
            </a:r>
            <a:r>
              <a:rPr lang="en-US" sz="1800" dirty="0">
                <a:latin typeface="Verdana"/>
                <a:ea typeface="ＭＳ Ｐゴシック" charset="0"/>
                <a:cs typeface="Verdana"/>
              </a:rPr>
              <a:t>you think of positive action which has taken place in your work place to encourage disabled people’s participation or to promote positive attitudes towards them?</a:t>
            </a:r>
          </a:p>
        </p:txBody>
      </p:sp>
    </p:spTree>
    <p:extLst>
      <p:ext uri="{BB962C8B-B14F-4D97-AF65-F5344CB8AC3E}">
        <p14:creationId xmlns:p14="http://schemas.microsoft.com/office/powerpoint/2010/main" val="103229864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2317238"/>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11684"/>
            <a:ext cx="8671318" cy="200135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600" dirty="0">
                <a:solidFill>
                  <a:srgbClr val="41B5A7"/>
                </a:solidFill>
                <a:latin typeface="Times New Roman"/>
                <a:ea typeface="ＭＳ Ｐゴシック" charset="0"/>
                <a:cs typeface="Times New Roman"/>
              </a:rPr>
              <a:t>Disabled children and disabled parents from black &amp; minority ethnic backgrounds</a:t>
            </a:r>
            <a:endParaRPr lang="en-US" sz="4600" dirty="0">
              <a:solidFill>
                <a:srgbClr val="41B5A7"/>
              </a:solidFill>
              <a:latin typeface="Times New Roman"/>
              <a:cs typeface="Times New Roman"/>
            </a:endParaRPr>
          </a:p>
        </p:txBody>
      </p:sp>
      <p:sp>
        <p:nvSpPr>
          <p:cNvPr id="7" name="Content Placeholder 4"/>
          <p:cNvSpPr>
            <a:spLocks noGrp="1"/>
          </p:cNvSpPr>
          <p:nvPr>
            <p:ph idx="4294967295"/>
          </p:nvPr>
        </p:nvSpPr>
        <p:spPr>
          <a:xfrm>
            <a:off x="1027671" y="2724152"/>
            <a:ext cx="7088658" cy="4133848"/>
          </a:xfrm>
        </p:spPr>
        <p:txBody>
          <a:bodyPr>
            <a:noAutofit/>
          </a:bodyPr>
          <a:lstStyle/>
          <a:p>
            <a:pPr>
              <a:lnSpc>
                <a:spcPct val="120000"/>
              </a:lnSpc>
              <a:spcAft>
                <a:spcPts val="1000"/>
              </a:spcAft>
            </a:pPr>
            <a:r>
              <a:rPr lang="en-US" sz="1800" dirty="0" smtClean="0">
                <a:latin typeface="Verdana"/>
                <a:ea typeface="ＭＳ Ｐゴシック" charset="0"/>
                <a:cs typeface="Verdana"/>
              </a:rPr>
              <a:t>Double discrimination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Higher levels of unmet needs and non take-up of benefits therefore more disadvantaged than white </a:t>
            </a:r>
            <a:r>
              <a:rPr lang="en-US" sz="1800" dirty="0" smtClean="0">
                <a:latin typeface="Verdana"/>
                <a:ea typeface="ＭＳ Ｐゴシック" charset="0"/>
                <a:cs typeface="Verdana"/>
              </a:rPr>
              <a:t>families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Access to </a:t>
            </a:r>
            <a:r>
              <a:rPr lang="en-US" sz="1800" dirty="0" smtClean="0">
                <a:latin typeface="Verdana"/>
                <a:ea typeface="ＭＳ Ｐゴシック" charset="0"/>
                <a:cs typeface="Verdana"/>
              </a:rPr>
              <a:t>services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Language </a:t>
            </a:r>
            <a:r>
              <a:rPr lang="en-US" sz="1800" dirty="0" smtClean="0">
                <a:latin typeface="Verdana"/>
                <a:ea typeface="ＭＳ Ｐゴシック" charset="0"/>
                <a:cs typeface="Verdana"/>
              </a:rPr>
              <a:t>barriers</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Concept of </a:t>
            </a:r>
            <a:r>
              <a:rPr lang="en-US" sz="1800" dirty="0" smtClean="0">
                <a:latin typeface="Verdana"/>
                <a:ea typeface="ＭＳ Ｐゴシック" charset="0"/>
                <a:cs typeface="Verdana"/>
              </a:rPr>
              <a:t>disability</a:t>
            </a:r>
            <a:endParaRPr lang="en-US" sz="1800" dirty="0">
              <a:latin typeface="Verdana"/>
              <a:ea typeface="ＭＳ Ｐゴシック" charset="0"/>
              <a:cs typeface="Verdana"/>
            </a:endParaRPr>
          </a:p>
          <a:p>
            <a:pPr marL="0" indent="0" algn="r">
              <a:lnSpc>
                <a:spcPct val="120000"/>
              </a:lnSpc>
              <a:buNone/>
            </a:pPr>
            <a:r>
              <a:rPr lang="en-US" sz="1200" dirty="0" smtClean="0">
                <a:solidFill>
                  <a:schemeClr val="bg1">
                    <a:lumMod val="50000"/>
                  </a:schemeClr>
                </a:solidFill>
                <a:latin typeface="Verdana"/>
                <a:ea typeface="ＭＳ Ｐゴシック" charset="0"/>
                <a:cs typeface="Verdana"/>
              </a:rPr>
              <a:t>(</a:t>
            </a:r>
            <a:r>
              <a:rPr lang="en-US" sz="1200" dirty="0" err="1">
                <a:solidFill>
                  <a:schemeClr val="bg1">
                    <a:lumMod val="50000"/>
                  </a:schemeClr>
                </a:solidFill>
                <a:latin typeface="Verdana"/>
                <a:ea typeface="ＭＳ Ｐゴシック" charset="0"/>
                <a:cs typeface="Verdana"/>
              </a:rPr>
              <a:t>Chamba</a:t>
            </a:r>
            <a:r>
              <a:rPr lang="en-US" sz="1200" dirty="0">
                <a:solidFill>
                  <a:schemeClr val="bg1">
                    <a:lumMod val="50000"/>
                  </a:schemeClr>
                </a:solidFill>
                <a:latin typeface="Verdana"/>
                <a:ea typeface="ＭＳ Ｐゴシック" charset="0"/>
                <a:cs typeface="Verdana"/>
              </a:rPr>
              <a:t> et al 1999)</a:t>
            </a:r>
          </a:p>
          <a:p>
            <a:pPr marL="0" indent="0">
              <a:buNone/>
            </a:pPr>
            <a:endParaRPr lang="en-US" sz="1800" dirty="0">
              <a:latin typeface="Verdana"/>
              <a:ea typeface="ＭＳ Ｐゴシック" charset="0"/>
              <a:cs typeface="Verdana"/>
            </a:endParaRPr>
          </a:p>
        </p:txBody>
      </p:sp>
    </p:spTree>
    <p:extLst>
      <p:ext uri="{BB962C8B-B14F-4D97-AF65-F5344CB8AC3E}">
        <p14:creationId xmlns:p14="http://schemas.microsoft.com/office/powerpoint/2010/main" val="222752214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855387"/>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11684"/>
            <a:ext cx="8671318" cy="177042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600" dirty="0">
                <a:solidFill>
                  <a:srgbClr val="41B5A7"/>
                </a:solidFill>
                <a:latin typeface="Times New Roman"/>
                <a:ea typeface="ＭＳ Ｐゴシック" charset="0"/>
                <a:cs typeface="Times New Roman"/>
              </a:rPr>
              <a:t>Attitudes and assumptions</a:t>
            </a:r>
            <a:br>
              <a:rPr lang="en-US" sz="4600" dirty="0">
                <a:solidFill>
                  <a:srgbClr val="41B5A7"/>
                </a:solidFill>
                <a:latin typeface="Times New Roman"/>
                <a:ea typeface="ＭＳ Ｐゴシック" charset="0"/>
                <a:cs typeface="Times New Roman"/>
              </a:rPr>
            </a:br>
            <a:r>
              <a:rPr lang="en-US" sz="4600" dirty="0">
                <a:solidFill>
                  <a:srgbClr val="41B5A7"/>
                </a:solidFill>
                <a:latin typeface="Times New Roman"/>
                <a:ea typeface="ＭＳ Ｐゴシック" charset="0"/>
                <a:cs typeface="Times New Roman"/>
              </a:rPr>
              <a:t>regarding child abuse and neglect</a:t>
            </a:r>
            <a:endParaRPr lang="en-US" sz="4600" dirty="0">
              <a:solidFill>
                <a:srgbClr val="41B5A7"/>
              </a:solidFill>
              <a:latin typeface="Times New Roman"/>
              <a:cs typeface="Times New Roman"/>
            </a:endParaRPr>
          </a:p>
        </p:txBody>
      </p:sp>
      <p:sp>
        <p:nvSpPr>
          <p:cNvPr id="7" name="Content Placeholder 4"/>
          <p:cNvSpPr>
            <a:spLocks noGrp="1"/>
          </p:cNvSpPr>
          <p:nvPr>
            <p:ph idx="4294967295"/>
          </p:nvPr>
        </p:nvSpPr>
        <p:spPr>
          <a:xfrm>
            <a:off x="1027671" y="2416252"/>
            <a:ext cx="7088658" cy="4133848"/>
          </a:xfrm>
        </p:spPr>
        <p:txBody>
          <a:bodyPr>
            <a:noAutofit/>
          </a:bodyPr>
          <a:lstStyle/>
          <a:p>
            <a:pPr>
              <a:lnSpc>
                <a:spcPct val="120000"/>
              </a:lnSpc>
              <a:spcAft>
                <a:spcPts val="1000"/>
              </a:spcAft>
            </a:pPr>
            <a:r>
              <a:rPr lang="en-US" sz="1800" dirty="0">
                <a:latin typeface="Verdana"/>
                <a:ea typeface="ＭＳ Ｐゴシック" charset="0"/>
                <a:cs typeface="Verdana"/>
              </a:rPr>
              <a:t>Disabled children would not be </a:t>
            </a:r>
            <a:r>
              <a:rPr lang="en-US" sz="1800" dirty="0" smtClean="0">
                <a:latin typeface="Verdana"/>
                <a:ea typeface="ＭＳ Ｐゴシック" charset="0"/>
                <a:cs typeface="Verdana"/>
              </a:rPr>
              <a:t>targeted</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Society devalues and dis-empowers disabled </a:t>
            </a:r>
            <a:r>
              <a:rPr lang="en-US" sz="1800" dirty="0" smtClean="0">
                <a:latin typeface="Verdana"/>
                <a:ea typeface="ＭＳ Ｐゴシック" charset="0"/>
                <a:cs typeface="Verdana"/>
              </a:rPr>
              <a:t>people</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Lack of awareness of the vulnerability of disabled </a:t>
            </a:r>
            <a:r>
              <a:rPr lang="en-US" sz="1800" dirty="0" smtClean="0">
                <a:latin typeface="Verdana"/>
                <a:ea typeface="ＭＳ Ｐゴシック" charset="0"/>
                <a:cs typeface="Verdana"/>
              </a:rPr>
              <a:t>children</a:t>
            </a:r>
            <a:endParaRPr lang="en-US" sz="1800" dirty="0">
              <a:latin typeface="Verdana"/>
              <a:ea typeface="ＭＳ Ｐゴシック" charset="0"/>
              <a:cs typeface="Verdana"/>
            </a:endParaRPr>
          </a:p>
          <a:p>
            <a:pPr>
              <a:lnSpc>
                <a:spcPct val="120000"/>
              </a:lnSpc>
              <a:spcAft>
                <a:spcPts val="1000"/>
              </a:spcAft>
            </a:pPr>
            <a:r>
              <a:rPr lang="en-US" sz="1800" dirty="0">
                <a:latin typeface="Verdana"/>
                <a:ea typeface="ＭＳ Ｐゴシック" charset="0"/>
                <a:cs typeface="Verdana"/>
              </a:rPr>
              <a:t>Assumptions can be made about the child’s impairment which may indicate abuse i.e. </a:t>
            </a:r>
            <a:r>
              <a:rPr lang="en-US" sz="1800" dirty="0" err="1">
                <a:latin typeface="Verdana"/>
                <a:ea typeface="ＭＳ Ｐゴシック" charset="0"/>
                <a:cs typeface="Verdana"/>
              </a:rPr>
              <a:t>behaviours</a:t>
            </a:r>
            <a:r>
              <a:rPr lang="en-US" sz="1800" dirty="0">
                <a:latin typeface="Verdana"/>
                <a:ea typeface="ＭＳ Ｐゴシック" charset="0"/>
                <a:cs typeface="Verdana"/>
              </a:rPr>
              <a:t>, mood </a:t>
            </a:r>
            <a:r>
              <a:rPr lang="en-US" sz="1800" dirty="0" err="1" smtClean="0">
                <a:latin typeface="Verdana"/>
                <a:ea typeface="ＭＳ Ｐゴシック" charset="0"/>
                <a:cs typeface="Verdana"/>
              </a:rPr>
              <a:t>etc</a:t>
            </a:r>
            <a:endParaRPr lang="en-US" sz="1800" dirty="0" smtClean="0">
              <a:latin typeface="Verdana"/>
              <a:ea typeface="ＭＳ Ｐゴシック" charset="0"/>
              <a:cs typeface="Verdana"/>
            </a:endParaRPr>
          </a:p>
          <a:p>
            <a:pPr marL="0" indent="0" algn="r">
              <a:lnSpc>
                <a:spcPct val="120000"/>
              </a:lnSpc>
              <a:buNone/>
            </a:pPr>
            <a:r>
              <a:rPr lang="en-US" sz="1200" dirty="0" smtClean="0">
                <a:solidFill>
                  <a:srgbClr val="7F7F7F"/>
                </a:solidFill>
                <a:latin typeface="Verdana"/>
                <a:ea typeface="ＭＳ Ｐゴシック" charset="0"/>
                <a:cs typeface="Verdana"/>
              </a:rPr>
              <a:t/>
            </a:r>
            <a:br>
              <a:rPr lang="en-US" sz="1200" dirty="0" smtClean="0">
                <a:solidFill>
                  <a:srgbClr val="7F7F7F"/>
                </a:solidFill>
                <a:latin typeface="Verdana"/>
                <a:ea typeface="ＭＳ Ｐゴシック" charset="0"/>
                <a:cs typeface="Verdana"/>
              </a:rPr>
            </a:br>
            <a:r>
              <a:rPr lang="en-US" sz="1200" dirty="0" smtClean="0">
                <a:solidFill>
                  <a:srgbClr val="7F7F7F"/>
                </a:solidFill>
                <a:latin typeface="Verdana"/>
                <a:ea typeface="ＭＳ Ｐゴシック" charset="0"/>
                <a:cs typeface="Verdana"/>
              </a:rPr>
              <a:t>(</a:t>
            </a:r>
            <a:r>
              <a:rPr lang="en-US" sz="1200" dirty="0">
                <a:solidFill>
                  <a:srgbClr val="7F7F7F"/>
                </a:solidFill>
                <a:latin typeface="Verdana"/>
                <a:ea typeface="ＭＳ Ｐゴシック" charset="0"/>
                <a:cs typeface="Verdana"/>
              </a:rPr>
              <a:t>It doesn’t happen to disabled children, NSPCC 2003)</a:t>
            </a:r>
            <a:r>
              <a:rPr lang="en-US" sz="1800" dirty="0">
                <a:latin typeface="Verdana"/>
                <a:ea typeface="ＭＳ Ｐゴシック" charset="0"/>
                <a:cs typeface="Verdana"/>
              </a:rPr>
              <a:t>                                </a:t>
            </a:r>
          </a:p>
        </p:txBody>
      </p:sp>
    </p:spTree>
    <p:extLst>
      <p:ext uri="{BB962C8B-B14F-4D97-AF65-F5344CB8AC3E}">
        <p14:creationId xmlns:p14="http://schemas.microsoft.com/office/powerpoint/2010/main" val="173731809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64543"/>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Learning agreement</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1027671" y="2053025"/>
            <a:ext cx="7237168" cy="4525964"/>
          </a:xfrm>
        </p:spPr>
        <p:txBody>
          <a:bodyPr>
            <a:noAutofit/>
          </a:bodyPr>
          <a:lstStyle/>
          <a:p>
            <a:r>
              <a:rPr lang="en-US" sz="1800" b="1" dirty="0" smtClean="0">
                <a:solidFill>
                  <a:srgbClr val="41B5A7"/>
                </a:solidFill>
                <a:latin typeface="Verdana"/>
                <a:ea typeface="ＭＳ Ｐゴシック" charset="0"/>
                <a:cs typeface="Verdana"/>
              </a:rPr>
              <a:t>R</a:t>
            </a:r>
            <a:r>
              <a:rPr lang="en-US" sz="1800" dirty="0" smtClean="0">
                <a:solidFill>
                  <a:srgbClr val="41B5A7"/>
                </a:solidFill>
                <a:latin typeface="Verdana"/>
                <a:ea typeface="ＭＳ Ｐゴシック" charset="0"/>
                <a:cs typeface="Verdana"/>
              </a:rPr>
              <a:t>elate</a:t>
            </a:r>
            <a:r>
              <a:rPr lang="en-US" sz="1800" dirty="0" smtClean="0">
                <a:latin typeface="Verdana"/>
                <a:ea typeface="ＭＳ Ｐゴシック" charset="0"/>
                <a:cs typeface="Verdana"/>
              </a:rPr>
              <a:t> </a:t>
            </a:r>
            <a:r>
              <a:rPr lang="en-US" sz="1800" dirty="0">
                <a:latin typeface="Verdana"/>
                <a:ea typeface="ＭＳ Ｐゴシック" charset="0"/>
                <a:cs typeface="Verdana"/>
              </a:rPr>
              <a:t>– listen and value everyone’s contribution; challenge any differences and disagreements sensitively and </a:t>
            </a:r>
            <a:r>
              <a:rPr lang="en-US" sz="1800" dirty="0" smtClean="0">
                <a:latin typeface="Verdana"/>
                <a:ea typeface="ＭＳ Ｐゴシック" charset="0"/>
                <a:cs typeface="Verdana"/>
              </a:rPr>
              <a:t>constructively</a:t>
            </a:r>
            <a:endParaRPr lang="en-US" sz="1800" dirty="0">
              <a:latin typeface="Verdana"/>
              <a:ea typeface="ＭＳ Ｐゴシック" charset="0"/>
              <a:cs typeface="Verdana"/>
            </a:endParaRPr>
          </a:p>
          <a:p>
            <a:pPr>
              <a:lnSpc>
                <a:spcPct val="120000"/>
              </a:lnSpc>
            </a:pPr>
            <a:r>
              <a:rPr lang="en-US" sz="1800" b="1" dirty="0" smtClean="0">
                <a:solidFill>
                  <a:srgbClr val="41B5A7"/>
                </a:solidFill>
                <a:latin typeface="Verdana"/>
                <a:ea typeface="ＭＳ Ｐゴシック" charset="0"/>
                <a:cs typeface="Verdana"/>
              </a:rPr>
              <a:t>E</a:t>
            </a:r>
            <a:r>
              <a:rPr lang="en-US" sz="1800" dirty="0" smtClean="0">
                <a:solidFill>
                  <a:srgbClr val="41B5A7"/>
                </a:solidFill>
                <a:latin typeface="Verdana"/>
                <a:ea typeface="ＭＳ Ｐゴシック" charset="0"/>
                <a:cs typeface="Verdana"/>
              </a:rPr>
              <a:t>quality</a:t>
            </a:r>
            <a:r>
              <a:rPr lang="en-US" sz="1800" dirty="0" smtClean="0">
                <a:latin typeface="Verdana"/>
                <a:ea typeface="ＭＳ Ｐゴシック" charset="0"/>
                <a:cs typeface="Verdana"/>
              </a:rPr>
              <a:t> </a:t>
            </a:r>
            <a:r>
              <a:rPr lang="en-US" sz="1800" dirty="0">
                <a:latin typeface="Verdana"/>
                <a:ea typeface="ＭＳ Ｐゴシック" charset="0"/>
                <a:cs typeface="Verdana"/>
              </a:rPr>
              <a:t>– respect everyone regardless of age, race, gender, disability </a:t>
            </a:r>
            <a:r>
              <a:rPr lang="en-US" sz="1800" dirty="0" smtClean="0">
                <a:latin typeface="Verdana"/>
                <a:ea typeface="ＭＳ Ｐゴシック" charset="0"/>
                <a:cs typeface="Verdana"/>
              </a:rPr>
              <a:t>status</a:t>
            </a:r>
            <a:endParaRPr lang="en-US" sz="1800" dirty="0">
              <a:latin typeface="Verdana"/>
              <a:ea typeface="ＭＳ Ｐゴシック" charset="0"/>
              <a:cs typeface="Verdana"/>
            </a:endParaRPr>
          </a:p>
          <a:p>
            <a:pPr>
              <a:lnSpc>
                <a:spcPct val="120000"/>
              </a:lnSpc>
            </a:pPr>
            <a:r>
              <a:rPr lang="en-US" sz="1800" b="1" dirty="0" smtClean="0">
                <a:solidFill>
                  <a:srgbClr val="41B5A7"/>
                </a:solidFill>
                <a:latin typeface="Verdana"/>
                <a:ea typeface="ＭＳ Ｐゴシック" charset="0"/>
                <a:cs typeface="Verdana"/>
              </a:rPr>
              <a:t>S</a:t>
            </a:r>
            <a:r>
              <a:rPr lang="en-US" sz="1800" dirty="0" smtClean="0">
                <a:solidFill>
                  <a:srgbClr val="41B5A7"/>
                </a:solidFill>
                <a:latin typeface="Verdana"/>
                <a:ea typeface="ＭＳ Ｐゴシック" charset="0"/>
                <a:cs typeface="Verdana"/>
              </a:rPr>
              <a:t>peak</a:t>
            </a:r>
            <a:r>
              <a:rPr lang="en-US" sz="1800" dirty="0" smtClean="0">
                <a:latin typeface="Verdana"/>
                <a:ea typeface="ＭＳ Ｐゴシック" charset="0"/>
                <a:cs typeface="Verdana"/>
              </a:rPr>
              <a:t> one at a time</a:t>
            </a:r>
          </a:p>
          <a:p>
            <a:pPr>
              <a:lnSpc>
                <a:spcPct val="120000"/>
              </a:lnSpc>
            </a:pPr>
            <a:r>
              <a:rPr lang="en-US" sz="1800" b="1" dirty="0" smtClean="0">
                <a:solidFill>
                  <a:srgbClr val="41B5A7"/>
                </a:solidFill>
                <a:latin typeface="Verdana"/>
                <a:ea typeface="ＭＳ Ｐゴシック" charset="0"/>
                <a:cs typeface="Verdana"/>
              </a:rPr>
              <a:t>P</a:t>
            </a:r>
            <a:r>
              <a:rPr lang="en-US" sz="1800" dirty="0" smtClean="0">
                <a:solidFill>
                  <a:srgbClr val="41B5A7"/>
                </a:solidFill>
                <a:latin typeface="Verdana"/>
                <a:ea typeface="ＭＳ Ｐゴシック" charset="0"/>
                <a:cs typeface="Verdana"/>
              </a:rPr>
              <a:t>unctuality</a:t>
            </a:r>
          </a:p>
          <a:p>
            <a:pPr>
              <a:lnSpc>
                <a:spcPct val="120000"/>
              </a:lnSpc>
            </a:pPr>
            <a:r>
              <a:rPr lang="en-US" sz="1800" b="1" dirty="0" smtClean="0">
                <a:solidFill>
                  <a:srgbClr val="41B5A7"/>
                </a:solidFill>
                <a:latin typeface="Verdana"/>
                <a:ea typeface="ＭＳ Ｐゴシック" charset="0"/>
                <a:cs typeface="Verdana"/>
              </a:rPr>
              <a:t>E</a:t>
            </a:r>
            <a:r>
              <a:rPr lang="en-US" sz="1800" dirty="0" smtClean="0">
                <a:solidFill>
                  <a:srgbClr val="41B5A7"/>
                </a:solidFill>
                <a:latin typeface="Verdana"/>
                <a:ea typeface="ＭＳ Ｐゴシック" charset="0"/>
                <a:cs typeface="Verdana"/>
              </a:rPr>
              <a:t>njoy</a:t>
            </a:r>
          </a:p>
          <a:p>
            <a:pPr>
              <a:lnSpc>
                <a:spcPct val="120000"/>
              </a:lnSpc>
            </a:pPr>
            <a:r>
              <a:rPr lang="en-US" sz="1800" b="1" dirty="0" smtClean="0">
                <a:solidFill>
                  <a:srgbClr val="41B5A7"/>
                </a:solidFill>
                <a:latin typeface="Verdana"/>
                <a:ea typeface="ＭＳ Ｐゴシック" charset="0"/>
                <a:cs typeface="Verdana"/>
              </a:rPr>
              <a:t>C</a:t>
            </a:r>
            <a:r>
              <a:rPr lang="en-US" sz="1800" dirty="0" smtClean="0">
                <a:solidFill>
                  <a:srgbClr val="41B5A7"/>
                </a:solidFill>
                <a:latin typeface="Verdana"/>
                <a:ea typeface="ＭＳ Ｐゴシック" charset="0"/>
                <a:cs typeface="Verdana"/>
              </a:rPr>
              <a:t>onfidentiality</a:t>
            </a:r>
            <a:r>
              <a:rPr lang="en-US" sz="1800" dirty="0" smtClean="0">
                <a:latin typeface="Verdana"/>
                <a:ea typeface="ＭＳ Ｐゴシック" charset="0"/>
                <a:cs typeface="Verdana"/>
              </a:rPr>
              <a:t> </a:t>
            </a:r>
            <a:r>
              <a:rPr lang="en-US" sz="1800" dirty="0">
                <a:latin typeface="Verdana"/>
                <a:ea typeface="ＭＳ Ｐゴシック" charset="0"/>
                <a:cs typeface="Verdana"/>
              </a:rPr>
              <a:t>– personal feeling and information to remain </a:t>
            </a:r>
            <a:r>
              <a:rPr lang="en-US" sz="1800" dirty="0" smtClean="0">
                <a:latin typeface="Verdana"/>
                <a:ea typeface="ＭＳ Ｐゴシック" charset="0"/>
                <a:cs typeface="Verdana"/>
              </a:rPr>
              <a:t>confidential</a:t>
            </a:r>
            <a:endParaRPr lang="en-US" sz="1800" dirty="0">
              <a:latin typeface="Verdana"/>
              <a:ea typeface="ＭＳ Ｐゴシック" charset="0"/>
              <a:cs typeface="Verdana"/>
            </a:endParaRPr>
          </a:p>
          <a:p>
            <a:pPr>
              <a:lnSpc>
                <a:spcPct val="120000"/>
              </a:lnSpc>
            </a:pPr>
            <a:r>
              <a:rPr lang="en-US" sz="1800" b="1" dirty="0" smtClean="0">
                <a:solidFill>
                  <a:srgbClr val="41B5A7"/>
                </a:solidFill>
                <a:latin typeface="Verdana"/>
                <a:ea typeface="ＭＳ Ｐゴシック" charset="0"/>
                <a:cs typeface="Verdana"/>
              </a:rPr>
              <a:t>T</a:t>
            </a:r>
            <a:r>
              <a:rPr lang="en-US" sz="1800" dirty="0" smtClean="0">
                <a:solidFill>
                  <a:srgbClr val="41B5A7"/>
                </a:solidFill>
                <a:latin typeface="Verdana"/>
                <a:ea typeface="ＭＳ Ｐゴシック" charset="0"/>
                <a:cs typeface="Verdana"/>
              </a:rPr>
              <a:t>ake </a:t>
            </a:r>
            <a:r>
              <a:rPr lang="en-US" sz="1800" dirty="0">
                <a:solidFill>
                  <a:srgbClr val="41B5A7"/>
                </a:solidFill>
                <a:latin typeface="Verdana"/>
                <a:ea typeface="ＭＳ Ｐゴシック" charset="0"/>
                <a:cs typeface="Verdana"/>
              </a:rPr>
              <a:t>part </a:t>
            </a:r>
            <a:r>
              <a:rPr lang="en-US" sz="1800" dirty="0">
                <a:latin typeface="Verdana"/>
                <a:ea typeface="ＭＳ Ｐゴシック" charset="0"/>
                <a:cs typeface="Verdana"/>
              </a:rPr>
              <a:t>– help and support each other with the </a:t>
            </a:r>
            <a:r>
              <a:rPr lang="en-US" sz="1800" dirty="0" smtClean="0">
                <a:latin typeface="Verdana"/>
                <a:ea typeface="ＭＳ Ｐゴシック" charset="0"/>
                <a:cs typeface="Verdana"/>
              </a:rPr>
              <a:t>learning</a:t>
            </a:r>
            <a:endParaRPr lang="en-US" sz="1800" dirty="0">
              <a:latin typeface="Verdana"/>
              <a:ea typeface="ＭＳ Ｐゴシック" charset="0"/>
              <a:cs typeface="Verdana"/>
            </a:endParaRPr>
          </a:p>
          <a:p>
            <a:pPr marL="0" indent="0" eaLnBrk="1" hangingPunct="1">
              <a:buFont typeface="Arial" charset="0"/>
              <a:buNone/>
            </a:pPr>
            <a:r>
              <a:rPr lang="en-US" sz="2000" dirty="0" smtClean="0">
                <a:latin typeface="Verdana"/>
                <a:ea typeface="ＭＳ Ｐゴシック" charset="0"/>
                <a:cs typeface="Verdana"/>
              </a:rPr>
              <a:t> </a:t>
            </a: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412189845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125086"/>
            <a:ext cx="867131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Prevalence of abuse</a:t>
            </a:r>
            <a:endParaRPr lang="en-US" sz="4800" dirty="0">
              <a:solidFill>
                <a:srgbClr val="41B5A7"/>
              </a:solidFill>
              <a:latin typeface="Times New Roman"/>
              <a:cs typeface="Times New Roman"/>
            </a:endParaRPr>
          </a:p>
        </p:txBody>
      </p:sp>
      <p:sp>
        <p:nvSpPr>
          <p:cNvPr id="7" name="Content Placeholder 4"/>
          <p:cNvSpPr>
            <a:spLocks noGrp="1"/>
          </p:cNvSpPr>
          <p:nvPr>
            <p:ph idx="4294967295"/>
          </p:nvPr>
        </p:nvSpPr>
        <p:spPr>
          <a:xfrm>
            <a:off x="1027671" y="2053025"/>
            <a:ext cx="7088658" cy="4133848"/>
          </a:xfrm>
        </p:spPr>
        <p:txBody>
          <a:bodyPr>
            <a:noAutofit/>
          </a:bodyPr>
          <a:lstStyle/>
          <a:p>
            <a:pPr marL="0" indent="0">
              <a:buNone/>
            </a:pPr>
            <a:r>
              <a:rPr lang="en-US" sz="2200" b="1" dirty="0" smtClean="0">
                <a:latin typeface="Verdana"/>
                <a:ea typeface="ＭＳ Ｐゴシック" charset="0"/>
                <a:cs typeface="Verdana"/>
              </a:rPr>
              <a:t>Disabled children are:</a:t>
            </a:r>
            <a:endParaRPr lang="en-US" sz="2200" b="1" dirty="0">
              <a:latin typeface="Verdana"/>
              <a:ea typeface="ＭＳ Ｐゴシック" charset="0"/>
              <a:cs typeface="Verdana"/>
            </a:endParaRPr>
          </a:p>
          <a:p>
            <a:pPr>
              <a:spcAft>
                <a:spcPts val="1000"/>
              </a:spcAft>
            </a:pPr>
            <a:r>
              <a:rPr lang="en-US" sz="1800" dirty="0">
                <a:latin typeface="Verdana"/>
                <a:ea typeface="ＭＳ Ｐゴシック" charset="0"/>
                <a:cs typeface="Verdana"/>
              </a:rPr>
              <a:t>3.4 times more likely to be abused or neglected</a:t>
            </a:r>
          </a:p>
          <a:p>
            <a:pPr>
              <a:spcAft>
                <a:spcPts val="1000"/>
              </a:spcAft>
            </a:pPr>
            <a:r>
              <a:rPr lang="en-US" sz="1800" dirty="0">
                <a:latin typeface="Verdana"/>
                <a:ea typeface="ＭＳ Ｐゴシック" charset="0"/>
                <a:cs typeface="Verdana"/>
              </a:rPr>
              <a:t>3.8 times more likely to be neglected</a:t>
            </a:r>
          </a:p>
          <a:p>
            <a:pPr>
              <a:spcAft>
                <a:spcPts val="1000"/>
              </a:spcAft>
            </a:pPr>
            <a:r>
              <a:rPr lang="en-US" sz="1800" dirty="0">
                <a:latin typeface="Verdana"/>
                <a:ea typeface="ＭＳ Ｐゴシック" charset="0"/>
                <a:cs typeface="Verdana"/>
              </a:rPr>
              <a:t>3.8 times more likely to be physically abused</a:t>
            </a:r>
          </a:p>
          <a:p>
            <a:pPr>
              <a:spcAft>
                <a:spcPts val="1000"/>
              </a:spcAft>
            </a:pPr>
            <a:r>
              <a:rPr lang="en-US" sz="1800" dirty="0">
                <a:latin typeface="Verdana"/>
                <a:ea typeface="ＭＳ Ｐゴシック" charset="0"/>
                <a:cs typeface="Verdana"/>
              </a:rPr>
              <a:t>3.1 times more likely to be sexually abused</a:t>
            </a:r>
          </a:p>
          <a:p>
            <a:pPr>
              <a:spcAft>
                <a:spcPts val="1000"/>
              </a:spcAft>
            </a:pPr>
            <a:r>
              <a:rPr lang="en-US" sz="1800" dirty="0">
                <a:latin typeface="Verdana"/>
                <a:ea typeface="ＭＳ Ｐゴシック" charset="0"/>
                <a:cs typeface="Verdana"/>
              </a:rPr>
              <a:t>3.9 times more likely to be emotionally </a:t>
            </a:r>
            <a:r>
              <a:rPr lang="en-US" sz="1800" dirty="0" smtClean="0">
                <a:latin typeface="Verdana"/>
                <a:ea typeface="ＭＳ Ｐゴシック" charset="0"/>
                <a:cs typeface="Verdana"/>
              </a:rPr>
              <a:t>abused</a:t>
            </a:r>
            <a:br>
              <a:rPr lang="en-US" sz="1800" dirty="0" smtClean="0">
                <a:latin typeface="Verdana"/>
                <a:ea typeface="ＭＳ Ｐゴシック" charset="0"/>
                <a:cs typeface="Verdana"/>
              </a:rPr>
            </a:br>
            <a:endParaRPr lang="en-US" sz="1800" dirty="0">
              <a:latin typeface="Verdana"/>
              <a:ea typeface="ＭＳ Ｐゴシック" charset="0"/>
              <a:cs typeface="Verdana"/>
            </a:endParaRPr>
          </a:p>
          <a:p>
            <a:pPr marL="0" indent="0" algn="r">
              <a:lnSpc>
                <a:spcPct val="120000"/>
              </a:lnSpc>
              <a:buNone/>
            </a:pPr>
            <a:r>
              <a:rPr lang="en-US" sz="1200" dirty="0" smtClean="0">
                <a:solidFill>
                  <a:srgbClr val="7F7F7F"/>
                </a:solidFill>
                <a:latin typeface="Verdana"/>
                <a:ea typeface="ＭＳ Ｐゴシック" charset="0"/>
                <a:cs typeface="Verdana"/>
              </a:rPr>
              <a:t>(</a:t>
            </a:r>
            <a:r>
              <a:rPr lang="en-US" sz="1200" dirty="0">
                <a:solidFill>
                  <a:srgbClr val="7F7F7F"/>
                </a:solidFill>
                <a:latin typeface="Verdana"/>
                <a:ea typeface="ＭＳ Ｐゴシック" charset="0"/>
                <a:cs typeface="Verdana"/>
              </a:rPr>
              <a:t>Sullivan &amp; Knutson 2000)</a:t>
            </a:r>
          </a:p>
        </p:txBody>
      </p:sp>
    </p:spTree>
    <p:extLst>
      <p:ext uri="{BB962C8B-B14F-4D97-AF65-F5344CB8AC3E}">
        <p14:creationId xmlns:p14="http://schemas.microsoft.com/office/powerpoint/2010/main" val="24772987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2053025"/>
            <a:ext cx="7718242" cy="4499480"/>
          </a:xfrm>
        </p:spPr>
        <p:txBody>
          <a:bodyPr>
            <a:noAutofit/>
          </a:bodyPr>
          <a:lstStyle/>
          <a:p>
            <a:pPr marL="0" indent="0">
              <a:buNone/>
            </a:pPr>
            <a:r>
              <a:rPr lang="en-US" sz="2200" b="1" dirty="0">
                <a:latin typeface="Verdana"/>
                <a:ea typeface="ＭＳ Ｐゴシック" charset="0"/>
                <a:cs typeface="Verdana"/>
              </a:rPr>
              <a:t>Meta-analysis of 17 studies of violence against children: </a:t>
            </a:r>
          </a:p>
          <a:p>
            <a:pPr>
              <a:spcAft>
                <a:spcPts val="1000"/>
              </a:spcAft>
            </a:pPr>
            <a:r>
              <a:rPr lang="en-US" sz="1800" dirty="0" smtClean="0">
                <a:latin typeface="Verdana"/>
                <a:ea typeface="ＭＳ Ｐゴシック" charset="0"/>
                <a:cs typeface="Verdana"/>
              </a:rPr>
              <a:t>Disabled </a:t>
            </a:r>
            <a:r>
              <a:rPr lang="en-US" sz="1800" dirty="0">
                <a:latin typeface="Verdana"/>
                <a:ea typeface="ＭＳ Ｐゴシック" charset="0"/>
                <a:cs typeface="Verdana"/>
              </a:rPr>
              <a:t>children 3/4 times more likely to experience violence</a:t>
            </a:r>
          </a:p>
          <a:p>
            <a:pPr>
              <a:spcAft>
                <a:spcPts val="1000"/>
              </a:spcAft>
            </a:pPr>
            <a:r>
              <a:rPr lang="en-US" sz="1800" dirty="0">
                <a:latin typeface="Verdana"/>
                <a:ea typeface="ＭＳ Ｐゴシック" charset="0"/>
                <a:cs typeface="Verdana"/>
              </a:rPr>
              <a:t>26.7% experience more than one form of violence in lifetime</a:t>
            </a:r>
          </a:p>
          <a:p>
            <a:pPr>
              <a:spcAft>
                <a:spcPts val="1000"/>
              </a:spcAft>
            </a:pPr>
            <a:r>
              <a:rPr lang="en-US" sz="1800" dirty="0">
                <a:latin typeface="Verdana"/>
                <a:ea typeface="ＭＳ Ｐゴシック" charset="0"/>
                <a:cs typeface="Verdana"/>
              </a:rPr>
              <a:t>20% physical violence</a:t>
            </a:r>
          </a:p>
          <a:p>
            <a:pPr>
              <a:spcAft>
                <a:spcPts val="1000"/>
              </a:spcAft>
            </a:pPr>
            <a:r>
              <a:rPr lang="en-US" sz="1800" dirty="0">
                <a:latin typeface="Verdana"/>
                <a:ea typeface="ＭＳ Ｐゴシック" charset="0"/>
                <a:cs typeface="Verdana"/>
              </a:rPr>
              <a:t>14% sexual violence</a:t>
            </a:r>
          </a:p>
          <a:p>
            <a:pPr>
              <a:spcAft>
                <a:spcPts val="1000"/>
              </a:spcAft>
            </a:pPr>
            <a:r>
              <a:rPr lang="en-US" sz="1800" dirty="0">
                <a:latin typeface="Verdana"/>
                <a:ea typeface="ＭＳ Ｐゴシック" charset="0"/>
                <a:cs typeface="Verdana"/>
              </a:rPr>
              <a:t>Emotional abuse “comparable” to </a:t>
            </a:r>
            <a:r>
              <a:rPr lang="en-US" sz="1800" dirty="0" smtClean="0">
                <a:latin typeface="Verdana"/>
                <a:ea typeface="ＭＳ Ｐゴシック" charset="0"/>
                <a:cs typeface="Verdana"/>
              </a:rPr>
              <a:t>violence</a:t>
            </a:r>
            <a:br>
              <a:rPr lang="en-US" sz="1800" dirty="0" smtClean="0">
                <a:latin typeface="Verdana"/>
                <a:ea typeface="ＭＳ Ｐゴシック" charset="0"/>
                <a:cs typeface="Verdana"/>
              </a:rPr>
            </a:br>
            <a:endParaRPr lang="en-US" sz="1800" dirty="0" smtClean="0">
              <a:latin typeface="Verdana"/>
              <a:ea typeface="ＭＳ Ｐゴシック" charset="0"/>
              <a:cs typeface="Verdana"/>
            </a:endParaRPr>
          </a:p>
          <a:p>
            <a:pPr marL="0" indent="0" algn="r">
              <a:lnSpc>
                <a:spcPct val="120000"/>
              </a:lnSpc>
              <a:buNone/>
            </a:pPr>
            <a:r>
              <a:rPr lang="en-US" sz="1800" dirty="0" smtClean="0">
                <a:latin typeface="Verdana"/>
                <a:ea typeface="ＭＳ Ｐゴシック" charset="0"/>
                <a:cs typeface="Verdana"/>
              </a:rPr>
              <a:t> </a:t>
            </a:r>
            <a:r>
              <a:rPr lang="en-US" sz="1200" dirty="0" smtClean="0">
                <a:solidFill>
                  <a:srgbClr val="7F7F7F"/>
                </a:solidFill>
                <a:latin typeface="Verdana"/>
                <a:ea typeface="ＭＳ Ｐゴシック" charset="0"/>
                <a:cs typeface="Verdana"/>
              </a:rPr>
              <a:t>(Jones et al 2012)</a:t>
            </a:r>
            <a:endParaRPr lang="en-US" sz="1200" b="1" dirty="0">
              <a:solidFill>
                <a:srgbClr val="7F7F7F"/>
              </a:solidFill>
              <a:latin typeface="Verdana"/>
              <a:ea typeface="ＭＳ Ｐゴシック" charset="0"/>
              <a:cs typeface="Verdana"/>
            </a:endParaRPr>
          </a:p>
        </p:txBody>
      </p:sp>
      <p:sp>
        <p:nvSpPr>
          <p:cNvPr id="6" name="Title 1"/>
          <p:cNvSpPr txBox="1">
            <a:spLocks/>
          </p:cNvSpPr>
          <p:nvPr/>
        </p:nvSpPr>
        <p:spPr>
          <a:xfrm>
            <a:off x="324752" y="-184700"/>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Prevalence of abuse</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318140217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16255"/>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19548"/>
            <a:ext cx="867131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The Scottish Context</a:t>
            </a:r>
            <a:endParaRPr lang="en-US" sz="4800" dirty="0">
              <a:solidFill>
                <a:srgbClr val="41B5A7"/>
              </a:solidFill>
              <a:latin typeface="Times New Roman"/>
              <a:cs typeface="Times New Roman"/>
            </a:endParaRPr>
          </a:p>
        </p:txBody>
      </p:sp>
      <p:sp>
        <p:nvSpPr>
          <p:cNvPr id="7" name="Content Placeholder 4"/>
          <p:cNvSpPr>
            <a:spLocks noGrp="1"/>
          </p:cNvSpPr>
          <p:nvPr>
            <p:ph idx="4294967295"/>
          </p:nvPr>
        </p:nvSpPr>
        <p:spPr>
          <a:xfrm>
            <a:off x="1027670" y="1267644"/>
            <a:ext cx="7468084" cy="4968169"/>
          </a:xfrm>
        </p:spPr>
        <p:txBody>
          <a:bodyPr>
            <a:noAutofit/>
          </a:bodyPr>
          <a:lstStyle/>
          <a:p>
            <a:pPr marL="0" indent="0">
              <a:buNone/>
            </a:pPr>
            <a:r>
              <a:rPr lang="en-US" sz="3000" dirty="0">
                <a:solidFill>
                  <a:srgbClr val="7F7F7F"/>
                </a:solidFill>
                <a:latin typeface="Times New Roman"/>
                <a:ea typeface="ＭＳ Ｐゴシック" charset="0"/>
                <a:cs typeface="Times New Roman"/>
              </a:rPr>
              <a:t>Across Scotland at end of July </a:t>
            </a:r>
            <a:r>
              <a:rPr lang="en-US" sz="3000" dirty="0" smtClean="0">
                <a:solidFill>
                  <a:srgbClr val="7F7F7F"/>
                </a:solidFill>
                <a:latin typeface="Times New Roman"/>
                <a:ea typeface="ＭＳ Ｐゴシック" charset="0"/>
                <a:cs typeface="Times New Roman"/>
              </a:rPr>
              <a:t>2013 </a:t>
            </a:r>
            <a:r>
              <a:rPr lang="en-US" sz="3000" dirty="0">
                <a:solidFill>
                  <a:srgbClr val="7F7F7F"/>
                </a:solidFill>
                <a:latin typeface="Times New Roman"/>
                <a:ea typeface="ＭＳ Ｐゴシック" charset="0"/>
                <a:cs typeface="Times New Roman"/>
              </a:rPr>
              <a:t>there were </a:t>
            </a:r>
            <a:r>
              <a:rPr lang="en-US" sz="3000" dirty="0" smtClean="0">
                <a:solidFill>
                  <a:srgbClr val="7F7F7F"/>
                </a:solidFill>
                <a:latin typeface="Times New Roman"/>
                <a:ea typeface="ＭＳ Ｐゴシック" charset="0"/>
                <a:cs typeface="Times New Roman"/>
              </a:rPr>
              <a:t>2,681 </a:t>
            </a:r>
            <a:r>
              <a:rPr lang="en-US" sz="3000" dirty="0">
                <a:solidFill>
                  <a:srgbClr val="7F7F7F"/>
                </a:solidFill>
                <a:latin typeface="Times New Roman"/>
                <a:ea typeface="ＭＳ Ｐゴシック" charset="0"/>
                <a:cs typeface="Times New Roman"/>
              </a:rPr>
              <a:t>children on Child Protection Registers</a:t>
            </a:r>
            <a:r>
              <a:rPr lang="en-US" sz="3000" dirty="0" smtClean="0">
                <a:solidFill>
                  <a:srgbClr val="7F7F7F"/>
                </a:solidFill>
                <a:latin typeface="Times New Roman"/>
                <a:ea typeface="ＭＳ Ｐゴシック" charset="0"/>
                <a:cs typeface="Times New Roman"/>
              </a:rPr>
              <a:t>.</a:t>
            </a:r>
          </a:p>
          <a:p>
            <a:pPr marL="0" indent="0">
              <a:lnSpc>
                <a:spcPct val="50000"/>
              </a:lnSpc>
              <a:buNone/>
            </a:pPr>
            <a:r>
              <a:rPr lang="en-US" sz="2200" b="1" dirty="0">
                <a:latin typeface="Verdana"/>
                <a:ea typeface="ＭＳ Ｐゴシック" charset="0"/>
                <a:cs typeface="Verdana"/>
              </a:rPr>
              <a:t> </a:t>
            </a:r>
          </a:p>
          <a:p>
            <a:pPr marL="0" indent="0">
              <a:buNone/>
            </a:pPr>
            <a:r>
              <a:rPr lang="en-US" sz="2000" b="1" dirty="0">
                <a:latin typeface="Verdana"/>
                <a:ea typeface="ＭＳ Ｐゴシック" charset="0"/>
                <a:cs typeface="Verdana"/>
              </a:rPr>
              <a:t>Of those children, </a:t>
            </a:r>
            <a:r>
              <a:rPr lang="en-US" sz="2000" b="1" dirty="0" smtClean="0">
                <a:latin typeface="Verdana"/>
                <a:ea typeface="ＭＳ Ｐゴシック" charset="0"/>
                <a:cs typeface="Verdana"/>
              </a:rPr>
              <a:t>140 (5.22%</a:t>
            </a:r>
            <a:r>
              <a:rPr lang="en-US" sz="2000" b="1" dirty="0">
                <a:latin typeface="Verdana"/>
                <a:ea typeface="ＭＳ Ｐゴシック" charset="0"/>
                <a:cs typeface="Verdana"/>
              </a:rPr>
              <a:t>) were recorded as having a </a:t>
            </a:r>
            <a:r>
              <a:rPr lang="en-US" sz="2000" b="1" dirty="0" smtClean="0">
                <a:latin typeface="Verdana"/>
                <a:ea typeface="ＭＳ Ｐゴシック" charset="0"/>
                <a:cs typeface="Verdana"/>
              </a:rPr>
              <a:t>disability:</a:t>
            </a:r>
            <a:endParaRPr lang="en-US" sz="2000" b="1" dirty="0">
              <a:latin typeface="Verdana"/>
              <a:ea typeface="ＭＳ Ｐゴシック" charset="0"/>
              <a:cs typeface="Verdana"/>
            </a:endParaRPr>
          </a:p>
          <a:p>
            <a:r>
              <a:rPr lang="en-US" sz="1800" dirty="0" smtClean="0">
                <a:latin typeface="Verdana"/>
                <a:ea typeface="ＭＳ Ｐゴシック" charset="0"/>
                <a:cs typeface="Verdana"/>
              </a:rPr>
              <a:t>17% </a:t>
            </a:r>
            <a:r>
              <a:rPr lang="en-US" sz="1800" dirty="0">
                <a:latin typeface="Verdana"/>
                <a:ea typeface="ＭＳ Ｐゴシック" charset="0"/>
                <a:cs typeface="Verdana"/>
              </a:rPr>
              <a:t>social, emotional and </a:t>
            </a:r>
            <a:r>
              <a:rPr lang="en-US" sz="1800" dirty="0" err="1">
                <a:latin typeface="Verdana"/>
                <a:ea typeface="ＭＳ Ｐゴシック" charset="0"/>
                <a:cs typeface="Verdana"/>
              </a:rPr>
              <a:t>behavioural</a:t>
            </a:r>
            <a:r>
              <a:rPr lang="en-US" sz="1800" dirty="0">
                <a:latin typeface="Verdana"/>
                <a:ea typeface="ＭＳ Ｐゴシック" charset="0"/>
                <a:cs typeface="Verdana"/>
              </a:rPr>
              <a:t> issues</a:t>
            </a:r>
          </a:p>
          <a:p>
            <a:r>
              <a:rPr lang="en-US" sz="1800" dirty="0" smtClean="0">
                <a:latin typeface="Verdana"/>
                <a:ea typeface="ＭＳ Ｐゴシック" charset="0"/>
                <a:cs typeface="Verdana"/>
              </a:rPr>
              <a:t>15% with </a:t>
            </a:r>
            <a:r>
              <a:rPr lang="en-US" sz="1800" dirty="0">
                <a:latin typeface="Verdana"/>
                <a:ea typeface="ＭＳ Ｐゴシック" charset="0"/>
                <a:cs typeface="Verdana"/>
              </a:rPr>
              <a:t>learning disabilities  </a:t>
            </a:r>
          </a:p>
          <a:p>
            <a:r>
              <a:rPr lang="en-US" sz="1800" dirty="0" smtClean="0">
                <a:latin typeface="Verdana"/>
                <a:ea typeface="ＭＳ Ｐゴシック" charset="0"/>
                <a:cs typeface="Verdana"/>
              </a:rPr>
              <a:t>23% </a:t>
            </a:r>
            <a:r>
              <a:rPr lang="en-US" sz="1800" dirty="0">
                <a:latin typeface="Verdana"/>
                <a:ea typeface="ＭＳ Ｐゴシック" charset="0"/>
                <a:cs typeface="Verdana"/>
              </a:rPr>
              <a:t>chronic illness/disabilities</a:t>
            </a:r>
          </a:p>
          <a:p>
            <a:r>
              <a:rPr lang="en-US" sz="1800" dirty="0" smtClean="0">
                <a:latin typeface="Verdana"/>
                <a:ea typeface="ＭＳ Ｐゴシック" charset="0"/>
                <a:cs typeface="Verdana"/>
              </a:rPr>
              <a:t>14% </a:t>
            </a:r>
            <a:r>
              <a:rPr lang="en-US" sz="1800" dirty="0">
                <a:latin typeface="Verdana"/>
                <a:ea typeface="ＭＳ Ｐゴシック" charset="0"/>
                <a:cs typeface="Verdana"/>
              </a:rPr>
              <a:t>physical disabilities</a:t>
            </a:r>
          </a:p>
          <a:p>
            <a:r>
              <a:rPr lang="en-US" sz="1800" dirty="0" smtClean="0">
                <a:latin typeface="Verdana"/>
                <a:ea typeface="ＭＳ Ｐゴシック" charset="0"/>
                <a:cs typeface="Verdana"/>
              </a:rPr>
              <a:t>12% </a:t>
            </a:r>
            <a:r>
              <a:rPr lang="en-US" sz="1800" dirty="0">
                <a:latin typeface="Verdana"/>
                <a:ea typeface="ＭＳ Ｐゴシック" charset="0"/>
                <a:cs typeface="Verdana"/>
              </a:rPr>
              <a:t>multiple disabilities</a:t>
            </a:r>
          </a:p>
          <a:p>
            <a:r>
              <a:rPr lang="en-US" sz="1800" dirty="0" smtClean="0">
                <a:latin typeface="Verdana"/>
                <a:ea typeface="ＭＳ Ｐゴシック" charset="0"/>
                <a:cs typeface="Verdana"/>
              </a:rPr>
              <a:t>9% </a:t>
            </a:r>
            <a:r>
              <a:rPr lang="en-US" sz="1800" dirty="0">
                <a:latin typeface="Verdana"/>
                <a:ea typeface="ＭＳ Ｐゴシック" charset="0"/>
                <a:cs typeface="Verdana"/>
              </a:rPr>
              <a:t>autistic spectrum disorders</a:t>
            </a:r>
          </a:p>
          <a:p>
            <a:r>
              <a:rPr lang="en-US" sz="1800" dirty="0">
                <a:latin typeface="Verdana"/>
                <a:ea typeface="ＭＳ Ｐゴシック" charset="0"/>
                <a:cs typeface="Verdana"/>
              </a:rPr>
              <a:t>4% visual </a:t>
            </a:r>
            <a:r>
              <a:rPr lang="en-US" sz="1800" dirty="0" smtClean="0">
                <a:latin typeface="Verdana"/>
                <a:ea typeface="ＭＳ Ｐゴシック" charset="0"/>
                <a:cs typeface="Verdana"/>
              </a:rPr>
              <a:t>impairment</a:t>
            </a:r>
          </a:p>
          <a:p>
            <a:r>
              <a:rPr lang="en-US" sz="1800" dirty="0" smtClean="0">
                <a:latin typeface="Verdana"/>
                <a:ea typeface="ＭＳ Ｐゴシック" charset="0"/>
                <a:cs typeface="Verdana"/>
              </a:rPr>
              <a:t>mental </a:t>
            </a:r>
            <a:r>
              <a:rPr lang="en-US" sz="1800" dirty="0">
                <a:latin typeface="Verdana"/>
                <a:ea typeface="ＭＳ Ｐゴシック" charset="0"/>
                <a:cs typeface="Verdana"/>
              </a:rPr>
              <a:t>health – not </a:t>
            </a:r>
            <a:r>
              <a:rPr lang="en-US" sz="1800" dirty="0" err="1">
                <a:latin typeface="Verdana"/>
                <a:ea typeface="ＭＳ Ｐゴシック" charset="0"/>
                <a:cs typeface="Verdana"/>
              </a:rPr>
              <a:t>publishedent</a:t>
            </a:r>
            <a:endParaRPr lang="en-US" sz="1800" dirty="0">
              <a:latin typeface="Verdana"/>
              <a:ea typeface="ＭＳ Ｐゴシック" charset="0"/>
              <a:cs typeface="Verdana"/>
            </a:endParaRPr>
          </a:p>
          <a:p>
            <a:pPr marL="0" indent="0">
              <a:lnSpc>
                <a:spcPct val="50000"/>
              </a:lnSpc>
              <a:buNone/>
            </a:pPr>
            <a:endParaRPr lang="en-US" sz="2000" b="1" dirty="0" smtClean="0">
              <a:latin typeface="Verdana"/>
              <a:ea typeface="ＭＳ Ｐゴシック" charset="0"/>
              <a:cs typeface="Verdana"/>
            </a:endParaRPr>
          </a:p>
          <a:p>
            <a:pPr marL="0" indent="0">
              <a:buNone/>
            </a:pPr>
            <a:r>
              <a:rPr lang="en-US" sz="2000" b="1" dirty="0" smtClean="0">
                <a:latin typeface="Verdana"/>
                <a:ea typeface="ＭＳ Ｐゴシック" charset="0"/>
                <a:cs typeface="Verdana"/>
              </a:rPr>
              <a:t>For 805 </a:t>
            </a:r>
            <a:r>
              <a:rPr lang="en-US" sz="2000" b="1" dirty="0">
                <a:latin typeface="Verdana"/>
                <a:ea typeface="ＭＳ Ｐゴシック" charset="0"/>
                <a:cs typeface="Verdana"/>
              </a:rPr>
              <a:t>children (</a:t>
            </a:r>
            <a:r>
              <a:rPr lang="en-US" sz="2000" b="1" dirty="0" smtClean="0">
                <a:latin typeface="Verdana"/>
                <a:ea typeface="ＭＳ Ｐゴシック" charset="0"/>
                <a:cs typeface="Verdana"/>
              </a:rPr>
              <a:t>30.03%</a:t>
            </a:r>
            <a:r>
              <a:rPr lang="en-US" sz="2000" b="1" dirty="0">
                <a:latin typeface="Verdana"/>
                <a:ea typeface="ＭＳ Ｐゴシック" charset="0"/>
                <a:cs typeface="Verdana"/>
              </a:rPr>
              <a:t>) disability was not known/unrecorded</a:t>
            </a:r>
          </a:p>
          <a:p>
            <a:pPr marL="0" indent="0">
              <a:buNone/>
            </a:pPr>
            <a:endParaRPr lang="en-US" sz="2200" b="1" dirty="0">
              <a:latin typeface="Verdana"/>
              <a:ea typeface="ＭＳ Ｐゴシック" charset="0"/>
              <a:cs typeface="Verdana"/>
            </a:endParaRPr>
          </a:p>
          <a:p>
            <a:pPr marL="0" indent="0">
              <a:buNone/>
            </a:pPr>
            <a:endParaRPr lang="en-US" sz="2200" b="1" dirty="0">
              <a:latin typeface="Verdana"/>
              <a:ea typeface="ＭＳ Ｐゴシック" charset="0"/>
              <a:cs typeface="Verdana"/>
            </a:endParaRPr>
          </a:p>
          <a:p>
            <a:pPr marL="0" indent="0">
              <a:buNone/>
            </a:pPr>
            <a:endParaRPr lang="en-US" sz="2200" b="1" dirty="0">
              <a:latin typeface="Verdana"/>
              <a:ea typeface="ＭＳ Ｐゴシック" charset="0"/>
              <a:cs typeface="Verdana"/>
            </a:endParaRPr>
          </a:p>
          <a:p>
            <a:pPr marL="0" indent="0">
              <a:buNone/>
            </a:pPr>
            <a:endParaRPr lang="en-US" sz="2200" b="1" dirty="0">
              <a:latin typeface="Verdana"/>
              <a:ea typeface="ＭＳ Ｐゴシック" charset="0"/>
              <a:cs typeface="Verdana"/>
            </a:endParaRPr>
          </a:p>
          <a:p>
            <a:pPr marL="0" indent="0">
              <a:buNone/>
            </a:pPr>
            <a:r>
              <a:rPr lang="en-US" sz="2200" b="1" dirty="0">
                <a:latin typeface="Verdana"/>
                <a:ea typeface="ＭＳ Ｐゴシック" charset="0"/>
                <a:cs typeface="Verdana"/>
              </a:rPr>
              <a:t>		</a:t>
            </a:r>
          </a:p>
        </p:txBody>
      </p:sp>
    </p:spTree>
    <p:extLst>
      <p:ext uri="{BB962C8B-B14F-4D97-AF65-F5344CB8AC3E}">
        <p14:creationId xmlns:p14="http://schemas.microsoft.com/office/powerpoint/2010/main" val="286637787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16255"/>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19548"/>
            <a:ext cx="867131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Hear Me!</a:t>
            </a:r>
            <a:endParaRPr lang="en-US" sz="4800" dirty="0">
              <a:solidFill>
                <a:srgbClr val="41B5A7"/>
              </a:solidFill>
              <a:latin typeface="Times New Roman"/>
              <a:cs typeface="Times New Roman"/>
            </a:endParaRPr>
          </a:p>
        </p:txBody>
      </p:sp>
      <p:sp>
        <p:nvSpPr>
          <p:cNvPr id="7" name="Content Placeholder 4"/>
          <p:cNvSpPr>
            <a:spLocks noGrp="1"/>
          </p:cNvSpPr>
          <p:nvPr>
            <p:ph idx="4294967295"/>
          </p:nvPr>
        </p:nvSpPr>
        <p:spPr>
          <a:xfrm>
            <a:off x="410693" y="1450959"/>
            <a:ext cx="8391175" cy="5135083"/>
          </a:xfrm>
        </p:spPr>
        <p:txBody>
          <a:bodyPr>
            <a:noAutofit/>
          </a:bodyPr>
          <a:lstStyle/>
          <a:p>
            <a:pPr marL="0" indent="0">
              <a:buNone/>
            </a:pPr>
            <a:r>
              <a:rPr lang="en-US" sz="2600" dirty="0">
                <a:solidFill>
                  <a:srgbClr val="7F7F7F"/>
                </a:solidFill>
                <a:ea typeface="ＭＳ Ｐゴシック" charset="0"/>
                <a:cs typeface="Times New Roman"/>
              </a:rPr>
              <a:t>“It ruined my life.  I still find it difficult to </a:t>
            </a:r>
            <a:r>
              <a:rPr lang="en-US" sz="2600" dirty="0" smtClean="0">
                <a:solidFill>
                  <a:srgbClr val="7F7F7F"/>
                </a:solidFill>
                <a:ea typeface="ＭＳ Ｐゴシック" charset="0"/>
                <a:cs typeface="Times New Roman"/>
              </a:rPr>
              <a:t>talk about</a:t>
            </a:r>
            <a:r>
              <a:rPr lang="en-US" sz="2600" dirty="0">
                <a:solidFill>
                  <a:srgbClr val="7F7F7F"/>
                </a:solidFill>
                <a:ea typeface="ＭＳ Ｐゴシック" charset="0"/>
                <a:cs typeface="Times New Roman"/>
              </a:rPr>
              <a:t>.”</a:t>
            </a:r>
            <a:r>
              <a:rPr lang="en-US" sz="3000" dirty="0">
                <a:solidFill>
                  <a:srgbClr val="7F7F7F"/>
                </a:solidFill>
                <a:ea typeface="ＭＳ Ｐゴシック" charset="0"/>
                <a:cs typeface="Times New Roman"/>
              </a:rPr>
              <a:t> </a:t>
            </a:r>
          </a:p>
          <a:p>
            <a:pPr marL="0" indent="0" algn="r">
              <a:lnSpc>
                <a:spcPct val="150000"/>
              </a:lnSpc>
              <a:buNone/>
            </a:pPr>
            <a:r>
              <a:rPr lang="en-US" sz="1200" dirty="0">
                <a:solidFill>
                  <a:schemeClr val="bg1">
                    <a:lumMod val="75000"/>
                  </a:schemeClr>
                </a:solidFill>
                <a:latin typeface="Verdana"/>
                <a:ea typeface="ＭＳ Ｐゴシック" charset="0"/>
                <a:cs typeface="Verdana"/>
              </a:rPr>
              <a:t>24 year old disabled adult abused by a care worker in a school</a:t>
            </a:r>
          </a:p>
          <a:p>
            <a:pPr marL="0" indent="0">
              <a:lnSpc>
                <a:spcPct val="80000"/>
              </a:lnSpc>
              <a:buNone/>
            </a:pPr>
            <a:endParaRPr lang="en-US" sz="3000" dirty="0">
              <a:solidFill>
                <a:srgbClr val="7F7F7F"/>
              </a:solidFill>
              <a:ea typeface="ＭＳ Ｐゴシック" charset="0"/>
              <a:cs typeface="Times New Roman"/>
            </a:endParaRPr>
          </a:p>
          <a:p>
            <a:pPr marL="0" indent="0">
              <a:buNone/>
            </a:pPr>
            <a:r>
              <a:rPr lang="en-US" sz="2600" dirty="0">
                <a:solidFill>
                  <a:srgbClr val="7F7F7F"/>
                </a:solidFill>
                <a:ea typeface="ＭＳ Ｐゴシック" charset="0"/>
                <a:cs typeface="Times New Roman"/>
              </a:rPr>
              <a:t>“She couldn’t tell us that she had been hit but I couldn’t </a:t>
            </a:r>
            <a:r>
              <a:rPr lang="en-US" sz="2600" dirty="0" smtClean="0">
                <a:solidFill>
                  <a:srgbClr val="7F7F7F"/>
                </a:solidFill>
                <a:ea typeface="ＭＳ Ｐゴシック" charset="0"/>
                <a:cs typeface="Times New Roman"/>
              </a:rPr>
              <a:t>see </a:t>
            </a:r>
            <a:r>
              <a:rPr lang="en-US" sz="2600" dirty="0">
                <a:solidFill>
                  <a:srgbClr val="7F7F7F"/>
                </a:solidFill>
                <a:ea typeface="ＭＳ Ｐゴシック" charset="0"/>
                <a:cs typeface="Times New Roman"/>
              </a:rPr>
              <a:t>what else could have caused the bruises.  But </a:t>
            </a:r>
            <a:r>
              <a:rPr lang="en-US" sz="2600" dirty="0" smtClean="0">
                <a:solidFill>
                  <a:srgbClr val="7F7F7F"/>
                </a:solidFill>
                <a:ea typeface="ＭＳ Ｐゴシック" charset="0"/>
                <a:cs typeface="Times New Roman"/>
              </a:rPr>
              <a:t>nothing </a:t>
            </a:r>
            <a:r>
              <a:rPr lang="en-US" sz="2600" dirty="0">
                <a:solidFill>
                  <a:srgbClr val="7F7F7F"/>
                </a:solidFill>
                <a:ea typeface="ＭＳ Ｐゴシック" charset="0"/>
                <a:cs typeface="Times New Roman"/>
              </a:rPr>
              <a:t>happened…as far as I know whoever did it still </a:t>
            </a:r>
            <a:r>
              <a:rPr lang="en-US" sz="2600" dirty="0" smtClean="0">
                <a:solidFill>
                  <a:srgbClr val="7F7F7F"/>
                </a:solidFill>
                <a:ea typeface="ＭＳ Ｐゴシック" charset="0"/>
                <a:cs typeface="Times New Roman"/>
              </a:rPr>
              <a:t>works </a:t>
            </a:r>
            <a:r>
              <a:rPr lang="en-US" sz="2600" dirty="0">
                <a:solidFill>
                  <a:srgbClr val="7F7F7F"/>
                </a:solidFill>
                <a:ea typeface="ＭＳ Ｐゴシック" charset="0"/>
                <a:cs typeface="Times New Roman"/>
              </a:rPr>
              <a:t>there.”  </a:t>
            </a:r>
          </a:p>
          <a:p>
            <a:pPr marL="0" indent="0" algn="r">
              <a:lnSpc>
                <a:spcPct val="150000"/>
              </a:lnSpc>
              <a:buNone/>
            </a:pPr>
            <a:r>
              <a:rPr lang="en-US" sz="1200" dirty="0" smtClean="0">
                <a:solidFill>
                  <a:srgbClr val="BFBFBF"/>
                </a:solidFill>
                <a:latin typeface="Verdana"/>
                <a:ea typeface="ＭＳ Ｐゴシック" charset="0"/>
                <a:cs typeface="Verdana"/>
              </a:rPr>
              <a:t>Mother </a:t>
            </a:r>
            <a:r>
              <a:rPr lang="en-US" sz="1200" dirty="0">
                <a:solidFill>
                  <a:srgbClr val="BFBFBF"/>
                </a:solidFill>
                <a:latin typeface="Verdana"/>
                <a:ea typeface="ＭＳ Ｐゴシック" charset="0"/>
                <a:cs typeface="Verdana"/>
              </a:rPr>
              <a:t>of a 13-year-old girl with learning </a:t>
            </a:r>
            <a:r>
              <a:rPr lang="en-US" sz="1200" dirty="0" smtClean="0">
                <a:solidFill>
                  <a:srgbClr val="BFBFBF"/>
                </a:solidFill>
                <a:latin typeface="Verdana"/>
                <a:ea typeface="ＭＳ Ｐゴシック" charset="0"/>
                <a:cs typeface="Verdana"/>
              </a:rPr>
              <a:t>difficulties</a:t>
            </a:r>
          </a:p>
          <a:p>
            <a:pPr marL="0" indent="0" algn="r">
              <a:lnSpc>
                <a:spcPct val="80000"/>
              </a:lnSpc>
              <a:buNone/>
            </a:pPr>
            <a:endParaRPr lang="en-US" sz="3000" dirty="0" smtClean="0">
              <a:solidFill>
                <a:srgbClr val="7F7F7F"/>
              </a:solidFill>
              <a:ea typeface="ＭＳ Ｐゴシック" charset="0"/>
              <a:cs typeface="Times New Roman"/>
            </a:endParaRPr>
          </a:p>
          <a:p>
            <a:pPr marL="0" indent="0">
              <a:buNone/>
            </a:pPr>
            <a:r>
              <a:rPr lang="en-US" sz="2600" dirty="0" smtClean="0">
                <a:solidFill>
                  <a:srgbClr val="7F7F7F"/>
                </a:solidFill>
                <a:ea typeface="ＭＳ Ｐゴシック" charset="0"/>
                <a:cs typeface="Times New Roman"/>
              </a:rPr>
              <a:t>“</a:t>
            </a:r>
            <a:r>
              <a:rPr lang="en-US" sz="2600" dirty="0">
                <a:solidFill>
                  <a:srgbClr val="7F7F7F"/>
                </a:solidFill>
                <a:ea typeface="ＭＳ Ｐゴシック" charset="0"/>
                <a:cs typeface="Times New Roman"/>
              </a:rPr>
              <a:t>I worry that we accept levels of neglect and really poor </a:t>
            </a:r>
            <a:r>
              <a:rPr lang="en-US" sz="2600" dirty="0" smtClean="0">
                <a:solidFill>
                  <a:srgbClr val="7F7F7F"/>
                </a:solidFill>
                <a:ea typeface="ＭＳ Ｐゴシック" charset="0"/>
                <a:cs typeface="Times New Roman"/>
              </a:rPr>
              <a:t>quality </a:t>
            </a:r>
            <a:r>
              <a:rPr lang="en-US" sz="2600" dirty="0">
                <a:solidFill>
                  <a:srgbClr val="7F7F7F"/>
                </a:solidFill>
                <a:ea typeface="ＭＳ Ｐゴシック" charset="0"/>
                <a:cs typeface="Times New Roman"/>
              </a:rPr>
              <a:t>of care that we wouldn’t if it was an able-</a:t>
            </a:r>
            <a:r>
              <a:rPr lang="en-US" sz="2600" dirty="0" smtClean="0">
                <a:solidFill>
                  <a:srgbClr val="7F7F7F"/>
                </a:solidFill>
                <a:ea typeface="ＭＳ Ｐゴシック" charset="0"/>
                <a:cs typeface="Times New Roman"/>
              </a:rPr>
              <a:t>bodied </a:t>
            </a:r>
            <a:r>
              <a:rPr lang="en-US" sz="2600" dirty="0">
                <a:solidFill>
                  <a:srgbClr val="7F7F7F"/>
                </a:solidFill>
                <a:ea typeface="ＭＳ Ｐゴシック" charset="0"/>
                <a:cs typeface="Times New Roman"/>
              </a:rPr>
              <a:t>child.</a:t>
            </a:r>
            <a:r>
              <a:rPr lang="en-US" sz="2600" dirty="0" smtClean="0">
                <a:solidFill>
                  <a:srgbClr val="7F7F7F"/>
                </a:solidFill>
                <a:ea typeface="ＭＳ Ｐゴシック" charset="0"/>
                <a:cs typeface="Times New Roman"/>
              </a:rPr>
              <a:t>”</a:t>
            </a:r>
          </a:p>
          <a:p>
            <a:pPr marL="0" indent="0" algn="r">
              <a:lnSpc>
                <a:spcPct val="50000"/>
              </a:lnSpc>
              <a:buNone/>
            </a:pPr>
            <a:r>
              <a:rPr lang="en-US" sz="1200" dirty="0" smtClean="0">
                <a:solidFill>
                  <a:srgbClr val="BFBFBF"/>
                </a:solidFill>
                <a:latin typeface="Verdana"/>
                <a:ea typeface="ＭＳ Ｐゴシック" charset="0"/>
                <a:cs typeface="Verdana"/>
              </a:rPr>
              <a:t>Social Worker</a:t>
            </a:r>
          </a:p>
          <a:p>
            <a:pPr marL="0" indent="0" algn="r">
              <a:lnSpc>
                <a:spcPct val="50000"/>
              </a:lnSpc>
              <a:buNone/>
            </a:pPr>
            <a:endParaRPr lang="en-US" sz="1200" dirty="0">
              <a:solidFill>
                <a:srgbClr val="BFBFBF"/>
              </a:solidFill>
              <a:latin typeface="Verdana"/>
              <a:ea typeface="ＭＳ Ｐゴシック" charset="0"/>
              <a:cs typeface="Verdana"/>
            </a:endParaRPr>
          </a:p>
          <a:p>
            <a:pPr marL="0" indent="0">
              <a:lnSpc>
                <a:spcPct val="50000"/>
              </a:lnSpc>
              <a:buNone/>
            </a:pPr>
            <a:r>
              <a:rPr lang="en-US" sz="1200" dirty="0">
                <a:solidFill>
                  <a:srgbClr val="BFBFBF"/>
                </a:solidFill>
                <a:latin typeface="Verdana"/>
                <a:ea typeface="ＭＳ Ｐゴシック" charset="0"/>
                <a:cs typeface="Verdana"/>
              </a:rPr>
              <a:t>'It doesn’t happen </a:t>
            </a:r>
            <a:r>
              <a:rPr lang="en-US" sz="1200" dirty="0" smtClean="0">
                <a:solidFill>
                  <a:srgbClr val="BFBFBF"/>
                </a:solidFill>
                <a:latin typeface="Verdana"/>
                <a:ea typeface="ＭＳ Ｐゴシック" charset="0"/>
                <a:cs typeface="Verdana"/>
              </a:rPr>
              <a:t>to </a:t>
            </a:r>
            <a:r>
              <a:rPr lang="en-US" sz="1200" dirty="0">
                <a:solidFill>
                  <a:srgbClr val="BFBFBF"/>
                </a:solidFill>
                <a:latin typeface="Verdana"/>
                <a:ea typeface="ＭＳ Ｐゴシック" charset="0"/>
                <a:cs typeface="Verdana"/>
              </a:rPr>
              <a:t>disabled children' NSPCC report</a:t>
            </a:r>
          </a:p>
        </p:txBody>
      </p:sp>
      <p:cxnSp>
        <p:nvCxnSpPr>
          <p:cNvPr id="6" name="Straight Connector 5"/>
          <p:cNvCxnSpPr/>
          <p:nvPr/>
        </p:nvCxnSpPr>
        <p:spPr>
          <a:xfrm>
            <a:off x="410693" y="2602779"/>
            <a:ext cx="8391175"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10693" y="4611078"/>
            <a:ext cx="8391175"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4474851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sp>
        <p:nvSpPr>
          <p:cNvPr id="4" name="Content Placeholder 4"/>
          <p:cNvSpPr>
            <a:spLocks noGrp="1"/>
          </p:cNvSpPr>
          <p:nvPr>
            <p:ph idx="4294967295"/>
          </p:nvPr>
        </p:nvSpPr>
        <p:spPr>
          <a:xfrm>
            <a:off x="1170901" y="2504121"/>
            <a:ext cx="7295988" cy="3138869"/>
          </a:xfrm>
        </p:spPr>
        <p:txBody>
          <a:bodyPr>
            <a:noAutofit/>
          </a:bodyPr>
          <a:lstStyle/>
          <a:p>
            <a:pPr marL="0" indent="0">
              <a:buNone/>
            </a:pPr>
            <a:r>
              <a:rPr lang="en-GB" sz="3000" dirty="0" smtClean="0">
                <a:solidFill>
                  <a:srgbClr val="FFFFFF"/>
                </a:solidFill>
                <a:ea typeface="ＭＳ Ｐゴシック" charset="0"/>
                <a:cs typeface="Times New Roman"/>
              </a:rPr>
              <a:t>“When </a:t>
            </a:r>
            <a:r>
              <a:rPr lang="en-GB" sz="3000" dirty="0">
                <a:solidFill>
                  <a:srgbClr val="FFFFFF"/>
                </a:solidFill>
                <a:ea typeface="ＭＳ Ｐゴシック" charset="0"/>
                <a:cs typeface="Times New Roman"/>
              </a:rPr>
              <a:t>disabled children or adults are assumed to be less than human because of their disability, then abuse is not that inhumane</a:t>
            </a:r>
            <a:r>
              <a:rPr lang="en-GB" sz="3000" dirty="0" smtClean="0">
                <a:solidFill>
                  <a:srgbClr val="FFFFFF"/>
                </a:solidFill>
                <a:ea typeface="ＭＳ Ｐゴシック" charset="0"/>
                <a:cs typeface="Times New Roman"/>
              </a:rPr>
              <a:t>.”</a:t>
            </a:r>
          </a:p>
          <a:p>
            <a:pPr marL="0" indent="0" algn="r">
              <a:buNone/>
            </a:pPr>
            <a:r>
              <a:rPr lang="en-GB" sz="1200" dirty="0">
                <a:solidFill>
                  <a:srgbClr val="FFFFFF"/>
                </a:solidFill>
                <a:latin typeface="Verdana"/>
                <a:ea typeface="ＭＳ Ｐゴシック" charset="0"/>
                <a:cs typeface="Verdana"/>
              </a:rPr>
              <a:t>(Sullivan et al 1987)</a:t>
            </a:r>
            <a:r>
              <a:rPr lang="en-US" sz="2000" dirty="0" smtClean="0">
                <a:solidFill>
                  <a:srgbClr val="FFFFFF"/>
                </a:solidFill>
                <a:latin typeface="Verdana"/>
                <a:ea typeface="ＭＳ Ｐゴシック" charset="0"/>
                <a:cs typeface="Verdana"/>
              </a:rPr>
              <a:t> </a:t>
            </a:r>
            <a:endParaRPr lang="en-US" sz="2000" dirty="0">
              <a:solidFill>
                <a:srgbClr val="FFFFFF"/>
              </a:solidFill>
              <a:latin typeface="Verdana"/>
              <a:ea typeface="ＭＳ Ｐゴシック" charset="0"/>
              <a:cs typeface="Verdana"/>
            </a:endParaRPr>
          </a:p>
        </p:txBody>
      </p:sp>
      <p:cxnSp>
        <p:nvCxnSpPr>
          <p:cNvPr id="9" name="Straight Connector 8"/>
          <p:cNvCxnSpPr/>
          <p:nvPr/>
        </p:nvCxnSpPr>
        <p:spPr>
          <a:xfrm>
            <a:off x="410693"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 name="Title 1"/>
          <p:cNvSpPr txBox="1">
            <a:spLocks/>
          </p:cNvSpPr>
          <p:nvPr/>
        </p:nvSpPr>
        <p:spPr>
          <a:xfrm>
            <a:off x="324752" y="132821"/>
            <a:ext cx="5232547"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Values and attitudes</a:t>
            </a:r>
            <a:endParaRPr lang="en-US" sz="4800" dirty="0">
              <a:solidFill>
                <a:schemeClr val="bg1"/>
              </a:solidFill>
              <a:latin typeface="Times New Roman"/>
              <a:cs typeface="Times New Roman"/>
            </a:endParaRPr>
          </a:p>
        </p:txBody>
      </p:sp>
    </p:spTree>
    <p:extLst>
      <p:ext uri="{BB962C8B-B14F-4D97-AF65-F5344CB8AC3E}">
        <p14:creationId xmlns:p14="http://schemas.microsoft.com/office/powerpoint/2010/main" val="40470815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78000"/>
          </a:schemeClr>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410693" y="1460889"/>
            <a:ext cx="873330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000000"/>
                </a:solidFill>
                <a:latin typeface="Times New Roman"/>
                <a:ea typeface="ＭＳ Ｐゴシック" charset="0"/>
                <a:cs typeface="Times New Roman"/>
              </a:rPr>
              <a:t>Reflection</a:t>
            </a:r>
            <a:endParaRPr lang="en-US" sz="4800" dirty="0">
              <a:solidFill>
                <a:srgbClr val="000000"/>
              </a:solidFill>
              <a:latin typeface="Times New Roman"/>
              <a:cs typeface="Times New Roman"/>
            </a:endParaRPr>
          </a:p>
        </p:txBody>
      </p:sp>
      <p:sp>
        <p:nvSpPr>
          <p:cNvPr id="10" name="Content Placeholder 4"/>
          <p:cNvSpPr>
            <a:spLocks noGrp="1"/>
          </p:cNvSpPr>
          <p:nvPr>
            <p:ph idx="4294967295"/>
          </p:nvPr>
        </p:nvSpPr>
        <p:spPr>
          <a:xfrm>
            <a:off x="1903222" y="3715353"/>
            <a:ext cx="5293633" cy="995958"/>
          </a:xfrm>
          <a:solidFill>
            <a:schemeClr val="bg1"/>
          </a:solidFill>
        </p:spPr>
        <p:txBody>
          <a:bodyPr lIns="468000" tIns="46800" rIns="432000" numCol="1" spcCol="468000">
            <a:noAutofit/>
          </a:bodyPr>
          <a:lstStyle/>
          <a:p>
            <a:pPr marL="0" indent="0">
              <a:buNone/>
            </a:pPr>
            <a:endParaRPr lang="en-US" sz="1800" dirty="0" smtClean="0">
              <a:latin typeface="Verdana"/>
              <a:ea typeface="ＭＳ Ｐゴシック" charset="0"/>
              <a:cs typeface="Verdana"/>
            </a:endParaRPr>
          </a:p>
          <a:p>
            <a:pPr marL="0" indent="0">
              <a:buNone/>
            </a:pPr>
            <a:r>
              <a:rPr lang="en-US" sz="1800" dirty="0" smtClean="0">
                <a:latin typeface="Verdana"/>
                <a:ea typeface="ＭＳ Ｐゴシック" charset="0"/>
                <a:cs typeface="Verdana"/>
              </a:rPr>
              <a:t>How </a:t>
            </a:r>
            <a:r>
              <a:rPr lang="en-US" sz="1800" dirty="0">
                <a:latin typeface="Verdana"/>
                <a:ea typeface="ＭＳ Ｐゴシック" charset="0"/>
                <a:cs typeface="Verdana"/>
              </a:rPr>
              <a:t>could it be improved?</a:t>
            </a:r>
          </a:p>
        </p:txBody>
      </p:sp>
      <p:sp>
        <p:nvSpPr>
          <p:cNvPr id="6" name="Content Placeholder 4"/>
          <p:cNvSpPr>
            <a:spLocks noGrp="1"/>
          </p:cNvSpPr>
          <p:nvPr>
            <p:ph idx="4294967295"/>
          </p:nvPr>
        </p:nvSpPr>
        <p:spPr>
          <a:xfrm>
            <a:off x="1903222" y="1860948"/>
            <a:ext cx="5293633" cy="1552365"/>
          </a:xfrm>
          <a:solidFill>
            <a:schemeClr val="bg1"/>
          </a:solidFill>
        </p:spPr>
        <p:txBody>
          <a:bodyPr lIns="468000" tIns="46800" rIns="432000" numCol="1" spcCol="468000">
            <a:noAutofit/>
          </a:bodyPr>
          <a:lstStyle/>
          <a:p>
            <a:pPr marL="0" indent="0">
              <a:lnSpc>
                <a:spcPct val="120000"/>
              </a:lnSpc>
              <a:buNone/>
            </a:pPr>
            <a:endParaRPr lang="en-US" sz="1800" dirty="0" smtClean="0">
              <a:latin typeface="Verdana"/>
              <a:ea typeface="ＭＳ Ｐゴシック" charset="0"/>
              <a:cs typeface="Verdana"/>
            </a:endParaRPr>
          </a:p>
          <a:p>
            <a:pPr marL="0" indent="0">
              <a:lnSpc>
                <a:spcPct val="120000"/>
              </a:lnSpc>
              <a:buNone/>
            </a:pPr>
            <a:r>
              <a:rPr lang="en-US" sz="1800" dirty="0" smtClean="0">
                <a:latin typeface="Verdana"/>
                <a:ea typeface="ＭＳ Ｐゴシック" charset="0"/>
                <a:cs typeface="Verdana"/>
              </a:rPr>
              <a:t>Has </a:t>
            </a:r>
            <a:r>
              <a:rPr lang="en-US" sz="1800" dirty="0">
                <a:latin typeface="Verdana"/>
                <a:ea typeface="ＭＳ Ｐゴシック" charset="0"/>
                <a:cs typeface="Verdana"/>
              </a:rPr>
              <a:t>this part of the course met the learning objectives?</a:t>
            </a:r>
          </a:p>
        </p:txBody>
      </p:sp>
      <p:sp>
        <p:nvSpPr>
          <p:cNvPr id="7" name="Content Placeholder 4"/>
          <p:cNvSpPr>
            <a:spLocks noGrp="1"/>
          </p:cNvSpPr>
          <p:nvPr>
            <p:ph idx="4294967295"/>
          </p:nvPr>
        </p:nvSpPr>
        <p:spPr>
          <a:xfrm>
            <a:off x="1903222" y="5083153"/>
            <a:ext cx="5293633" cy="1343337"/>
          </a:xfrm>
          <a:solidFill>
            <a:schemeClr val="bg1"/>
          </a:solidFill>
        </p:spPr>
        <p:txBody>
          <a:bodyPr lIns="468000" tIns="46800" rIns="432000" numCol="1" spcCol="468000">
            <a:noAutofit/>
          </a:bodyPr>
          <a:lstStyle/>
          <a:p>
            <a:pPr marL="0" indent="0">
              <a:buNone/>
            </a:pPr>
            <a:endParaRPr lang="en-US" sz="1800" dirty="0" smtClean="0">
              <a:latin typeface="Verdana"/>
              <a:ea typeface="ＭＳ Ｐゴシック" charset="0"/>
              <a:cs typeface="Verdana"/>
            </a:endParaRPr>
          </a:p>
          <a:p>
            <a:pPr marL="0" indent="0">
              <a:buNone/>
            </a:pPr>
            <a:r>
              <a:rPr lang="en-US" sz="1800" dirty="0" smtClean="0">
                <a:latin typeface="Verdana"/>
                <a:ea typeface="ＭＳ Ｐゴシック" charset="0"/>
                <a:cs typeface="Verdana"/>
              </a:rPr>
              <a:t>What </a:t>
            </a:r>
            <a:r>
              <a:rPr lang="en-US" sz="1800" dirty="0">
                <a:latin typeface="Verdana"/>
                <a:ea typeface="ＭＳ Ｐゴシック" charset="0"/>
                <a:cs typeface="Verdana"/>
              </a:rPr>
              <a:t>further information/study might you want?</a:t>
            </a:r>
          </a:p>
        </p:txBody>
      </p:sp>
    </p:spTree>
    <p:extLst>
      <p:ext uri="{BB962C8B-B14F-4D97-AF65-F5344CB8AC3E}">
        <p14:creationId xmlns:p14="http://schemas.microsoft.com/office/powerpoint/2010/main" val="80708043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116255"/>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19548"/>
            <a:ext cx="8671318"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Acknowledgements</a:t>
            </a:r>
            <a:endParaRPr lang="en-US" sz="4800" dirty="0">
              <a:solidFill>
                <a:srgbClr val="41B5A7"/>
              </a:solidFill>
              <a:latin typeface="Times New Roman"/>
              <a:cs typeface="Times New Roman"/>
            </a:endParaRPr>
          </a:p>
        </p:txBody>
      </p:sp>
      <p:sp>
        <p:nvSpPr>
          <p:cNvPr id="7" name="Content Placeholder 4"/>
          <p:cNvSpPr>
            <a:spLocks noGrp="1"/>
          </p:cNvSpPr>
          <p:nvPr>
            <p:ph idx="4294967295"/>
          </p:nvPr>
        </p:nvSpPr>
        <p:spPr>
          <a:xfrm>
            <a:off x="1027670" y="1391898"/>
            <a:ext cx="7468084" cy="4968169"/>
          </a:xfrm>
        </p:spPr>
        <p:txBody>
          <a:bodyPr>
            <a:noAutofit/>
          </a:bodyPr>
          <a:lstStyle/>
          <a:p>
            <a:pPr marL="0" indent="0">
              <a:buNone/>
            </a:pPr>
            <a:r>
              <a:rPr lang="en-US" sz="3000" dirty="0" err="1" smtClean="0">
                <a:solidFill>
                  <a:srgbClr val="7F7F7F"/>
                </a:solidFill>
                <a:ea typeface="ＭＳ Ｐゴシック" charset="0"/>
                <a:cs typeface="Times New Roman"/>
              </a:rPr>
              <a:t>WithScotland</a:t>
            </a:r>
            <a:r>
              <a:rPr lang="en-US" sz="3000" dirty="0" smtClean="0">
                <a:solidFill>
                  <a:srgbClr val="7F7F7F"/>
                </a:solidFill>
                <a:ea typeface="ＭＳ Ｐゴシック" charset="0"/>
                <a:cs typeface="Times New Roman"/>
              </a:rPr>
              <a:t> </a:t>
            </a:r>
            <a:r>
              <a:rPr lang="en-US" sz="3000" dirty="0">
                <a:solidFill>
                  <a:srgbClr val="7F7F7F"/>
                </a:solidFill>
                <a:ea typeface="ＭＳ Ｐゴシック" charset="0"/>
                <a:cs typeface="Times New Roman"/>
              </a:rPr>
              <a:t>and Scottish Government would like to thank all those who contributed advice and material to this course and in particular:</a:t>
            </a:r>
          </a:p>
          <a:p>
            <a:pPr marL="0" indent="0">
              <a:lnSpc>
                <a:spcPct val="50000"/>
              </a:lnSpc>
              <a:buNone/>
            </a:pPr>
            <a:r>
              <a:rPr lang="en-US" sz="2200" b="1" dirty="0">
                <a:latin typeface="Verdana"/>
                <a:ea typeface="ＭＳ Ｐゴシック" charset="0"/>
                <a:cs typeface="Verdana"/>
              </a:rPr>
              <a:t> </a:t>
            </a:r>
          </a:p>
          <a:p>
            <a:pPr marL="0" indent="0">
              <a:lnSpc>
                <a:spcPct val="200000"/>
              </a:lnSpc>
              <a:buNone/>
            </a:pPr>
            <a:r>
              <a:rPr lang="en-US" sz="1800" dirty="0" smtClean="0">
                <a:latin typeface="Verdana"/>
                <a:ea typeface="ＭＳ Ｐゴシック" charset="0"/>
                <a:cs typeface="Verdana"/>
              </a:rPr>
              <a:t>East </a:t>
            </a:r>
            <a:r>
              <a:rPr lang="en-US" sz="1800" dirty="0">
                <a:latin typeface="Verdana"/>
                <a:ea typeface="ＭＳ Ｐゴシック" charset="0"/>
                <a:cs typeface="Verdana"/>
              </a:rPr>
              <a:t>Renfrewshire, North and South </a:t>
            </a:r>
            <a:r>
              <a:rPr lang="en-US" sz="1800" dirty="0" err="1">
                <a:latin typeface="Verdana"/>
                <a:ea typeface="ＭＳ Ｐゴシック" charset="0"/>
                <a:cs typeface="Verdana"/>
              </a:rPr>
              <a:t>Lanarkshire</a:t>
            </a:r>
            <a:r>
              <a:rPr lang="en-US" sz="1800" dirty="0">
                <a:latin typeface="Verdana"/>
                <a:ea typeface="ＭＳ Ｐゴシック" charset="0"/>
                <a:cs typeface="Verdana"/>
              </a:rPr>
              <a:t> CPCs</a:t>
            </a:r>
          </a:p>
          <a:p>
            <a:pPr marL="0" indent="0">
              <a:lnSpc>
                <a:spcPct val="200000"/>
              </a:lnSpc>
              <a:buNone/>
            </a:pPr>
            <a:r>
              <a:rPr lang="en-US" sz="1800" dirty="0">
                <a:latin typeface="Verdana"/>
                <a:ea typeface="ＭＳ Ｐゴシック" charset="0"/>
                <a:cs typeface="Verdana"/>
              </a:rPr>
              <a:t>Prof Kirsten </a:t>
            </a:r>
            <a:r>
              <a:rPr lang="en-US" sz="1800" dirty="0" smtClean="0">
                <a:latin typeface="Verdana"/>
                <a:ea typeface="ＭＳ Ｐゴシック" charset="0"/>
                <a:cs typeface="Verdana"/>
              </a:rPr>
              <a:t>Stalker: </a:t>
            </a:r>
            <a:r>
              <a:rPr lang="en-US" sz="1800" i="1" dirty="0" smtClean="0">
                <a:latin typeface="Verdana"/>
                <a:ea typeface="ＭＳ Ｐゴシック" charset="0"/>
                <a:cs typeface="Verdana"/>
              </a:rPr>
              <a:t>University </a:t>
            </a:r>
            <a:r>
              <a:rPr lang="en-US" sz="1800" i="1" dirty="0">
                <a:latin typeface="Verdana"/>
                <a:ea typeface="ＭＳ Ｐゴシック" charset="0"/>
                <a:cs typeface="Verdana"/>
              </a:rPr>
              <a:t>of </a:t>
            </a:r>
            <a:r>
              <a:rPr lang="en-US" sz="1800" i="1" dirty="0" err="1">
                <a:latin typeface="Verdana"/>
                <a:ea typeface="ＭＳ Ｐゴシック" charset="0"/>
                <a:cs typeface="Verdana"/>
              </a:rPr>
              <a:t>Strathclyde</a:t>
            </a:r>
            <a:endParaRPr lang="en-US" sz="1800" i="1" dirty="0">
              <a:latin typeface="Verdana"/>
              <a:ea typeface="ＭＳ Ｐゴシック" charset="0"/>
              <a:cs typeface="Verdana"/>
            </a:endParaRPr>
          </a:p>
          <a:p>
            <a:pPr marL="0" indent="0">
              <a:lnSpc>
                <a:spcPct val="200000"/>
              </a:lnSpc>
              <a:buNone/>
            </a:pPr>
            <a:r>
              <a:rPr lang="en-US" sz="1800" dirty="0">
                <a:latin typeface="Verdana"/>
                <a:ea typeface="ＭＳ Ｐゴシック" charset="0"/>
                <a:cs typeface="Verdana"/>
              </a:rPr>
              <a:t>Prof </a:t>
            </a:r>
            <a:r>
              <a:rPr lang="en-US" sz="1800" dirty="0" err="1">
                <a:latin typeface="Verdana"/>
                <a:ea typeface="ＭＳ Ｐゴシック" charset="0"/>
                <a:cs typeface="Verdana"/>
              </a:rPr>
              <a:t>Brigid</a:t>
            </a:r>
            <a:r>
              <a:rPr lang="en-US" sz="1800" dirty="0">
                <a:latin typeface="Verdana"/>
                <a:ea typeface="ＭＳ Ｐゴシック" charset="0"/>
                <a:cs typeface="Verdana"/>
              </a:rPr>
              <a:t> </a:t>
            </a:r>
            <a:r>
              <a:rPr lang="en-US" sz="1800" dirty="0" smtClean="0">
                <a:latin typeface="Verdana"/>
                <a:ea typeface="ＭＳ Ｐゴシック" charset="0"/>
                <a:cs typeface="Verdana"/>
              </a:rPr>
              <a:t>Daniel: </a:t>
            </a:r>
            <a:r>
              <a:rPr lang="en-US" sz="1800" i="1" dirty="0">
                <a:latin typeface="Verdana"/>
                <a:ea typeface="ＭＳ Ｐゴシック" charset="0"/>
                <a:cs typeface="Verdana"/>
              </a:rPr>
              <a:t>University of </a:t>
            </a:r>
            <a:r>
              <a:rPr lang="en-US" sz="1800" i="1" dirty="0" err="1">
                <a:latin typeface="Verdana"/>
                <a:ea typeface="ＭＳ Ｐゴシック" charset="0"/>
                <a:cs typeface="Verdana"/>
              </a:rPr>
              <a:t>Stirling</a:t>
            </a:r>
            <a:endParaRPr lang="en-US" sz="1800" i="1" dirty="0">
              <a:latin typeface="Verdana"/>
              <a:ea typeface="ＭＳ Ｐゴシック" charset="0"/>
              <a:cs typeface="Verdana"/>
            </a:endParaRPr>
          </a:p>
          <a:p>
            <a:pPr marL="0" indent="0">
              <a:lnSpc>
                <a:spcPct val="200000"/>
              </a:lnSpc>
              <a:buNone/>
            </a:pPr>
            <a:r>
              <a:rPr lang="en-US" sz="1800" dirty="0">
                <a:latin typeface="Verdana"/>
                <a:ea typeface="ＭＳ Ｐゴシック" charset="0"/>
                <a:cs typeface="Verdana"/>
              </a:rPr>
              <a:t>Scottish Consortium for Learning Disabilities</a:t>
            </a:r>
          </a:p>
          <a:p>
            <a:pPr marL="0" indent="0">
              <a:lnSpc>
                <a:spcPct val="200000"/>
              </a:lnSpc>
              <a:buNone/>
            </a:pPr>
            <a:r>
              <a:rPr lang="en-US" sz="1800" dirty="0">
                <a:latin typeface="Verdana"/>
                <a:ea typeface="ＭＳ Ｐゴシック" charset="0"/>
                <a:cs typeface="Verdana"/>
              </a:rPr>
              <a:t>Glasgow Centre for Inclusive </a:t>
            </a:r>
            <a:r>
              <a:rPr lang="en-US" sz="1800" dirty="0" smtClean="0">
                <a:latin typeface="Verdana"/>
                <a:ea typeface="ＭＳ Ｐゴシック" charset="0"/>
                <a:cs typeface="Verdana"/>
              </a:rPr>
              <a:t>Living</a:t>
            </a:r>
            <a:endParaRPr lang="en-US" sz="2200" b="1" dirty="0">
              <a:latin typeface="Verdana"/>
              <a:ea typeface="ＭＳ Ｐゴシック" charset="0"/>
              <a:cs typeface="Verdana"/>
            </a:endParaRPr>
          </a:p>
          <a:p>
            <a:pPr marL="0" indent="0">
              <a:buNone/>
            </a:pPr>
            <a:r>
              <a:rPr lang="en-US" sz="2200" b="1" dirty="0">
                <a:latin typeface="Verdana"/>
                <a:ea typeface="ＭＳ Ｐゴシック" charset="0"/>
                <a:cs typeface="Verdana"/>
              </a:rPr>
              <a:t>		</a:t>
            </a:r>
          </a:p>
        </p:txBody>
      </p:sp>
      <p:cxnSp>
        <p:nvCxnSpPr>
          <p:cNvPr id="6" name="Straight Connector 5"/>
          <p:cNvCxnSpPr/>
          <p:nvPr/>
        </p:nvCxnSpPr>
        <p:spPr>
          <a:xfrm>
            <a:off x="1027670" y="3764444"/>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027670" y="4394499"/>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027670" y="4995020"/>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027670" y="5605385"/>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1027670" y="6176373"/>
            <a:ext cx="7468084" cy="0"/>
          </a:xfrm>
          <a:prstGeom prst="line">
            <a:avLst/>
          </a:prstGeom>
          <a:ln w="3175"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583780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2053025"/>
            <a:ext cx="7718242" cy="4499480"/>
          </a:xfrm>
        </p:spPr>
        <p:txBody>
          <a:bodyPr>
            <a:noAutofit/>
          </a:bodyPr>
          <a:lstStyle/>
          <a:p>
            <a:pPr>
              <a:lnSpc>
                <a:spcPct val="120000"/>
              </a:lnSpc>
            </a:pPr>
            <a:r>
              <a:rPr lang="en-US" sz="1800" dirty="0" smtClean="0">
                <a:latin typeface="Verdana"/>
                <a:ea typeface="ＭＳ Ｐゴシック" charset="0"/>
                <a:cs typeface="Verdana"/>
              </a:rPr>
              <a:t>UPIAS</a:t>
            </a:r>
            <a:r>
              <a:rPr lang="en-US" sz="1800" dirty="0">
                <a:latin typeface="Verdana"/>
                <a:ea typeface="ＭＳ Ｐゴシック" charset="0"/>
                <a:cs typeface="Verdana"/>
              </a:rPr>
              <a:t>. </a:t>
            </a:r>
            <a:r>
              <a:rPr lang="en-US" sz="1800" i="1" dirty="0">
                <a:latin typeface="Verdana"/>
                <a:ea typeface="ＭＳ Ｐゴシック" charset="0"/>
                <a:cs typeface="Verdana"/>
              </a:rPr>
              <a:t>What is a disability – Union of the Physically Impaired Against Segregation. Fundamental Principles of Disability. </a:t>
            </a:r>
            <a:r>
              <a:rPr lang="en-US" sz="1800" dirty="0">
                <a:latin typeface="Verdana"/>
                <a:ea typeface="ＭＳ Ｐゴシック" charset="0"/>
                <a:cs typeface="Verdana"/>
              </a:rPr>
              <a:t>London, </a:t>
            </a:r>
            <a:r>
              <a:rPr lang="en-US" sz="1800" dirty="0" smtClean="0">
                <a:latin typeface="Verdana"/>
                <a:ea typeface="ＭＳ Ｐゴシック" charset="0"/>
                <a:cs typeface="Verdana"/>
              </a:rPr>
              <a:t>1976</a:t>
            </a:r>
          </a:p>
          <a:p>
            <a:pPr marL="0" indent="0">
              <a:lnSpc>
                <a:spcPct val="50000"/>
              </a:lnSpc>
              <a:buNone/>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Morris, J (2001) </a:t>
            </a:r>
            <a:r>
              <a:rPr lang="en-US" sz="1800" i="1" dirty="0">
                <a:latin typeface="Verdana"/>
                <a:ea typeface="ＭＳ Ｐゴシック" charset="0"/>
                <a:cs typeface="Verdana"/>
              </a:rPr>
              <a:t>Impairment and disability: constructing an ethics of care which promotes human rights.  </a:t>
            </a:r>
            <a:r>
              <a:rPr lang="en-US" sz="1800" dirty="0">
                <a:latin typeface="Verdana"/>
                <a:ea typeface="ＭＳ Ｐゴシック" charset="0"/>
                <a:cs typeface="Verdana"/>
              </a:rPr>
              <a:t>Penultimate draft of article published in </a:t>
            </a:r>
            <a:r>
              <a:rPr lang="en-US" sz="1800" dirty="0" err="1">
                <a:latin typeface="Verdana"/>
                <a:ea typeface="ＭＳ Ｐゴシック" charset="0"/>
                <a:cs typeface="Verdana"/>
              </a:rPr>
              <a:t>Hypatia</a:t>
            </a:r>
            <a:r>
              <a:rPr lang="en-US" sz="1800" dirty="0">
                <a:latin typeface="Verdana"/>
                <a:ea typeface="ＭＳ Ｐゴシック" charset="0"/>
                <a:cs typeface="Verdana"/>
              </a:rPr>
              <a:t>, Vol. 16, No. </a:t>
            </a:r>
            <a:r>
              <a:rPr lang="en-US" sz="1800" dirty="0" smtClean="0">
                <a:latin typeface="Verdana"/>
                <a:ea typeface="ＭＳ Ｐゴシック" charset="0"/>
                <a:cs typeface="Verdana"/>
              </a:rPr>
              <a:t>4</a:t>
            </a:r>
          </a:p>
          <a:p>
            <a:pPr marL="0" indent="0">
              <a:lnSpc>
                <a:spcPct val="50000"/>
              </a:lnSpc>
              <a:buNone/>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Thomas, C. 2007. </a:t>
            </a:r>
            <a:r>
              <a:rPr lang="en-US" sz="1800" i="1" dirty="0">
                <a:latin typeface="Verdana"/>
                <a:ea typeface="ＭＳ Ｐゴシック" charset="0"/>
                <a:cs typeface="Verdana"/>
              </a:rPr>
              <a:t>Sociologies of Disability and Illness. Contested Ideas in Disability Studies and Medical Sociology. </a:t>
            </a:r>
            <a:r>
              <a:rPr lang="en-US" sz="1800" dirty="0">
                <a:latin typeface="Verdana"/>
                <a:ea typeface="ＭＳ Ｐゴシック" charset="0"/>
                <a:cs typeface="Verdana"/>
              </a:rPr>
              <a:t>Basingstoke: Palgrave </a:t>
            </a:r>
            <a:r>
              <a:rPr lang="en-US" sz="1800" dirty="0" smtClean="0">
                <a:latin typeface="Verdana"/>
                <a:ea typeface="ＭＳ Ｐゴシック" charset="0"/>
                <a:cs typeface="Verdana"/>
              </a:rPr>
              <a:t>Macmillan</a:t>
            </a:r>
          </a:p>
        </p:txBody>
      </p:sp>
      <p:sp>
        <p:nvSpPr>
          <p:cNvPr id="6" name="Title 1"/>
          <p:cNvSpPr txBox="1">
            <a:spLocks/>
          </p:cNvSpPr>
          <p:nvPr/>
        </p:nvSpPr>
        <p:spPr>
          <a:xfrm>
            <a:off x="324752" y="140173"/>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Tree>
    <p:extLst>
      <p:ext uri="{BB962C8B-B14F-4D97-AF65-F5344CB8AC3E}">
        <p14:creationId xmlns:p14="http://schemas.microsoft.com/office/powerpoint/2010/main" val="398586306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2053025"/>
            <a:ext cx="7718242" cy="4499480"/>
          </a:xfrm>
        </p:spPr>
        <p:txBody>
          <a:bodyPr>
            <a:noAutofit/>
          </a:bodyPr>
          <a:lstStyle/>
          <a:p>
            <a:pPr>
              <a:lnSpc>
                <a:spcPct val="120000"/>
              </a:lnSpc>
            </a:pPr>
            <a:r>
              <a:rPr lang="en-US" sz="1800" dirty="0">
                <a:latin typeface="Verdana"/>
                <a:ea typeface="ＭＳ Ｐゴシック" charset="0"/>
                <a:cs typeface="Verdana"/>
              </a:rPr>
              <a:t>Joseph </a:t>
            </a:r>
            <a:r>
              <a:rPr lang="en-US" sz="1800" dirty="0" err="1">
                <a:latin typeface="Verdana"/>
                <a:ea typeface="ＭＳ Ｐゴシック" charset="0"/>
                <a:cs typeface="Verdana"/>
              </a:rPr>
              <a:t>Rowntree</a:t>
            </a:r>
            <a:r>
              <a:rPr lang="en-US" sz="1800" dirty="0">
                <a:latin typeface="Verdana"/>
                <a:ea typeface="ＭＳ Ｐゴシック" charset="0"/>
                <a:cs typeface="Verdana"/>
              </a:rPr>
              <a:t> Foundation. </a:t>
            </a:r>
            <a:r>
              <a:rPr lang="en-US" sz="1800" i="1" dirty="0">
                <a:latin typeface="Verdana"/>
                <a:ea typeface="ＭＳ Ｐゴシック" charset="0"/>
                <a:cs typeface="Verdana"/>
              </a:rPr>
              <a:t>Consulting with disabled children and young people. </a:t>
            </a:r>
            <a:r>
              <a:rPr lang="en-US" sz="1800" dirty="0">
                <a:latin typeface="Verdana"/>
                <a:ea typeface="ＭＳ Ｐゴシック" charset="0"/>
                <a:cs typeface="Verdana"/>
              </a:rPr>
              <a:t>Findings </a:t>
            </a:r>
            <a:r>
              <a:rPr lang="en-US" sz="1800" dirty="0" smtClean="0">
                <a:latin typeface="Verdana"/>
                <a:ea typeface="ＭＳ Ｐゴシック" charset="0"/>
                <a:cs typeface="Verdana"/>
              </a:rPr>
              <a:t>2001</a:t>
            </a:r>
          </a:p>
          <a:p>
            <a:pPr>
              <a:lnSpc>
                <a:spcPct val="50000"/>
              </a:lnSpc>
            </a:pPr>
            <a:endParaRPr lang="en-US" sz="1800" dirty="0" smtClean="0">
              <a:latin typeface="Verdana"/>
              <a:ea typeface="ＭＳ Ｐゴシック" charset="0"/>
              <a:cs typeface="Verdana"/>
            </a:endParaRPr>
          </a:p>
          <a:p>
            <a:pPr>
              <a:lnSpc>
                <a:spcPct val="120000"/>
              </a:lnSpc>
            </a:pPr>
            <a:r>
              <a:rPr lang="en-US" sz="1800" dirty="0" err="1" smtClean="0">
                <a:latin typeface="Verdana"/>
                <a:ea typeface="ＭＳ Ｐゴシック" charset="0"/>
                <a:cs typeface="Verdana"/>
              </a:rPr>
              <a:t>Ganny</a:t>
            </a:r>
            <a:r>
              <a:rPr lang="en-US" sz="1800" dirty="0" smtClean="0">
                <a:latin typeface="Verdana"/>
                <a:ea typeface="ＭＳ Ｐゴシック" charset="0"/>
                <a:cs typeface="Verdana"/>
              </a:rPr>
              <a:t> </a:t>
            </a:r>
            <a:r>
              <a:rPr lang="en-US" sz="1800" dirty="0" err="1">
                <a:latin typeface="Verdana"/>
                <a:ea typeface="ＭＳ Ｐゴシック" charset="0"/>
                <a:cs typeface="Verdana"/>
              </a:rPr>
              <a:t>Gbadebo</a:t>
            </a:r>
            <a:r>
              <a:rPr lang="en-US" sz="1800" dirty="0">
                <a:latin typeface="Verdana"/>
                <a:ea typeface="ＭＳ Ｐゴシック" charset="0"/>
                <a:cs typeface="Verdana"/>
              </a:rPr>
              <a:t> (1999) </a:t>
            </a:r>
            <a:r>
              <a:rPr lang="en-US" sz="1800" i="1" dirty="0">
                <a:latin typeface="Verdana"/>
                <a:ea typeface="ＭＳ Ｐゴシック" charset="0"/>
                <a:cs typeface="Verdana"/>
              </a:rPr>
              <a:t>Anti-discrimination</a:t>
            </a:r>
            <a:r>
              <a:rPr lang="en-US" sz="1800" dirty="0">
                <a:latin typeface="Verdana"/>
                <a:ea typeface="ＭＳ Ｐゴシック" charset="0"/>
                <a:cs typeface="Verdana"/>
              </a:rPr>
              <a:t>, Pavilion </a:t>
            </a:r>
            <a:r>
              <a:rPr lang="en-US" sz="1800" dirty="0" smtClean="0">
                <a:latin typeface="Verdana"/>
                <a:ea typeface="ＭＳ Ｐゴシック" charset="0"/>
                <a:cs typeface="Verdana"/>
              </a:rPr>
              <a:t>Publishers</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Disability Discrimination Act </a:t>
            </a:r>
            <a:r>
              <a:rPr lang="en-US" sz="1800" dirty="0" smtClean="0">
                <a:latin typeface="Verdana"/>
                <a:ea typeface="ＭＳ Ｐゴシック" charset="0"/>
                <a:cs typeface="Verdana"/>
              </a:rPr>
              <a:t>1995</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Equality Act </a:t>
            </a:r>
            <a:r>
              <a:rPr lang="en-US" sz="1800" dirty="0" smtClean="0">
                <a:latin typeface="Verdana"/>
                <a:ea typeface="ＭＳ Ｐゴシック" charset="0"/>
                <a:cs typeface="Verdana"/>
              </a:rPr>
              <a:t>2010</a:t>
            </a:r>
          </a:p>
          <a:p>
            <a:pPr>
              <a:lnSpc>
                <a:spcPct val="50000"/>
              </a:lnSpc>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Children (Scotland) Act </a:t>
            </a:r>
            <a:r>
              <a:rPr lang="en-US" sz="1800" dirty="0" smtClean="0">
                <a:latin typeface="Verdana"/>
                <a:ea typeface="ＭＳ Ｐゴシック" charset="0"/>
                <a:cs typeface="Verdana"/>
              </a:rPr>
              <a:t>1995</a:t>
            </a:r>
          </a:p>
          <a:p>
            <a:pPr>
              <a:lnSpc>
                <a:spcPct val="50000"/>
              </a:lnSpc>
            </a:pPr>
            <a:endParaRPr lang="en-US" sz="1800" dirty="0">
              <a:latin typeface="Verdana"/>
              <a:ea typeface="ＭＳ Ｐゴシック" charset="0"/>
              <a:cs typeface="Verdana"/>
            </a:endParaRPr>
          </a:p>
          <a:p>
            <a:pPr>
              <a:lnSpc>
                <a:spcPct val="120000"/>
              </a:lnSpc>
            </a:pPr>
            <a:r>
              <a:rPr lang="en-US" sz="1800" dirty="0" err="1">
                <a:latin typeface="Verdana"/>
                <a:ea typeface="ＭＳ Ｐゴシック" charset="0"/>
                <a:cs typeface="Verdana"/>
              </a:rPr>
              <a:t>Chamba</a:t>
            </a:r>
            <a:r>
              <a:rPr lang="en-US" sz="1800" dirty="0">
                <a:latin typeface="Verdana"/>
                <a:ea typeface="ＭＳ Ｐゴシック" charset="0"/>
                <a:cs typeface="Verdana"/>
              </a:rPr>
              <a:t> et al (1999) </a:t>
            </a:r>
            <a:r>
              <a:rPr lang="en-US" sz="1800" i="1" dirty="0">
                <a:latin typeface="Verdana"/>
                <a:ea typeface="ＭＳ Ｐゴシック" charset="0"/>
                <a:cs typeface="Verdana"/>
              </a:rPr>
              <a:t>On the edge. Multi-ethnic families caring for a severely disabled </a:t>
            </a:r>
            <a:r>
              <a:rPr lang="en-US" sz="1800" i="1" dirty="0" smtClean="0">
                <a:latin typeface="Verdana"/>
                <a:ea typeface="ＭＳ Ｐゴシック" charset="0"/>
                <a:cs typeface="Verdana"/>
              </a:rPr>
              <a:t>child</a:t>
            </a:r>
          </a:p>
        </p:txBody>
      </p:sp>
      <p:sp>
        <p:nvSpPr>
          <p:cNvPr id="6" name="Title 1"/>
          <p:cNvSpPr txBox="1">
            <a:spLocks/>
          </p:cNvSpPr>
          <p:nvPr/>
        </p:nvSpPr>
        <p:spPr>
          <a:xfrm>
            <a:off x="324752" y="-115797"/>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258922620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7" name="Content Placeholder 4"/>
          <p:cNvSpPr>
            <a:spLocks noGrp="1"/>
          </p:cNvSpPr>
          <p:nvPr>
            <p:ph idx="4294967295"/>
          </p:nvPr>
        </p:nvSpPr>
        <p:spPr>
          <a:xfrm>
            <a:off x="729405" y="2053025"/>
            <a:ext cx="7718242" cy="4499480"/>
          </a:xfrm>
        </p:spPr>
        <p:txBody>
          <a:bodyPr>
            <a:noAutofit/>
          </a:bodyPr>
          <a:lstStyle/>
          <a:p>
            <a:pPr>
              <a:lnSpc>
                <a:spcPct val="120000"/>
              </a:lnSpc>
            </a:pPr>
            <a:r>
              <a:rPr lang="en-US" sz="1800" dirty="0">
                <a:latin typeface="Verdana"/>
                <a:ea typeface="ＭＳ Ｐゴシック" charset="0"/>
                <a:cs typeface="Verdana"/>
              </a:rPr>
              <a:t>NSPCC (2003) </a:t>
            </a:r>
            <a:r>
              <a:rPr lang="en-US" sz="1800" i="1" dirty="0">
                <a:latin typeface="Verdana"/>
                <a:ea typeface="ＭＳ Ｐゴシック" charset="0"/>
                <a:cs typeface="Verdana"/>
              </a:rPr>
              <a:t>It doesn’t happen to disabled </a:t>
            </a:r>
            <a:r>
              <a:rPr lang="en-US" sz="1800" i="1" dirty="0" smtClean="0">
                <a:latin typeface="Verdana"/>
                <a:ea typeface="ＭＳ Ｐゴシック" charset="0"/>
                <a:cs typeface="Verdana"/>
              </a:rPr>
              <a:t>children</a:t>
            </a:r>
            <a:endParaRPr lang="en-US" sz="1800" dirty="0" smtClean="0">
              <a:latin typeface="Verdana"/>
              <a:ea typeface="ＭＳ Ｐゴシック" charset="0"/>
              <a:cs typeface="Verdana"/>
            </a:endParaRPr>
          </a:p>
          <a:p>
            <a:pPr marL="0" indent="0">
              <a:lnSpc>
                <a:spcPct val="50000"/>
              </a:lnSpc>
              <a:buNone/>
            </a:pPr>
            <a:r>
              <a:rPr lang="en-US" sz="1800" dirty="0" smtClean="0">
                <a:latin typeface="Verdana"/>
                <a:ea typeface="ＭＳ Ｐゴシック" charset="0"/>
                <a:cs typeface="Verdana"/>
              </a:rPr>
              <a:t> </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Sullivan, P. M. and Knutson J. F. (2000). </a:t>
            </a:r>
            <a:r>
              <a:rPr lang="en-US" sz="1800" i="1" dirty="0">
                <a:latin typeface="Verdana"/>
                <a:ea typeface="ＭＳ Ｐゴシック" charset="0"/>
                <a:cs typeface="Verdana"/>
              </a:rPr>
              <a:t>Maltreatment and Disabilities: A Population-Based Epidemiological Study. </a:t>
            </a:r>
            <a:r>
              <a:rPr lang="en-US" sz="1800" dirty="0">
                <a:latin typeface="Verdana"/>
                <a:ea typeface="ＭＳ Ｐゴシック" charset="0"/>
                <a:cs typeface="Verdana"/>
              </a:rPr>
              <a:t>Child Abuse &amp; Neglect 24(10): 1257-</a:t>
            </a:r>
            <a:r>
              <a:rPr lang="en-US" sz="1800" dirty="0" smtClean="0">
                <a:latin typeface="Verdana"/>
                <a:ea typeface="ＭＳ Ｐゴシック" charset="0"/>
                <a:cs typeface="Verdana"/>
              </a:rPr>
              <a:t>1273</a:t>
            </a:r>
          </a:p>
          <a:p>
            <a:pPr marL="0" indent="0">
              <a:lnSpc>
                <a:spcPct val="50000"/>
              </a:lnSpc>
              <a:buNone/>
            </a:pP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Jones, L., </a:t>
            </a:r>
            <a:r>
              <a:rPr lang="en-US" sz="1800" dirty="0" err="1">
                <a:latin typeface="Verdana"/>
                <a:ea typeface="ＭＳ Ｐゴシック" charset="0"/>
                <a:cs typeface="Verdana"/>
              </a:rPr>
              <a:t>Bellis</a:t>
            </a:r>
            <a:r>
              <a:rPr lang="en-US" sz="1800" dirty="0">
                <a:latin typeface="Verdana"/>
                <a:ea typeface="ＭＳ Ｐゴシック" charset="0"/>
                <a:cs typeface="Verdana"/>
              </a:rPr>
              <a:t>, M.A., Wood, S., Hughes, K., McCoy, E., </a:t>
            </a:r>
            <a:r>
              <a:rPr lang="en-US" sz="1800" dirty="0" err="1">
                <a:latin typeface="Verdana"/>
                <a:ea typeface="ＭＳ Ｐゴシック" charset="0"/>
                <a:cs typeface="Verdana"/>
              </a:rPr>
              <a:t>Eckley</a:t>
            </a:r>
            <a:r>
              <a:rPr lang="en-US" sz="1800" dirty="0">
                <a:latin typeface="Verdana"/>
                <a:ea typeface="ＭＳ Ｐゴシック" charset="0"/>
                <a:cs typeface="Verdana"/>
              </a:rPr>
              <a:t>, L., Bates, G., </a:t>
            </a:r>
            <a:r>
              <a:rPr lang="en-US" sz="1800" dirty="0" err="1">
                <a:latin typeface="Verdana"/>
                <a:ea typeface="ＭＳ Ｐゴシック" charset="0"/>
                <a:cs typeface="Verdana"/>
              </a:rPr>
              <a:t>Mikton</a:t>
            </a:r>
            <a:r>
              <a:rPr lang="en-US" sz="1800" dirty="0">
                <a:latin typeface="Verdana"/>
                <a:ea typeface="ＭＳ Ｐゴシック" charset="0"/>
                <a:cs typeface="Verdana"/>
              </a:rPr>
              <a:t>, C., Shakespeare, T. and Officer, A. (2012) </a:t>
            </a:r>
            <a:r>
              <a:rPr lang="en-US" sz="1800" i="1" dirty="0">
                <a:latin typeface="Verdana"/>
                <a:ea typeface="ＭＳ Ｐゴシック" charset="0"/>
                <a:cs typeface="Verdana"/>
              </a:rPr>
              <a:t>Prevalence and risk of violence against children with disabilities: a systematic review and meta-analysis of observational studies.</a:t>
            </a:r>
            <a:r>
              <a:rPr lang="en-US" sz="1800" dirty="0">
                <a:latin typeface="Verdana"/>
                <a:ea typeface="ＭＳ Ｐゴシック" charset="0"/>
                <a:cs typeface="Verdana"/>
              </a:rPr>
              <a:t> Lancet 380 (9845), 899-</a:t>
            </a:r>
            <a:r>
              <a:rPr lang="en-US" sz="1800" dirty="0" smtClean="0">
                <a:latin typeface="Verdana"/>
                <a:ea typeface="ＭＳ Ｐゴシック" charset="0"/>
                <a:cs typeface="Verdana"/>
              </a:rPr>
              <a:t>907 </a:t>
            </a:r>
            <a:endParaRPr lang="en-US" sz="1800" i="1" dirty="0" smtClean="0">
              <a:latin typeface="Verdana"/>
              <a:ea typeface="ＭＳ Ｐゴシック" charset="0"/>
              <a:cs typeface="Verdana"/>
            </a:endParaRPr>
          </a:p>
        </p:txBody>
      </p:sp>
      <p:sp>
        <p:nvSpPr>
          <p:cNvPr id="6" name="Title 1"/>
          <p:cNvSpPr txBox="1">
            <a:spLocks/>
          </p:cNvSpPr>
          <p:nvPr/>
        </p:nvSpPr>
        <p:spPr>
          <a:xfrm>
            <a:off x="324752" y="-115797"/>
            <a:ext cx="8555860"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Further reading</a:t>
            </a:r>
            <a:endParaRPr lang="en-US" sz="4800" dirty="0">
              <a:solidFill>
                <a:srgbClr val="41B5A7"/>
              </a:solidFill>
              <a:latin typeface="Times New Roman"/>
              <a:cs typeface="Times New Roman"/>
            </a:endParaRPr>
          </a:p>
        </p:txBody>
      </p:sp>
      <p:sp>
        <p:nvSpPr>
          <p:cNvPr id="8" name="Subtitle 2"/>
          <p:cNvSpPr txBox="1">
            <a:spLocks/>
          </p:cNvSpPr>
          <p:nvPr/>
        </p:nvSpPr>
        <p:spPr>
          <a:xfrm>
            <a:off x="324752" y="993187"/>
            <a:ext cx="6400800" cy="46770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smtClean="0">
                <a:solidFill>
                  <a:schemeClr val="bg1">
                    <a:lumMod val="65000"/>
                  </a:schemeClr>
                </a:solidFill>
                <a:latin typeface="Verdana"/>
                <a:cs typeface="Verdana"/>
              </a:rPr>
              <a:t>Continued</a:t>
            </a:r>
            <a:endParaRPr lang="en-US" sz="1400" dirty="0">
              <a:solidFill>
                <a:schemeClr val="bg1">
                  <a:lumMod val="65000"/>
                </a:schemeClr>
              </a:solidFill>
              <a:latin typeface="Verdana"/>
              <a:cs typeface="Verdana"/>
            </a:endParaRPr>
          </a:p>
        </p:txBody>
      </p:sp>
    </p:spTree>
    <p:extLst>
      <p:ext uri="{BB962C8B-B14F-4D97-AF65-F5344CB8AC3E}">
        <p14:creationId xmlns:p14="http://schemas.microsoft.com/office/powerpoint/2010/main" val="15329236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64543"/>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Models of disability</a:t>
            </a:r>
            <a:endParaRPr lang="en-US" sz="4800" dirty="0">
              <a:solidFill>
                <a:schemeClr val="bg1"/>
              </a:solidFill>
              <a:latin typeface="Times New Roman"/>
              <a:cs typeface="Times New Roman"/>
            </a:endParaRPr>
          </a:p>
        </p:txBody>
      </p:sp>
      <p:sp>
        <p:nvSpPr>
          <p:cNvPr id="18" name="Content Placeholder 4"/>
          <p:cNvSpPr>
            <a:spLocks noGrp="1"/>
          </p:cNvSpPr>
          <p:nvPr>
            <p:ph idx="4294967295"/>
          </p:nvPr>
        </p:nvSpPr>
        <p:spPr>
          <a:xfrm>
            <a:off x="1027671" y="2053025"/>
            <a:ext cx="7237168" cy="4525964"/>
          </a:xfrm>
        </p:spPr>
        <p:txBody>
          <a:bodyPr>
            <a:normAutofit/>
          </a:bodyPr>
          <a:lstStyle/>
          <a:p>
            <a:pPr>
              <a:lnSpc>
                <a:spcPct val="130000"/>
              </a:lnSpc>
            </a:pPr>
            <a:r>
              <a:rPr lang="en-US" sz="2200" b="1" dirty="0">
                <a:solidFill>
                  <a:srgbClr val="FFFFFF"/>
                </a:solidFill>
                <a:latin typeface="Verdana"/>
                <a:ea typeface="ＭＳ Ｐゴシック" charset="0"/>
                <a:cs typeface="Verdana"/>
              </a:rPr>
              <a:t>Medical model</a:t>
            </a:r>
          </a:p>
          <a:p>
            <a:pPr>
              <a:lnSpc>
                <a:spcPct val="130000"/>
              </a:lnSpc>
            </a:pPr>
            <a:r>
              <a:rPr lang="en-US" sz="2200" b="1" dirty="0">
                <a:solidFill>
                  <a:srgbClr val="FFFFFF"/>
                </a:solidFill>
                <a:latin typeface="Verdana"/>
                <a:ea typeface="ＭＳ Ｐゴシック" charset="0"/>
                <a:cs typeface="Verdana"/>
              </a:rPr>
              <a:t>Philanthropic model</a:t>
            </a:r>
          </a:p>
          <a:p>
            <a:pPr>
              <a:lnSpc>
                <a:spcPct val="130000"/>
              </a:lnSpc>
            </a:pPr>
            <a:r>
              <a:rPr lang="en-US" sz="2200" b="1" dirty="0">
                <a:solidFill>
                  <a:srgbClr val="FFFFFF"/>
                </a:solidFill>
                <a:latin typeface="Verdana"/>
                <a:ea typeface="ＭＳ Ｐゴシック" charset="0"/>
                <a:cs typeface="Verdana"/>
              </a:rPr>
              <a:t>Beliefs model</a:t>
            </a:r>
          </a:p>
          <a:p>
            <a:pPr>
              <a:lnSpc>
                <a:spcPct val="130000"/>
              </a:lnSpc>
            </a:pPr>
            <a:r>
              <a:rPr lang="en-US" sz="2200" b="1" dirty="0">
                <a:solidFill>
                  <a:srgbClr val="FFFFFF"/>
                </a:solidFill>
                <a:latin typeface="Verdana"/>
                <a:ea typeface="ＭＳ Ｐゴシック" charset="0"/>
                <a:cs typeface="Verdana"/>
              </a:rPr>
              <a:t>Social model </a:t>
            </a:r>
            <a:r>
              <a:rPr lang="en-US" sz="2200" dirty="0" smtClean="0">
                <a:solidFill>
                  <a:srgbClr val="FFFFFF"/>
                </a:solidFill>
                <a:latin typeface="Verdana"/>
                <a:ea typeface="ＭＳ Ｐゴシック" charset="0"/>
                <a:cs typeface="Verdana"/>
              </a:rPr>
              <a:t> </a:t>
            </a:r>
            <a:endParaRPr lang="en-US" sz="2200" dirty="0">
              <a:solidFill>
                <a:srgbClr val="FFFFFF"/>
              </a:solidFill>
              <a:latin typeface="Verdana"/>
              <a:ea typeface="ＭＳ Ｐゴシック" charset="0"/>
              <a:cs typeface="Verdana"/>
            </a:endParaRPr>
          </a:p>
        </p:txBody>
      </p:sp>
    </p:spTree>
    <p:extLst>
      <p:ext uri="{BB962C8B-B14F-4D97-AF65-F5344CB8AC3E}">
        <p14:creationId xmlns:p14="http://schemas.microsoft.com/office/powerpoint/2010/main" val="32555774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7872736"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a:solidFill>
                  <a:srgbClr val="41B5A7"/>
                </a:solidFill>
                <a:latin typeface="Times New Roman"/>
                <a:ea typeface="ＭＳ Ｐゴシック" charset="0"/>
                <a:cs typeface="Times New Roman"/>
              </a:rPr>
              <a:t>Medical model of disability</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2" spcCol="468000">
            <a:noAutofit/>
          </a:bodyPr>
          <a:lstStyle/>
          <a:p>
            <a:pPr>
              <a:lnSpc>
                <a:spcPct val="120000"/>
              </a:lnSpc>
            </a:pPr>
            <a:r>
              <a:rPr lang="en-US" sz="1800" dirty="0" smtClean="0">
                <a:latin typeface="Verdana"/>
                <a:ea typeface="ＭＳ Ｐゴシック" charset="0"/>
                <a:cs typeface="Verdana"/>
              </a:rPr>
              <a:t>Disabled </a:t>
            </a:r>
            <a:r>
              <a:rPr lang="en-US" sz="1800" dirty="0">
                <a:latin typeface="Verdana"/>
                <a:ea typeface="ＭＳ Ｐゴシック" charset="0"/>
                <a:cs typeface="Verdana"/>
              </a:rPr>
              <a:t>people viewed as ‘sick’, ‘ill’ and must </a:t>
            </a:r>
            <a:r>
              <a:rPr lang="en-US" sz="1800" dirty="0" smtClean="0">
                <a:latin typeface="Verdana"/>
                <a:ea typeface="ＭＳ Ｐゴシック" charset="0"/>
                <a:cs typeface="Verdana"/>
              </a:rPr>
              <a:t>be ‘cured’</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Medical experts explain how disability ‘limits’ the </a:t>
            </a:r>
            <a:r>
              <a:rPr lang="en-US" sz="1800" dirty="0" smtClean="0">
                <a:latin typeface="Verdana"/>
                <a:ea typeface="ＭＳ Ｐゴシック" charset="0"/>
                <a:cs typeface="Verdana"/>
              </a:rPr>
              <a:t>person</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Focus on </a:t>
            </a:r>
            <a:r>
              <a:rPr lang="en-US" sz="1800" dirty="0" smtClean="0">
                <a:latin typeface="Verdana"/>
                <a:ea typeface="ＭＳ Ｐゴシック" charset="0"/>
                <a:cs typeface="Verdana"/>
              </a:rPr>
              <a:t>impairment rather </a:t>
            </a:r>
            <a:r>
              <a:rPr lang="en-US" sz="1800" dirty="0">
                <a:latin typeface="Verdana"/>
                <a:ea typeface="ＭＳ Ｐゴシック" charset="0"/>
                <a:cs typeface="Verdana"/>
              </a:rPr>
              <a:t>than the </a:t>
            </a:r>
            <a:r>
              <a:rPr lang="en-US" sz="1800" dirty="0" smtClean="0">
                <a:latin typeface="Verdana"/>
                <a:ea typeface="ＭＳ Ｐゴシック" charset="0"/>
                <a:cs typeface="Verdana"/>
              </a:rPr>
              <a:t>person</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Considerable power </a:t>
            </a:r>
            <a:r>
              <a:rPr lang="en-US" sz="1800" dirty="0" smtClean="0">
                <a:latin typeface="Verdana"/>
                <a:ea typeface="ＭＳ Ｐゴシック" charset="0"/>
                <a:cs typeface="Verdana"/>
              </a:rPr>
              <a:t/>
            </a:r>
            <a:br>
              <a:rPr lang="en-US" sz="1800" dirty="0" smtClean="0">
                <a:latin typeface="Verdana"/>
                <a:ea typeface="ＭＳ Ｐゴシック" charset="0"/>
                <a:cs typeface="Verdana"/>
              </a:rPr>
            </a:br>
            <a:r>
              <a:rPr lang="en-US" sz="1800" dirty="0" smtClean="0">
                <a:latin typeface="Verdana"/>
                <a:ea typeface="ＭＳ Ｐゴシック" charset="0"/>
                <a:cs typeface="Verdana"/>
              </a:rPr>
              <a:t>attached</a:t>
            </a:r>
            <a:endParaRPr lang="en-US" sz="1800" dirty="0">
              <a:latin typeface="Verdana"/>
              <a:ea typeface="ＭＳ Ｐゴシック" charset="0"/>
              <a:cs typeface="Verdana"/>
            </a:endParaRPr>
          </a:p>
          <a:p>
            <a:pPr>
              <a:lnSpc>
                <a:spcPct val="120000"/>
              </a:lnSpc>
            </a:pPr>
            <a:endParaRPr lang="en-US" sz="2000" dirty="0" smtClean="0">
              <a:latin typeface="Verdana"/>
              <a:ea typeface="ＭＳ Ｐゴシック" charset="0"/>
              <a:cs typeface="Verdana"/>
            </a:endParaRPr>
          </a:p>
          <a:p>
            <a:pPr marL="0" indent="0">
              <a:buNone/>
            </a:pPr>
            <a:endParaRPr lang="en-US" sz="2800" b="1" dirty="0" smtClean="0">
              <a:latin typeface="Verdana"/>
              <a:ea typeface="ＭＳ Ｐゴシック" charset="0"/>
              <a:cs typeface="Verdana"/>
            </a:endParaRPr>
          </a:p>
          <a:p>
            <a:pPr marL="0" indent="0">
              <a:buNone/>
            </a:pPr>
            <a:r>
              <a:rPr lang="en-US" sz="2200" b="1" dirty="0" smtClean="0">
                <a:solidFill>
                  <a:schemeClr val="bg1">
                    <a:lumMod val="65000"/>
                  </a:schemeClr>
                </a:solidFill>
                <a:latin typeface="Verdana"/>
                <a:ea typeface="ＭＳ Ｐゴシック" charset="0"/>
                <a:cs typeface="Verdana"/>
              </a:rPr>
              <a:t>Impact on child</a:t>
            </a:r>
            <a:endParaRPr lang="en-US" sz="2200" dirty="0">
              <a:solidFill>
                <a:schemeClr val="bg1">
                  <a:lumMod val="65000"/>
                </a:schemeClr>
              </a:solidFill>
              <a:latin typeface="Verdana"/>
              <a:ea typeface="ＭＳ Ｐゴシック" charset="0"/>
              <a:cs typeface="Verdana"/>
            </a:endParaRPr>
          </a:p>
          <a:p>
            <a:pPr>
              <a:lnSpc>
                <a:spcPct val="120000"/>
              </a:lnSpc>
            </a:pPr>
            <a:r>
              <a:rPr lang="en-US" sz="1800" dirty="0" smtClean="0">
                <a:solidFill>
                  <a:schemeClr val="bg1">
                    <a:lumMod val="65000"/>
                  </a:schemeClr>
                </a:solidFill>
                <a:latin typeface="Verdana"/>
                <a:ea typeface="ＭＳ Ｐゴシック" charset="0"/>
                <a:cs typeface="Verdana"/>
              </a:rPr>
              <a:t>If </a:t>
            </a:r>
            <a:r>
              <a:rPr lang="en-US" sz="1800" dirty="0">
                <a:solidFill>
                  <a:schemeClr val="bg1">
                    <a:lumMod val="65000"/>
                  </a:schemeClr>
                </a:solidFill>
                <a:latin typeface="Verdana"/>
                <a:ea typeface="ＭＳ Ｐゴシック" charset="0"/>
                <a:cs typeface="Verdana"/>
              </a:rPr>
              <a:t>only they could do something to make me </a:t>
            </a:r>
            <a:r>
              <a:rPr lang="en-US" sz="1800" dirty="0" smtClean="0">
                <a:solidFill>
                  <a:schemeClr val="bg1">
                    <a:lumMod val="65000"/>
                  </a:schemeClr>
                </a:solidFill>
                <a:latin typeface="Verdana"/>
                <a:ea typeface="ＭＳ Ｐゴシック" charset="0"/>
                <a:cs typeface="Verdana"/>
              </a:rPr>
              <a:t>speak</a:t>
            </a:r>
            <a:endParaRPr lang="en-US" sz="1800" dirty="0">
              <a:solidFill>
                <a:schemeClr val="bg1">
                  <a:lumMod val="65000"/>
                </a:schemeClr>
              </a:solidFill>
              <a:latin typeface="Verdana"/>
              <a:ea typeface="ＭＳ Ｐゴシック" charset="0"/>
              <a:cs typeface="Verdana"/>
            </a:endParaRPr>
          </a:p>
          <a:p>
            <a:pPr>
              <a:lnSpc>
                <a:spcPct val="120000"/>
              </a:lnSpc>
            </a:pPr>
            <a:r>
              <a:rPr lang="en-US" sz="1800" dirty="0">
                <a:solidFill>
                  <a:schemeClr val="bg1">
                    <a:lumMod val="65000"/>
                  </a:schemeClr>
                </a:solidFill>
                <a:latin typeface="Verdana"/>
                <a:ea typeface="ＭＳ Ｐゴシック" charset="0"/>
                <a:cs typeface="Verdana"/>
              </a:rPr>
              <a:t>I’m not good enough as I </a:t>
            </a:r>
            <a:r>
              <a:rPr lang="en-US" sz="1800" dirty="0" smtClean="0">
                <a:solidFill>
                  <a:schemeClr val="bg1">
                    <a:lumMod val="65000"/>
                  </a:schemeClr>
                </a:solidFill>
                <a:latin typeface="Verdana"/>
                <a:ea typeface="ＭＳ Ｐゴシック" charset="0"/>
                <a:cs typeface="Verdana"/>
              </a:rPr>
              <a:t>am</a:t>
            </a:r>
            <a:endParaRPr lang="en-US" sz="1800" dirty="0">
              <a:solidFill>
                <a:schemeClr val="bg1">
                  <a:lumMod val="65000"/>
                </a:schemeClr>
              </a:solidFill>
              <a:latin typeface="Verdana"/>
              <a:ea typeface="ＭＳ Ｐゴシック" charset="0"/>
              <a:cs typeface="Verdana"/>
            </a:endParaRPr>
          </a:p>
          <a:p>
            <a:pPr>
              <a:lnSpc>
                <a:spcPct val="120000"/>
              </a:lnSpc>
            </a:pPr>
            <a:r>
              <a:rPr lang="en-US" sz="1800" dirty="0">
                <a:solidFill>
                  <a:schemeClr val="bg1">
                    <a:lumMod val="65000"/>
                  </a:schemeClr>
                </a:solidFill>
                <a:latin typeface="Verdana"/>
                <a:ea typeface="ＭＳ Ｐゴシック" charset="0"/>
                <a:cs typeface="Verdana"/>
              </a:rPr>
              <a:t>I’ve got to try </a:t>
            </a:r>
            <a:r>
              <a:rPr lang="en-US" sz="1800" dirty="0" smtClean="0">
                <a:solidFill>
                  <a:schemeClr val="bg1">
                    <a:lumMod val="65000"/>
                  </a:schemeClr>
                </a:solidFill>
                <a:latin typeface="Verdana"/>
                <a:ea typeface="ＭＳ Ｐゴシック" charset="0"/>
                <a:cs typeface="Verdana"/>
              </a:rPr>
              <a:t>harder</a:t>
            </a:r>
            <a:endParaRPr lang="en-US" sz="1800" dirty="0">
              <a:solidFill>
                <a:schemeClr val="bg1">
                  <a:lumMod val="65000"/>
                </a:schemeClr>
              </a:solidFill>
              <a:latin typeface="Verdana"/>
              <a:ea typeface="ＭＳ Ｐゴシック" charset="0"/>
              <a:cs typeface="Verdana"/>
            </a:endParaRPr>
          </a:p>
          <a:p>
            <a:pPr>
              <a:lnSpc>
                <a:spcPct val="120000"/>
              </a:lnSpc>
            </a:pPr>
            <a:r>
              <a:rPr lang="en-US" sz="1800" dirty="0" smtClean="0">
                <a:solidFill>
                  <a:schemeClr val="bg1">
                    <a:lumMod val="65000"/>
                  </a:schemeClr>
                </a:solidFill>
                <a:latin typeface="Verdana"/>
                <a:ea typeface="ＭＳ Ｐゴシック" charset="0"/>
                <a:cs typeface="Verdana"/>
              </a:rPr>
              <a:t>Passivity</a:t>
            </a:r>
            <a:endParaRPr lang="en-US" sz="1800" dirty="0">
              <a:solidFill>
                <a:schemeClr val="bg1">
                  <a:lumMod val="65000"/>
                </a:schemeClr>
              </a:solidFill>
              <a:latin typeface="Verdana"/>
              <a:ea typeface="ＭＳ Ｐゴシック" charset="0"/>
              <a:cs typeface="Verdana"/>
            </a:endParaRPr>
          </a:p>
          <a:p>
            <a:pPr>
              <a:lnSpc>
                <a:spcPct val="120000"/>
              </a:lnSpc>
            </a:pP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131547051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Philanthropic </a:t>
            </a:r>
            <a:r>
              <a:rPr lang="en-US" sz="4800" dirty="0">
                <a:solidFill>
                  <a:srgbClr val="41B5A7"/>
                </a:solidFill>
                <a:latin typeface="Times New Roman"/>
                <a:ea typeface="ＭＳ Ｐゴシック" charset="0"/>
                <a:cs typeface="Times New Roman"/>
              </a:rPr>
              <a:t>model of disability</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2" spcCol="468000">
            <a:noAutofit/>
          </a:bodyPr>
          <a:lstStyle/>
          <a:p>
            <a:pPr>
              <a:lnSpc>
                <a:spcPct val="120000"/>
              </a:lnSpc>
            </a:pPr>
            <a:r>
              <a:rPr lang="en-US" sz="1800" dirty="0">
                <a:latin typeface="Verdana"/>
                <a:ea typeface="ＭＳ Ｐゴシック" charset="0"/>
                <a:cs typeface="Verdana"/>
              </a:rPr>
              <a:t>Disabled people are objects of </a:t>
            </a:r>
            <a:r>
              <a:rPr lang="en-US" sz="1800" dirty="0" smtClean="0">
                <a:latin typeface="Verdana"/>
                <a:ea typeface="ＭＳ Ｐゴシック" charset="0"/>
                <a:cs typeface="Verdana"/>
              </a:rPr>
              <a:t>pity</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Disability is seen as a personal </a:t>
            </a:r>
            <a:r>
              <a:rPr lang="en-US" sz="1800" dirty="0" smtClean="0">
                <a:latin typeface="Verdana"/>
                <a:ea typeface="ＭＳ Ｐゴシック" charset="0"/>
                <a:cs typeface="Verdana"/>
              </a:rPr>
              <a:t>disaster</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Helping disabled people is doing good </a:t>
            </a:r>
            <a:r>
              <a:rPr lang="en-US" sz="1800" dirty="0" smtClean="0">
                <a:latin typeface="Verdana"/>
                <a:ea typeface="ＭＳ Ｐゴシック" charset="0"/>
                <a:cs typeface="Verdana"/>
              </a:rPr>
              <a:t>work</a:t>
            </a:r>
            <a:endParaRPr lang="en-US" sz="1800" dirty="0">
              <a:latin typeface="Verdana"/>
              <a:ea typeface="ＭＳ Ｐゴシック" charset="0"/>
              <a:cs typeface="Verdana"/>
            </a:endParaRPr>
          </a:p>
          <a:p>
            <a:pPr>
              <a:lnSpc>
                <a:spcPct val="120000"/>
              </a:lnSpc>
            </a:pPr>
            <a:endParaRPr lang="en-US" sz="2000" dirty="0" smtClean="0">
              <a:latin typeface="Verdana"/>
              <a:ea typeface="ＭＳ Ｐゴシック" charset="0"/>
              <a:cs typeface="Verdana"/>
            </a:endParaRPr>
          </a:p>
          <a:p>
            <a:pPr marL="0" indent="0">
              <a:buNone/>
            </a:pPr>
            <a:endParaRPr lang="en-US" sz="2800" b="1" dirty="0" smtClean="0">
              <a:latin typeface="Verdana"/>
              <a:ea typeface="ＭＳ Ｐゴシック" charset="0"/>
              <a:cs typeface="Verdana"/>
            </a:endParaRPr>
          </a:p>
          <a:p>
            <a:pPr marL="0" indent="0">
              <a:buNone/>
            </a:pPr>
            <a:endParaRPr lang="en-US" sz="2200" b="1" dirty="0" smtClean="0">
              <a:solidFill>
                <a:schemeClr val="bg1">
                  <a:lumMod val="50000"/>
                </a:schemeClr>
              </a:solidFill>
              <a:latin typeface="Verdana"/>
              <a:ea typeface="ＭＳ Ｐゴシック" charset="0"/>
              <a:cs typeface="Verdana"/>
            </a:endParaRPr>
          </a:p>
          <a:p>
            <a:pPr marL="0" indent="0">
              <a:buNone/>
            </a:pPr>
            <a:endParaRPr lang="en-US" sz="2200" b="1" dirty="0" smtClean="0">
              <a:solidFill>
                <a:schemeClr val="bg1">
                  <a:lumMod val="50000"/>
                </a:schemeClr>
              </a:solidFill>
              <a:latin typeface="Verdana"/>
              <a:ea typeface="ＭＳ Ｐゴシック" charset="0"/>
              <a:cs typeface="Verdana"/>
            </a:endParaRPr>
          </a:p>
          <a:p>
            <a:pPr marL="0" indent="0">
              <a:buNone/>
            </a:pPr>
            <a:endParaRPr lang="en-US" sz="2200" b="1" dirty="0" smtClean="0">
              <a:solidFill>
                <a:schemeClr val="bg1">
                  <a:lumMod val="50000"/>
                </a:schemeClr>
              </a:solidFill>
              <a:latin typeface="Verdana"/>
              <a:ea typeface="ＭＳ Ｐゴシック" charset="0"/>
              <a:cs typeface="Verdana"/>
            </a:endParaRPr>
          </a:p>
          <a:p>
            <a:pPr marL="0" indent="0">
              <a:buNone/>
            </a:pPr>
            <a:r>
              <a:rPr lang="en-US" sz="2200" b="1" dirty="0" smtClean="0">
                <a:solidFill>
                  <a:srgbClr val="A6A6A6"/>
                </a:solidFill>
                <a:latin typeface="Verdana"/>
                <a:ea typeface="ＭＳ Ｐゴシック" charset="0"/>
                <a:cs typeface="Verdana"/>
              </a:rPr>
              <a:t>Impa</a:t>
            </a:r>
            <a:r>
              <a:rPr lang="en-US" sz="2200" b="1" dirty="0">
                <a:solidFill>
                  <a:srgbClr val="A6A6A6"/>
                </a:solidFill>
                <a:latin typeface="Verdana"/>
                <a:ea typeface="ＭＳ Ｐゴシック" charset="0"/>
                <a:cs typeface="Verdana"/>
              </a:rPr>
              <a:t>c</a:t>
            </a:r>
            <a:r>
              <a:rPr lang="en-US" sz="2200" b="1" dirty="0" smtClean="0">
                <a:solidFill>
                  <a:srgbClr val="A6A6A6"/>
                </a:solidFill>
                <a:latin typeface="Verdana"/>
                <a:ea typeface="ＭＳ Ｐゴシック" charset="0"/>
                <a:cs typeface="Verdana"/>
              </a:rPr>
              <a:t>t on child</a:t>
            </a:r>
            <a:endParaRPr lang="en-US" sz="22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Be </a:t>
            </a:r>
            <a:r>
              <a:rPr lang="en-US" sz="1800" dirty="0" smtClean="0">
                <a:solidFill>
                  <a:srgbClr val="A6A6A6"/>
                </a:solidFill>
                <a:latin typeface="Verdana"/>
                <a:ea typeface="ＭＳ Ｐゴシック" charset="0"/>
                <a:cs typeface="Verdana"/>
              </a:rPr>
              <a:t>grateful</a:t>
            </a:r>
            <a:endParaRPr lang="en-US" sz="18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Feeling devalued and </a:t>
            </a:r>
            <a:r>
              <a:rPr lang="en-US" sz="1800" dirty="0" smtClean="0">
                <a:solidFill>
                  <a:srgbClr val="A6A6A6"/>
                </a:solidFill>
                <a:latin typeface="Verdana"/>
                <a:ea typeface="ＭＳ Ｐゴシック" charset="0"/>
                <a:cs typeface="Verdana"/>
              </a:rPr>
              <a:t>helpless</a:t>
            </a:r>
            <a:endParaRPr lang="en-US" sz="18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Learnt </a:t>
            </a:r>
            <a:r>
              <a:rPr lang="en-US" sz="1800" dirty="0" smtClean="0">
                <a:solidFill>
                  <a:srgbClr val="A6A6A6"/>
                </a:solidFill>
                <a:latin typeface="Verdana"/>
                <a:ea typeface="ＭＳ Ｐゴシック" charset="0"/>
                <a:cs typeface="Verdana"/>
              </a:rPr>
              <a:t>helplessness</a:t>
            </a:r>
            <a:endParaRPr lang="en-US" sz="18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Isolation, </a:t>
            </a:r>
            <a:r>
              <a:rPr lang="en-US" sz="1800" dirty="0" smtClean="0">
                <a:solidFill>
                  <a:srgbClr val="A6A6A6"/>
                </a:solidFill>
                <a:latin typeface="Verdana"/>
                <a:ea typeface="ＭＳ Ｐゴシック" charset="0"/>
                <a:cs typeface="Verdana"/>
              </a:rPr>
              <a:t>passivity</a:t>
            </a:r>
            <a:endParaRPr lang="en-US" sz="1800" dirty="0">
              <a:solidFill>
                <a:srgbClr val="A6A6A6"/>
              </a:solidFill>
              <a:latin typeface="Verdana"/>
              <a:ea typeface="ＭＳ Ｐゴシック" charset="0"/>
              <a:cs typeface="Verdana"/>
            </a:endParaRPr>
          </a:p>
          <a:p>
            <a:pPr>
              <a:lnSpc>
                <a:spcPct val="120000"/>
              </a:lnSpc>
            </a:pP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23355767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Beliefs </a:t>
            </a:r>
            <a:r>
              <a:rPr lang="en-US" sz="4800" dirty="0">
                <a:solidFill>
                  <a:srgbClr val="41B5A7"/>
                </a:solidFill>
                <a:latin typeface="Times New Roman"/>
                <a:ea typeface="ＭＳ Ｐゴシック" charset="0"/>
                <a:cs typeface="Times New Roman"/>
              </a:rPr>
              <a:t>model of disability</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2" spcCol="468000">
            <a:noAutofit/>
          </a:bodyPr>
          <a:lstStyle/>
          <a:p>
            <a:pPr>
              <a:lnSpc>
                <a:spcPct val="120000"/>
              </a:lnSpc>
            </a:pPr>
            <a:r>
              <a:rPr lang="en-US" sz="1800" dirty="0">
                <a:latin typeface="Verdana"/>
                <a:ea typeface="ＭＳ Ｐゴシック" charset="0"/>
                <a:cs typeface="Verdana"/>
              </a:rPr>
              <a:t>Disability is a punishment </a:t>
            </a:r>
            <a:r>
              <a:rPr lang="en-US" sz="1800" dirty="0" smtClean="0">
                <a:latin typeface="Verdana"/>
                <a:ea typeface="ＭＳ Ｐゴシック" charset="0"/>
                <a:cs typeface="Verdana"/>
              </a:rPr>
              <a:t>for </a:t>
            </a:r>
            <a:r>
              <a:rPr lang="en-US" sz="1800" dirty="0">
                <a:latin typeface="Verdana"/>
                <a:ea typeface="ＭＳ Ｐゴシック" charset="0"/>
                <a:cs typeface="Verdana"/>
              </a:rPr>
              <a:t>wrong </a:t>
            </a:r>
            <a:r>
              <a:rPr lang="en-US" sz="1800" dirty="0" smtClean="0">
                <a:latin typeface="Verdana"/>
                <a:ea typeface="ＭＳ Ｐゴシック" charset="0"/>
                <a:cs typeface="Verdana"/>
              </a:rPr>
              <a:t>doing</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Action in previous </a:t>
            </a:r>
            <a:r>
              <a:rPr lang="en-US" sz="1800" dirty="0" smtClean="0">
                <a:latin typeface="Verdana"/>
                <a:ea typeface="ＭＳ Ｐゴシック" charset="0"/>
                <a:cs typeface="Verdana"/>
              </a:rPr>
              <a:t>life</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The sins of the </a:t>
            </a:r>
            <a:r>
              <a:rPr lang="en-US" sz="1800" dirty="0" smtClean="0">
                <a:latin typeface="Verdana"/>
                <a:ea typeface="ＭＳ Ｐゴシック" charset="0"/>
                <a:cs typeface="Verdana"/>
              </a:rPr>
              <a:t>father</a:t>
            </a:r>
            <a:endParaRPr lang="en-US" sz="1800" dirty="0">
              <a:latin typeface="Verdana"/>
              <a:ea typeface="ＭＳ Ｐゴシック" charset="0"/>
              <a:cs typeface="Verdana"/>
            </a:endParaRPr>
          </a:p>
          <a:p>
            <a:pPr>
              <a:lnSpc>
                <a:spcPct val="120000"/>
              </a:lnSpc>
            </a:pPr>
            <a:r>
              <a:rPr lang="en-US" sz="1800" dirty="0">
                <a:latin typeface="Verdana"/>
                <a:ea typeface="ＭＳ Ｐゴシック" charset="0"/>
                <a:cs typeface="Verdana"/>
              </a:rPr>
              <a:t>The will of Allah, God’s </a:t>
            </a:r>
            <a:r>
              <a:rPr lang="en-US" sz="1800" dirty="0" smtClean="0">
                <a:latin typeface="Verdana"/>
                <a:ea typeface="ＭＳ Ｐゴシック" charset="0"/>
                <a:cs typeface="Verdana"/>
              </a:rPr>
              <a:t>wil</a:t>
            </a:r>
            <a:r>
              <a:rPr lang="en-US" sz="1800" dirty="0">
                <a:latin typeface="Verdana"/>
                <a:ea typeface="ＭＳ Ｐゴシック" charset="0"/>
                <a:cs typeface="Verdana"/>
              </a:rPr>
              <a:t>l</a:t>
            </a:r>
          </a:p>
          <a:p>
            <a:pPr>
              <a:lnSpc>
                <a:spcPct val="120000"/>
              </a:lnSpc>
            </a:pPr>
            <a:r>
              <a:rPr lang="en-US" sz="1800" dirty="0">
                <a:latin typeface="Verdana"/>
                <a:ea typeface="ＭＳ Ｐゴシック" charset="0"/>
                <a:cs typeface="Verdana"/>
              </a:rPr>
              <a:t>Therefore it’s their own fault and will have to try </a:t>
            </a:r>
            <a:r>
              <a:rPr lang="en-US" sz="1800" dirty="0" smtClean="0">
                <a:latin typeface="Verdana"/>
                <a:ea typeface="ＭＳ Ｐゴシック" charset="0"/>
                <a:cs typeface="Verdana"/>
              </a:rPr>
              <a:t>harder</a:t>
            </a:r>
            <a:endParaRPr lang="en-US" sz="1800" dirty="0">
              <a:latin typeface="Verdana"/>
              <a:ea typeface="ＭＳ Ｐゴシック" charset="0"/>
              <a:cs typeface="Verdana"/>
            </a:endParaRPr>
          </a:p>
          <a:p>
            <a:pPr>
              <a:lnSpc>
                <a:spcPct val="120000"/>
              </a:lnSpc>
            </a:pPr>
            <a:endParaRPr lang="en-US" sz="2000" dirty="0" smtClean="0">
              <a:latin typeface="Verdana"/>
              <a:ea typeface="ＭＳ Ｐゴシック" charset="0"/>
              <a:cs typeface="Verdana"/>
            </a:endParaRPr>
          </a:p>
          <a:p>
            <a:pPr marL="0" indent="0">
              <a:buNone/>
            </a:pPr>
            <a:endParaRPr lang="en-US" sz="2800" b="1" dirty="0" smtClean="0">
              <a:latin typeface="Verdana"/>
              <a:ea typeface="ＭＳ Ｐゴシック" charset="0"/>
              <a:cs typeface="Verdana"/>
            </a:endParaRPr>
          </a:p>
          <a:p>
            <a:pPr marL="0" indent="0">
              <a:buNone/>
            </a:pPr>
            <a:endParaRPr lang="en-US" sz="2200" b="1" dirty="0" smtClean="0">
              <a:solidFill>
                <a:schemeClr val="bg1">
                  <a:lumMod val="50000"/>
                </a:schemeClr>
              </a:solidFill>
              <a:latin typeface="Verdana"/>
              <a:ea typeface="ＭＳ Ｐゴシック" charset="0"/>
              <a:cs typeface="Verdana"/>
            </a:endParaRPr>
          </a:p>
          <a:p>
            <a:pPr marL="0" indent="0">
              <a:buNone/>
            </a:pPr>
            <a:r>
              <a:rPr lang="en-US" sz="2200" b="1" dirty="0" smtClean="0">
                <a:solidFill>
                  <a:srgbClr val="A6A6A6"/>
                </a:solidFill>
                <a:latin typeface="Verdana"/>
                <a:ea typeface="ＭＳ Ｐゴシック" charset="0"/>
                <a:cs typeface="Verdana"/>
              </a:rPr>
              <a:t>Impact on child</a:t>
            </a:r>
            <a:endParaRPr lang="en-US" sz="2200" dirty="0" smtClean="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It’s my </a:t>
            </a:r>
            <a:r>
              <a:rPr lang="en-US" sz="1800" dirty="0" smtClean="0">
                <a:solidFill>
                  <a:srgbClr val="A6A6A6"/>
                </a:solidFill>
                <a:latin typeface="Verdana"/>
                <a:ea typeface="ＭＳ Ｐゴシック" charset="0"/>
                <a:cs typeface="Verdana"/>
              </a:rPr>
              <a:t>fate</a:t>
            </a:r>
            <a:endParaRPr lang="en-US" sz="1800" dirty="0">
              <a:solidFill>
                <a:srgbClr val="A6A6A6"/>
              </a:solidFill>
              <a:latin typeface="Verdana"/>
              <a:ea typeface="ＭＳ Ｐゴシック" charset="0"/>
              <a:cs typeface="Verdana"/>
            </a:endParaRPr>
          </a:p>
          <a:p>
            <a:pPr>
              <a:lnSpc>
                <a:spcPct val="120000"/>
              </a:lnSpc>
            </a:pPr>
            <a:r>
              <a:rPr lang="en-US" sz="1800" dirty="0" smtClean="0">
                <a:solidFill>
                  <a:srgbClr val="A6A6A6"/>
                </a:solidFill>
                <a:latin typeface="Verdana"/>
                <a:ea typeface="ＭＳ Ｐゴシック" charset="0"/>
                <a:cs typeface="Verdana"/>
              </a:rPr>
              <a:t>Don’t </a:t>
            </a:r>
            <a:r>
              <a:rPr lang="en-US" sz="1800" dirty="0">
                <a:solidFill>
                  <a:srgbClr val="A6A6A6"/>
                </a:solidFill>
                <a:latin typeface="Verdana"/>
                <a:ea typeface="ＭＳ Ｐゴシック" charset="0"/>
                <a:cs typeface="Verdana"/>
              </a:rPr>
              <a:t>complain, accept </a:t>
            </a:r>
            <a:r>
              <a:rPr lang="en-US" sz="1800" dirty="0" smtClean="0">
                <a:solidFill>
                  <a:srgbClr val="A6A6A6"/>
                </a:solidFill>
                <a:latin typeface="Verdana"/>
                <a:ea typeface="ＭＳ Ｐゴシック" charset="0"/>
                <a:cs typeface="Verdana"/>
              </a:rPr>
              <a:t>it</a:t>
            </a:r>
            <a:endParaRPr lang="en-US" sz="18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Isolation, passivity and </a:t>
            </a:r>
            <a:r>
              <a:rPr lang="en-US" sz="1800" dirty="0" smtClean="0">
                <a:solidFill>
                  <a:srgbClr val="A6A6A6"/>
                </a:solidFill>
                <a:latin typeface="Verdana"/>
                <a:ea typeface="ＭＳ Ｐゴシック" charset="0"/>
                <a:cs typeface="Verdana"/>
              </a:rPr>
              <a:t>frustration</a:t>
            </a:r>
          </a:p>
          <a:p>
            <a:pPr marL="0" indent="0">
              <a:lnSpc>
                <a:spcPct val="120000"/>
              </a:lnSpc>
              <a:buNone/>
            </a:pPr>
            <a:endParaRPr lang="en-US" sz="1800" dirty="0" smtClean="0">
              <a:solidFill>
                <a:srgbClr val="A6A6A6"/>
              </a:solidFill>
              <a:latin typeface="Verdana"/>
              <a:ea typeface="ＭＳ Ｐゴシック" charset="0"/>
              <a:cs typeface="Verdana"/>
            </a:endParaRPr>
          </a:p>
        </p:txBody>
      </p:sp>
    </p:spTree>
    <p:extLst>
      <p:ext uri="{BB962C8B-B14F-4D97-AF65-F5344CB8AC3E}">
        <p14:creationId xmlns:p14="http://schemas.microsoft.com/office/powerpoint/2010/main" val="332176522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10693" y="1460889"/>
            <a:ext cx="8733307" cy="0"/>
          </a:xfrm>
          <a:prstGeom prst="line">
            <a:avLst/>
          </a:prstGeom>
          <a:ln>
            <a:solidFill>
              <a:srgbClr val="41B5A7"/>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94338"/>
            <a:ext cx="8498132" cy="175577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rgbClr val="41B5A7"/>
                </a:solidFill>
                <a:latin typeface="Times New Roman"/>
                <a:ea typeface="ＭＳ Ｐゴシック" charset="0"/>
                <a:cs typeface="Times New Roman"/>
              </a:rPr>
              <a:t>Social </a:t>
            </a:r>
            <a:r>
              <a:rPr lang="en-US" sz="4800" dirty="0">
                <a:solidFill>
                  <a:srgbClr val="41B5A7"/>
                </a:solidFill>
                <a:latin typeface="Times New Roman"/>
                <a:ea typeface="ＭＳ Ｐゴシック" charset="0"/>
                <a:cs typeface="Times New Roman"/>
              </a:rPr>
              <a:t>model of disability</a:t>
            </a:r>
            <a:endParaRPr lang="en-US" sz="4800" dirty="0">
              <a:solidFill>
                <a:srgbClr val="41B5A7"/>
              </a:solidFill>
              <a:latin typeface="Times New Roman"/>
              <a:cs typeface="Times New Roman"/>
            </a:endParaRPr>
          </a:p>
        </p:txBody>
      </p:sp>
      <p:sp>
        <p:nvSpPr>
          <p:cNvPr id="18" name="Content Placeholder 4"/>
          <p:cNvSpPr>
            <a:spLocks noGrp="1"/>
          </p:cNvSpPr>
          <p:nvPr>
            <p:ph idx="4294967295"/>
          </p:nvPr>
        </p:nvSpPr>
        <p:spPr>
          <a:xfrm>
            <a:off x="719783" y="2053025"/>
            <a:ext cx="7756727" cy="4525964"/>
          </a:xfrm>
        </p:spPr>
        <p:txBody>
          <a:bodyPr numCol="2" spcCol="468000">
            <a:noAutofit/>
          </a:bodyPr>
          <a:lstStyle/>
          <a:p>
            <a:pPr>
              <a:lnSpc>
                <a:spcPct val="120000"/>
              </a:lnSpc>
            </a:pPr>
            <a:r>
              <a:rPr lang="en-US" sz="1800" dirty="0">
                <a:latin typeface="Verdana"/>
                <a:ea typeface="ＭＳ Ｐゴシック" charset="0"/>
                <a:cs typeface="Verdana"/>
              </a:rPr>
              <a:t>People with impairments are disabled by way society is structured and functions</a:t>
            </a:r>
          </a:p>
          <a:p>
            <a:pPr>
              <a:lnSpc>
                <a:spcPct val="120000"/>
              </a:lnSpc>
            </a:pPr>
            <a:r>
              <a:rPr lang="en-US" sz="1800" dirty="0">
                <a:latin typeface="Verdana"/>
                <a:ea typeface="ＭＳ Ｐゴシック" charset="0"/>
                <a:cs typeface="Verdana"/>
              </a:rPr>
              <a:t>Views disability as something positive</a:t>
            </a:r>
            <a:endParaRPr lang="en-US" sz="2000" dirty="0" smtClean="0">
              <a:latin typeface="Verdana"/>
              <a:ea typeface="ＭＳ Ｐゴシック" charset="0"/>
              <a:cs typeface="Verdana"/>
            </a:endParaRPr>
          </a:p>
          <a:p>
            <a:pPr marL="0" indent="0">
              <a:buNone/>
            </a:pPr>
            <a:endParaRPr lang="en-US" sz="2800" b="1" dirty="0" smtClean="0">
              <a:latin typeface="Verdana"/>
              <a:ea typeface="ＭＳ Ｐゴシック" charset="0"/>
              <a:cs typeface="Verdana"/>
            </a:endParaRPr>
          </a:p>
          <a:p>
            <a:pPr marL="0" indent="0">
              <a:buNone/>
            </a:pPr>
            <a:endParaRPr lang="en-US" sz="2200" b="1" dirty="0" smtClean="0">
              <a:solidFill>
                <a:schemeClr val="bg1">
                  <a:lumMod val="50000"/>
                </a:schemeClr>
              </a:solidFill>
              <a:latin typeface="Verdana"/>
              <a:ea typeface="ＭＳ Ｐゴシック" charset="0"/>
              <a:cs typeface="Verdana"/>
            </a:endParaRPr>
          </a:p>
          <a:p>
            <a:pPr marL="0" indent="0">
              <a:buNone/>
            </a:pPr>
            <a:endParaRPr lang="en-US" sz="2200" b="1" dirty="0" smtClean="0">
              <a:solidFill>
                <a:srgbClr val="A6A6A6"/>
              </a:solidFill>
              <a:latin typeface="Verdana"/>
              <a:ea typeface="ＭＳ Ｐゴシック" charset="0"/>
              <a:cs typeface="Verdana"/>
            </a:endParaRPr>
          </a:p>
          <a:p>
            <a:pPr marL="0" indent="0">
              <a:buNone/>
            </a:pPr>
            <a:endParaRPr lang="en-US" sz="2200" b="1" dirty="0">
              <a:solidFill>
                <a:srgbClr val="A6A6A6"/>
              </a:solidFill>
              <a:latin typeface="Verdana"/>
              <a:ea typeface="ＭＳ Ｐゴシック" charset="0"/>
              <a:cs typeface="Verdana"/>
            </a:endParaRPr>
          </a:p>
          <a:p>
            <a:pPr marL="0" indent="0">
              <a:buNone/>
            </a:pPr>
            <a:endParaRPr lang="en-US" sz="2200" b="1" dirty="0" smtClean="0">
              <a:solidFill>
                <a:srgbClr val="A6A6A6"/>
              </a:solidFill>
              <a:latin typeface="Verdana"/>
              <a:ea typeface="ＭＳ Ｐゴシック" charset="0"/>
              <a:cs typeface="Verdana"/>
            </a:endParaRPr>
          </a:p>
          <a:p>
            <a:pPr marL="0" indent="0">
              <a:buNone/>
            </a:pPr>
            <a:endParaRPr lang="en-US" sz="2200" b="1" dirty="0">
              <a:solidFill>
                <a:srgbClr val="A6A6A6"/>
              </a:solidFill>
              <a:latin typeface="Verdana"/>
              <a:ea typeface="ＭＳ Ｐゴシック" charset="0"/>
              <a:cs typeface="Verdana"/>
            </a:endParaRPr>
          </a:p>
          <a:p>
            <a:pPr marL="0" indent="0">
              <a:buNone/>
            </a:pPr>
            <a:r>
              <a:rPr lang="en-US" sz="2200" b="1" dirty="0" smtClean="0">
                <a:solidFill>
                  <a:srgbClr val="A6A6A6"/>
                </a:solidFill>
                <a:latin typeface="Verdana"/>
                <a:ea typeface="ＭＳ Ｐゴシック" charset="0"/>
                <a:cs typeface="Verdana"/>
              </a:rPr>
              <a:t>Impact on child</a:t>
            </a:r>
            <a:endParaRPr lang="en-US" sz="22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Feels valued</a:t>
            </a:r>
          </a:p>
          <a:p>
            <a:pPr>
              <a:lnSpc>
                <a:spcPct val="120000"/>
              </a:lnSpc>
            </a:pPr>
            <a:r>
              <a:rPr lang="en-US" sz="1800" dirty="0">
                <a:solidFill>
                  <a:srgbClr val="A6A6A6"/>
                </a:solidFill>
                <a:latin typeface="Verdana"/>
                <a:ea typeface="ＭＳ Ｐゴシック" charset="0"/>
                <a:cs typeface="Verdana"/>
              </a:rPr>
              <a:t>Feels like a partner in mutual </a:t>
            </a:r>
            <a:r>
              <a:rPr lang="en-US" sz="1800" dirty="0" err="1">
                <a:solidFill>
                  <a:srgbClr val="A6A6A6"/>
                </a:solidFill>
                <a:latin typeface="Verdana"/>
                <a:ea typeface="ＭＳ Ｐゴシック" charset="0"/>
                <a:cs typeface="Verdana"/>
              </a:rPr>
              <a:t>endeavour</a:t>
            </a:r>
            <a:endParaRPr lang="en-US" sz="1800" dirty="0">
              <a:solidFill>
                <a:srgbClr val="A6A6A6"/>
              </a:solidFill>
              <a:latin typeface="Verdana"/>
              <a:ea typeface="ＭＳ Ｐゴシック" charset="0"/>
              <a:cs typeface="Verdana"/>
            </a:endParaRPr>
          </a:p>
          <a:p>
            <a:pPr>
              <a:lnSpc>
                <a:spcPct val="120000"/>
              </a:lnSpc>
            </a:pPr>
            <a:r>
              <a:rPr lang="en-US" sz="1800" dirty="0">
                <a:solidFill>
                  <a:srgbClr val="A6A6A6"/>
                </a:solidFill>
                <a:latin typeface="Verdana"/>
                <a:ea typeface="ＭＳ Ｐゴシック" charset="0"/>
                <a:cs typeface="Verdana"/>
              </a:rPr>
              <a:t>Has a better chance of making friends and feeling less isolated, passive and frustrated</a:t>
            </a:r>
            <a:endParaRPr lang="en-US" sz="1800" dirty="0" smtClean="0">
              <a:solidFill>
                <a:srgbClr val="A6A6A6"/>
              </a:solidFill>
              <a:latin typeface="Verdana"/>
              <a:ea typeface="ＭＳ Ｐゴシック" charset="0"/>
              <a:cs typeface="Verdana"/>
            </a:endParaRPr>
          </a:p>
          <a:p>
            <a:pPr>
              <a:lnSpc>
                <a:spcPct val="120000"/>
              </a:lnSpc>
            </a:pPr>
            <a:endParaRPr lang="en-US" sz="2000" dirty="0">
              <a:latin typeface="Verdana"/>
              <a:ea typeface="ＭＳ Ｐゴシック" charset="0"/>
              <a:cs typeface="Verdana"/>
            </a:endParaRPr>
          </a:p>
        </p:txBody>
      </p:sp>
    </p:spTree>
    <p:extLst>
      <p:ext uri="{BB962C8B-B14F-4D97-AF65-F5344CB8AC3E}">
        <p14:creationId xmlns:p14="http://schemas.microsoft.com/office/powerpoint/2010/main" val="108547546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41B5A7"/>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408218" y="1460889"/>
            <a:ext cx="873330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324752" y="264543"/>
            <a:ext cx="6092765" cy="131914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800" dirty="0" smtClean="0">
                <a:solidFill>
                  <a:schemeClr val="bg1"/>
                </a:solidFill>
                <a:latin typeface="Times New Roman"/>
                <a:ea typeface="ＭＳ Ｐゴシック" charset="0"/>
                <a:cs typeface="Times New Roman"/>
              </a:rPr>
              <a:t>Social model definition</a:t>
            </a:r>
            <a:endParaRPr lang="en-US" sz="4800" dirty="0">
              <a:solidFill>
                <a:schemeClr val="bg1"/>
              </a:solidFill>
              <a:latin typeface="Times New Roman"/>
              <a:cs typeface="Times New Roman"/>
            </a:endParaRPr>
          </a:p>
        </p:txBody>
      </p:sp>
      <p:sp>
        <p:nvSpPr>
          <p:cNvPr id="6" name="Content Placeholder 4"/>
          <p:cNvSpPr>
            <a:spLocks noGrp="1"/>
          </p:cNvSpPr>
          <p:nvPr>
            <p:ph idx="4294967295"/>
          </p:nvPr>
        </p:nvSpPr>
        <p:spPr>
          <a:xfrm>
            <a:off x="719783" y="2053025"/>
            <a:ext cx="7756727" cy="4060456"/>
          </a:xfrm>
        </p:spPr>
        <p:txBody>
          <a:bodyPr numCol="2" spcCol="468000">
            <a:noAutofit/>
          </a:bodyPr>
          <a:lstStyle/>
          <a:p>
            <a:pPr marL="0" indent="0">
              <a:lnSpc>
                <a:spcPct val="120000"/>
              </a:lnSpc>
              <a:buNone/>
            </a:pPr>
            <a:r>
              <a:rPr lang="en-US" sz="2200" b="1" dirty="0" smtClean="0">
                <a:solidFill>
                  <a:srgbClr val="FFFFFF"/>
                </a:solidFill>
                <a:latin typeface="Verdana"/>
                <a:ea typeface="ＭＳ Ｐゴシック" charset="0"/>
                <a:cs typeface="Verdana"/>
              </a:rPr>
              <a:t>Disability</a:t>
            </a:r>
          </a:p>
          <a:p>
            <a:pPr marL="0" indent="0">
              <a:lnSpc>
                <a:spcPct val="120000"/>
              </a:lnSpc>
              <a:buNone/>
            </a:pPr>
            <a:r>
              <a:rPr lang="en-US" sz="1800" dirty="0" smtClean="0">
                <a:solidFill>
                  <a:srgbClr val="FFFFFF"/>
                </a:solidFill>
                <a:latin typeface="Verdana"/>
                <a:ea typeface="ＭＳ Ｐゴシック" charset="0"/>
                <a:cs typeface="Verdana"/>
              </a:rPr>
              <a:t>‘The </a:t>
            </a:r>
            <a:r>
              <a:rPr lang="en-US" sz="1800" dirty="0">
                <a:solidFill>
                  <a:srgbClr val="FFFFFF"/>
                </a:solidFill>
                <a:latin typeface="Verdana"/>
                <a:ea typeface="ＭＳ Ｐゴシック" charset="0"/>
                <a:cs typeface="Verdana"/>
              </a:rPr>
              <a:t>disadvantage or restriction of activity caused by a contemporary social </a:t>
            </a:r>
            <a:r>
              <a:rPr lang="en-US" sz="1800" dirty="0" err="1">
                <a:solidFill>
                  <a:srgbClr val="FFFFFF"/>
                </a:solidFill>
                <a:latin typeface="Verdana"/>
                <a:ea typeface="ＭＳ Ｐゴシック" charset="0"/>
                <a:cs typeface="Verdana"/>
              </a:rPr>
              <a:t>organisation</a:t>
            </a:r>
            <a:r>
              <a:rPr lang="en-US" sz="1800" dirty="0">
                <a:solidFill>
                  <a:srgbClr val="FFFFFF"/>
                </a:solidFill>
                <a:latin typeface="Verdana"/>
                <a:ea typeface="ＭＳ Ｐゴシック" charset="0"/>
                <a:cs typeface="Verdana"/>
              </a:rPr>
              <a:t> which takes little or no account of people who have impairments and thus excludes them from </a:t>
            </a:r>
            <a:r>
              <a:rPr lang="en-US" sz="1800" dirty="0" smtClean="0">
                <a:solidFill>
                  <a:srgbClr val="FFFFFF"/>
                </a:solidFill>
                <a:latin typeface="Verdana"/>
                <a:ea typeface="ＭＳ Ｐゴシック" charset="0"/>
                <a:cs typeface="Verdana"/>
              </a:rPr>
              <a:t>the mainstream </a:t>
            </a:r>
            <a:r>
              <a:rPr lang="en-US" sz="1800" dirty="0">
                <a:solidFill>
                  <a:srgbClr val="FFFFFF"/>
                </a:solidFill>
                <a:latin typeface="Verdana"/>
                <a:ea typeface="ＭＳ Ｐゴシック" charset="0"/>
                <a:cs typeface="Verdana"/>
              </a:rPr>
              <a:t>of social activities’.</a:t>
            </a:r>
          </a:p>
          <a:p>
            <a:pPr>
              <a:lnSpc>
                <a:spcPct val="120000"/>
              </a:lnSpc>
            </a:pPr>
            <a:endParaRPr lang="en-US" sz="1800" dirty="0" smtClean="0">
              <a:solidFill>
                <a:srgbClr val="FFFFFF"/>
              </a:solidFill>
              <a:latin typeface="Verdana"/>
              <a:ea typeface="ＭＳ Ｐゴシック" charset="0"/>
              <a:cs typeface="Verdana"/>
            </a:endParaRPr>
          </a:p>
          <a:p>
            <a:pPr marL="0" indent="0">
              <a:lnSpc>
                <a:spcPct val="120000"/>
              </a:lnSpc>
              <a:buNone/>
            </a:pPr>
            <a:r>
              <a:rPr lang="en-US" sz="2200" b="1" dirty="0" smtClean="0">
                <a:solidFill>
                  <a:srgbClr val="FFFFFF"/>
                </a:solidFill>
                <a:latin typeface="Verdana"/>
                <a:ea typeface="ＭＳ Ｐゴシック" charset="0"/>
                <a:cs typeface="Verdana"/>
              </a:rPr>
              <a:t>Impairment</a:t>
            </a:r>
            <a:endParaRPr lang="en-US" sz="2200" b="1" dirty="0">
              <a:solidFill>
                <a:srgbClr val="FFFFFF"/>
              </a:solidFill>
              <a:latin typeface="Verdana"/>
              <a:ea typeface="ＭＳ Ｐゴシック" charset="0"/>
              <a:cs typeface="Verdana"/>
            </a:endParaRPr>
          </a:p>
          <a:p>
            <a:pPr marL="0" indent="0">
              <a:lnSpc>
                <a:spcPct val="120000"/>
              </a:lnSpc>
              <a:buNone/>
            </a:pPr>
            <a:r>
              <a:rPr lang="en-US" sz="1800" dirty="0">
                <a:solidFill>
                  <a:srgbClr val="FFFFFF"/>
                </a:solidFill>
                <a:latin typeface="Verdana"/>
                <a:ea typeface="ＭＳ Ｐゴシック" charset="0"/>
                <a:cs typeface="Verdana"/>
              </a:rPr>
              <a:t>‘Lacking all or part of a limb, or having a defective limb, organ or mechanism of the body’</a:t>
            </a:r>
            <a:r>
              <a:rPr lang="en-US" sz="1800" dirty="0" smtClean="0">
                <a:solidFill>
                  <a:srgbClr val="FFFFFF"/>
                </a:solidFill>
                <a:latin typeface="Verdana"/>
                <a:ea typeface="ＭＳ Ｐゴシック" charset="0"/>
                <a:cs typeface="Verdana"/>
              </a:rPr>
              <a:t>.</a:t>
            </a:r>
          </a:p>
          <a:p>
            <a:pPr marL="0" indent="0">
              <a:lnSpc>
                <a:spcPct val="120000"/>
              </a:lnSpc>
              <a:buNone/>
            </a:pPr>
            <a:endParaRPr lang="en-US" sz="2200" b="1" dirty="0" smtClean="0">
              <a:solidFill>
                <a:srgbClr val="FFFFFF"/>
              </a:solidFill>
              <a:latin typeface="Verdana"/>
              <a:ea typeface="ＭＳ Ｐゴシック" charset="0"/>
              <a:cs typeface="Verdana"/>
            </a:endParaRPr>
          </a:p>
          <a:p>
            <a:pPr marL="0" indent="0">
              <a:lnSpc>
                <a:spcPct val="120000"/>
              </a:lnSpc>
              <a:buNone/>
            </a:pPr>
            <a:r>
              <a:rPr lang="en-US" sz="2200" b="1" dirty="0" smtClean="0">
                <a:solidFill>
                  <a:srgbClr val="FFFFFF"/>
                </a:solidFill>
                <a:latin typeface="Verdana"/>
                <a:ea typeface="ＭＳ Ｐゴシック" charset="0"/>
                <a:cs typeface="Verdana"/>
              </a:rPr>
              <a:t>Disabled Person</a:t>
            </a:r>
            <a:endParaRPr lang="en-US" sz="2200" b="1" dirty="0">
              <a:solidFill>
                <a:srgbClr val="FFFFFF"/>
              </a:solidFill>
              <a:latin typeface="Verdana"/>
              <a:ea typeface="ＭＳ Ｐゴシック" charset="0"/>
              <a:cs typeface="Verdana"/>
            </a:endParaRPr>
          </a:p>
          <a:p>
            <a:pPr marL="0" indent="0">
              <a:lnSpc>
                <a:spcPct val="120000"/>
              </a:lnSpc>
              <a:buNone/>
            </a:pPr>
            <a:r>
              <a:rPr lang="en-US" sz="1800" dirty="0" smtClean="0">
                <a:solidFill>
                  <a:srgbClr val="FFFFFF"/>
                </a:solidFill>
                <a:latin typeface="Verdana"/>
                <a:ea typeface="ＭＳ Ｐゴシック" charset="0"/>
                <a:cs typeface="Verdana"/>
              </a:rPr>
              <a:t>‘Those </a:t>
            </a:r>
            <a:r>
              <a:rPr lang="en-US" sz="1800" dirty="0">
                <a:solidFill>
                  <a:srgbClr val="FFFFFF"/>
                </a:solidFill>
                <a:latin typeface="Verdana"/>
                <a:ea typeface="ＭＳ Ｐゴシック" charset="0"/>
                <a:cs typeface="Verdana"/>
              </a:rPr>
              <a:t>who are discriminated  against because of their impairment.</a:t>
            </a:r>
            <a:r>
              <a:rPr lang="en-US" sz="1800" dirty="0" smtClean="0">
                <a:solidFill>
                  <a:srgbClr val="FFFFFF"/>
                </a:solidFill>
                <a:latin typeface="Verdana"/>
                <a:ea typeface="ＭＳ Ｐゴシック" charset="0"/>
                <a:cs typeface="Verdana"/>
              </a:rPr>
              <a:t>’</a:t>
            </a:r>
            <a:endParaRPr lang="en-US" sz="2800" b="1" dirty="0" smtClean="0">
              <a:solidFill>
                <a:srgbClr val="FFFFFF"/>
              </a:solidFill>
              <a:latin typeface="Verdana"/>
              <a:ea typeface="ＭＳ Ｐゴシック" charset="0"/>
              <a:cs typeface="Verdana"/>
            </a:endParaRPr>
          </a:p>
        </p:txBody>
      </p:sp>
      <p:sp>
        <p:nvSpPr>
          <p:cNvPr id="2" name="TextBox 1"/>
          <p:cNvSpPr txBox="1"/>
          <p:nvPr/>
        </p:nvSpPr>
        <p:spPr>
          <a:xfrm>
            <a:off x="719783" y="6206117"/>
            <a:ext cx="7622027" cy="461665"/>
          </a:xfrm>
          <a:prstGeom prst="rect">
            <a:avLst/>
          </a:prstGeom>
          <a:noFill/>
        </p:spPr>
        <p:txBody>
          <a:bodyPr wrap="square" rtlCol="0">
            <a:noAutofit/>
          </a:bodyPr>
          <a:lstStyle/>
          <a:p>
            <a:r>
              <a:rPr lang="en-US" sz="1200" dirty="0">
                <a:solidFill>
                  <a:srgbClr val="FFFFFF"/>
                </a:solidFill>
                <a:latin typeface="Verdana"/>
                <a:ea typeface="ＭＳ Ｐゴシック" charset="0"/>
                <a:cs typeface="Verdana"/>
              </a:rPr>
              <a:t>Union of Physically Impaired Against Segregation (UPIAS) 1976</a:t>
            </a:r>
          </a:p>
          <a:p>
            <a:endParaRPr lang="en-US" sz="1200" dirty="0"/>
          </a:p>
        </p:txBody>
      </p:sp>
    </p:spTree>
    <p:extLst>
      <p:ext uri="{BB962C8B-B14F-4D97-AF65-F5344CB8AC3E}">
        <p14:creationId xmlns:p14="http://schemas.microsoft.com/office/powerpoint/2010/main" val="168906566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Disability Toolkit">
      <a:dk1>
        <a:srgbClr val="41B5A7"/>
      </a:dk1>
      <a:lt1>
        <a:srgbClr val="FFFFFF"/>
      </a:lt1>
      <a:dk2>
        <a:srgbClr val="41B5A7"/>
      </a:dk2>
      <a:lt2>
        <a:srgbClr val="FFFFF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557</TotalTime>
  <Words>4517</Words>
  <Application>Microsoft Macintosh PowerPoint</Application>
  <PresentationFormat>On-screen Show (4:3)</PresentationFormat>
  <Paragraphs>492</Paragraphs>
  <Slides>39</Slides>
  <Notes>37</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Child Protection and Disability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Primate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Protection and Disability</dc:title>
  <dc:creator>Steven Brown</dc:creator>
  <cp:lastModifiedBy>Steven Brown</cp:lastModifiedBy>
  <cp:revision>68</cp:revision>
  <dcterms:created xsi:type="dcterms:W3CDTF">2014-04-11T11:46:25Z</dcterms:created>
  <dcterms:modified xsi:type="dcterms:W3CDTF">2014-05-01T07:07:48Z</dcterms:modified>
</cp:coreProperties>
</file>