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embeddings/oleObject1.bin" ContentType="application/vnd.openxmlformats-officedocument.oleObject"/>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324" r:id="rId4"/>
    <p:sldId id="261" r:id="rId5"/>
    <p:sldId id="260" r:id="rId6"/>
    <p:sldId id="296" r:id="rId7"/>
    <p:sldId id="262" r:id="rId8"/>
    <p:sldId id="325" r:id="rId9"/>
    <p:sldId id="326" r:id="rId10"/>
    <p:sldId id="259" r:id="rId11"/>
    <p:sldId id="297" r:id="rId12"/>
    <p:sldId id="327" r:id="rId13"/>
    <p:sldId id="270" r:id="rId14"/>
    <p:sldId id="328" r:id="rId15"/>
    <p:sldId id="329" r:id="rId16"/>
    <p:sldId id="330" r:id="rId17"/>
    <p:sldId id="331" r:id="rId18"/>
    <p:sldId id="263" r:id="rId19"/>
    <p:sldId id="332" r:id="rId20"/>
    <p:sldId id="312" r:id="rId21"/>
    <p:sldId id="333" r:id="rId22"/>
    <p:sldId id="334" r:id="rId23"/>
    <p:sldId id="335" r:id="rId24"/>
    <p:sldId id="336" r:id="rId25"/>
    <p:sldId id="300" r:id="rId26"/>
    <p:sldId id="337" r:id="rId27"/>
    <p:sldId id="338" r:id="rId28"/>
    <p:sldId id="339" r:id="rId29"/>
    <p:sldId id="340" r:id="rId30"/>
    <p:sldId id="342" r:id="rId31"/>
    <p:sldId id="341" r:id="rId32"/>
    <p:sldId id="301" r:id="rId33"/>
    <p:sldId id="343" r:id="rId34"/>
    <p:sldId id="344" r:id="rId35"/>
    <p:sldId id="304" r:id="rId36"/>
    <p:sldId id="306" r:id="rId37"/>
    <p:sldId id="345" r:id="rId38"/>
    <p:sldId id="346" r:id="rId39"/>
    <p:sldId id="347" r:id="rId40"/>
    <p:sldId id="348" r:id="rId41"/>
    <p:sldId id="303" r:id="rId42"/>
    <p:sldId id="349" r:id="rId43"/>
    <p:sldId id="268" r:id="rId44"/>
    <p:sldId id="350" r:id="rId45"/>
    <p:sldId id="283" r:id="rId46"/>
    <p:sldId id="288" r:id="rId47"/>
    <p:sldId id="293" r:id="rId48"/>
    <p:sldId id="294" r:id="rId49"/>
    <p:sldId id="295" r:id="rId50"/>
    <p:sldId id="323" r:id="rId51"/>
    <p:sldId id="351"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41B5A7"/>
    <a:srgbClr val="C6B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28" autoAdjust="0"/>
  </p:normalViewPr>
  <p:slideViewPr>
    <p:cSldViewPr snapToGrid="0" snapToObjects="1">
      <p:cViewPr varScale="1">
        <p:scale>
          <a:sx n="113" d="100"/>
          <a:sy n="113" d="100"/>
        </p:scale>
        <p:origin x="-7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CCC00-4CDC-674D-9494-6056CDFA2540}" type="datetimeFigureOut">
              <a:rPr lang="en-US" smtClean="0"/>
              <a:t>02/05/2014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2875A-7CA3-104A-93D2-025F48B035D0}" type="slidenum">
              <a:rPr lang="en-US" smtClean="0"/>
              <a:t>‹#›</a:t>
            </a:fld>
            <a:endParaRPr lang="en-US"/>
          </a:p>
        </p:txBody>
      </p:sp>
    </p:spTree>
    <p:extLst>
      <p:ext uri="{BB962C8B-B14F-4D97-AF65-F5344CB8AC3E}">
        <p14:creationId xmlns:p14="http://schemas.microsoft.com/office/powerpoint/2010/main" val="170458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3</a:t>
            </a:r>
            <a:r>
              <a:rPr lang="en-US" baseline="30000" dirty="0" smtClean="0"/>
              <a:t>rd</a:t>
            </a:r>
            <a:r>
              <a:rPr lang="en-US" dirty="0" smtClean="0"/>
              <a:t> part of the course now considers issues when a child is brought up in a family with one or more disabled parents. </a:t>
            </a:r>
          </a:p>
          <a:p>
            <a:pPr eaLnBrk="1" hangingPunct="1">
              <a:spcBef>
                <a:spcPct val="0"/>
              </a:spcBef>
            </a:pPr>
            <a:endParaRPr lang="en-US" b="1" dirty="0" smtClean="0"/>
          </a:p>
          <a:p>
            <a:pPr eaLnBrk="1" hangingPunct="1">
              <a:spcBef>
                <a:spcPct val="0"/>
              </a:spcBef>
            </a:pPr>
            <a:r>
              <a:rPr lang="en-US" b="1" dirty="0" smtClean="0"/>
              <a:t>Mention again definition of disability in module 1 which includes some terminal illness which often people don’t think about as a disability.</a:t>
            </a:r>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a:t>
            </a:fld>
            <a:endParaRPr lang="en-US"/>
          </a:p>
        </p:txBody>
      </p:sp>
    </p:spTree>
    <p:extLst>
      <p:ext uri="{BB962C8B-B14F-4D97-AF65-F5344CB8AC3E}">
        <p14:creationId xmlns:p14="http://schemas.microsoft.com/office/powerpoint/2010/main" val="3895998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To add to the complexity for workers, those who work in child protection and those who work with disabled people often work in quite different environments with different expectations.</a:t>
            </a:r>
          </a:p>
          <a:p>
            <a:pPr eaLnBrk="1" hangingPunct="1">
              <a:spcBef>
                <a:spcPct val="0"/>
              </a:spcBef>
            </a:pPr>
            <a:endParaRPr lang="en-US" dirty="0" smtClean="0"/>
          </a:p>
          <a:p>
            <a:pPr eaLnBrk="1" hangingPunct="1">
              <a:spcBef>
                <a:spcPct val="0"/>
              </a:spcBef>
            </a:pPr>
            <a:r>
              <a:rPr lang="en-US" dirty="0" smtClean="0"/>
              <a:t>First some of the elements present for Child Protection  workers.</a:t>
            </a:r>
          </a:p>
          <a:p>
            <a:pPr eaLnBrk="1" hangingPunct="1">
              <a:spcBef>
                <a:spcPct val="0"/>
              </a:spcBef>
            </a:pPr>
            <a:endParaRPr lang="en-US" dirty="0" smtClean="0"/>
          </a:p>
          <a:p>
            <a:pPr eaLnBrk="1" hangingPunct="1">
              <a:spcBef>
                <a:spcPct val="0"/>
              </a:spcBef>
              <a:buFontTx/>
              <a:buChar char="•"/>
            </a:pPr>
            <a:r>
              <a:rPr lang="en-US" dirty="0" smtClean="0"/>
              <a:t>  It is easy to state that workers must act in the best interests of the child but there are, amongst other things, timing issues.</a:t>
            </a:r>
          </a:p>
          <a:p>
            <a:pPr eaLnBrk="1" hangingPunct="1">
              <a:spcBef>
                <a:spcPct val="0"/>
              </a:spcBef>
            </a:pPr>
            <a:r>
              <a:rPr lang="en-US" dirty="0" smtClean="0"/>
              <a:t>  </a:t>
            </a:r>
          </a:p>
          <a:p>
            <a:pPr eaLnBrk="1" hangingPunct="1">
              <a:spcBef>
                <a:spcPct val="0"/>
              </a:spcBef>
              <a:buFontTx/>
              <a:buChar char="•"/>
            </a:pPr>
            <a:r>
              <a:rPr lang="en-US" dirty="0" smtClean="0"/>
              <a:t>  Will short term measures to deal with risk prejudice longer term security and sense of belonging for the child – something all families offer and which can be essential for future well being? </a:t>
            </a:r>
          </a:p>
          <a:p>
            <a:pPr eaLnBrk="1" hangingPunct="1">
              <a:spcBef>
                <a:spcPct val="0"/>
              </a:spcBef>
              <a:buFontTx/>
              <a:buChar char="•"/>
            </a:pPr>
            <a:endParaRPr lang="en-US" dirty="0" smtClean="0"/>
          </a:p>
          <a:p>
            <a:pPr eaLnBrk="1" hangingPunct="1">
              <a:spcBef>
                <a:spcPct val="0"/>
              </a:spcBef>
              <a:buFontTx/>
              <a:buChar char="•"/>
            </a:pPr>
            <a:r>
              <a:rPr lang="en-US" dirty="0" smtClean="0"/>
              <a:t>  Moreover, critical to this environment is the completely unrealistic expectation that Child Protection  workers will always make the right </a:t>
            </a:r>
            <a:r>
              <a:rPr lang="en-US" dirty="0" err="1" smtClean="0"/>
              <a:t>judgement</a:t>
            </a:r>
            <a:r>
              <a:rPr lang="en-US" dirty="0" smtClean="0"/>
              <a:t> about future risk despite working in one of the most challenging areas of human activity. </a:t>
            </a:r>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10</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buFontTx/>
              <a:buChar char="•"/>
            </a:pPr>
            <a:r>
              <a:rPr lang="en-US" dirty="0" smtClean="0"/>
              <a:t> A further dilemma for Child Protection workers is trying to judge whether a family has capacity and willingness to change and, even if they have, will the change happen quickly enough.  </a:t>
            </a:r>
          </a:p>
          <a:p>
            <a:pPr eaLnBrk="1" hangingPunct="1">
              <a:spcBef>
                <a:spcPct val="0"/>
              </a:spcBef>
              <a:buFontTx/>
              <a:buChar char="•"/>
            </a:pPr>
            <a:endParaRPr lang="en-US" dirty="0" smtClean="0"/>
          </a:p>
          <a:p>
            <a:pPr eaLnBrk="1" hangingPunct="1">
              <a:spcBef>
                <a:spcPct val="0"/>
              </a:spcBef>
              <a:buFontTx/>
              <a:buChar char="•"/>
            </a:pPr>
            <a:r>
              <a:rPr lang="en-US" dirty="0" smtClean="0"/>
              <a:t>  There is great pressure on Child Protection  workers to reach long term decisions about child welfare quite quickly.</a:t>
            </a:r>
          </a:p>
          <a:p>
            <a:pPr eaLnBrk="1" hangingPunct="1">
              <a:spcBef>
                <a:spcPct val="0"/>
              </a:spcBef>
              <a:buFontTx/>
              <a:buChar char="•"/>
            </a:pPr>
            <a:endParaRPr lang="en-US" dirty="0" smtClean="0"/>
          </a:p>
          <a:p>
            <a:pPr eaLnBrk="1" hangingPunct="1">
              <a:spcBef>
                <a:spcPct val="0"/>
              </a:spcBef>
              <a:buFontTx/>
              <a:buChar char="•"/>
            </a:pPr>
            <a:r>
              <a:rPr lang="en-US" dirty="0" smtClean="0"/>
              <a:t>  If the objective is to take legal measures to supervise the child at home or to remove him/her into care, there has, of course to be sufficient evidence – something often conveniently overlooked by those who critics practice from a distance.</a:t>
            </a:r>
          </a:p>
          <a:p>
            <a:pPr eaLnBrk="1" hangingPunct="1">
              <a:spcBef>
                <a:spcPct val="0"/>
              </a:spcBef>
              <a:buFontTx/>
              <a:buChar char="•"/>
            </a:pPr>
            <a:endParaRPr lang="en-US" dirty="0" smtClean="0"/>
          </a:p>
          <a:p>
            <a:pPr eaLnBrk="1" hangingPunct="1">
              <a:spcBef>
                <a:spcPct val="0"/>
              </a:spcBef>
              <a:buFontTx/>
              <a:buChar char="•"/>
            </a:pPr>
            <a:r>
              <a:rPr lang="en-US" dirty="0" smtClean="0"/>
              <a:t>As we discussed in module 2, many Child Protection  workers are disadvantaged by having limited experience/knowledge of disability.</a:t>
            </a:r>
          </a:p>
          <a:p>
            <a:pPr eaLnBrk="1" hangingPunct="1">
              <a:spcBef>
                <a:spcPct val="0"/>
              </a:spcBef>
              <a:buFontTx/>
              <a:buChar char="•"/>
            </a:pPr>
            <a:endParaRPr lang="en-US" dirty="0" smtClean="0"/>
          </a:p>
          <a:p>
            <a:pPr eaLnBrk="1" hangingPunct="1">
              <a:spcBef>
                <a:spcPct val="0"/>
              </a:spcBef>
              <a:buFontTx/>
              <a:buChar char="•"/>
            </a:pPr>
            <a:r>
              <a:rPr lang="en-US" dirty="0" smtClean="0"/>
              <a:t>  And, finally, though long term work may be indicated, resources are often limited for this in child and family teams.</a:t>
            </a:r>
            <a:endParaRPr lang="en-US" sz="1200" dirty="0"/>
          </a:p>
        </p:txBody>
      </p:sp>
      <p:sp>
        <p:nvSpPr>
          <p:cNvPr id="4" name="Slide Number Placeholder 3"/>
          <p:cNvSpPr>
            <a:spLocks noGrp="1"/>
          </p:cNvSpPr>
          <p:nvPr>
            <p:ph type="sldNum" sz="quarter" idx="10"/>
          </p:nvPr>
        </p:nvSpPr>
        <p:spPr/>
        <p:txBody>
          <a:bodyPr/>
          <a:lstStyle/>
          <a:p>
            <a:fld id="{03F2875A-7CA3-104A-93D2-025F48B035D0}" type="slidenum">
              <a:rPr lang="en-US" smtClean="0"/>
              <a:t>11</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Compare the environment and expectations on those who work within child protection with the environment and expectations on those who work with disability.</a:t>
            </a:r>
          </a:p>
          <a:p>
            <a:pPr eaLnBrk="1" hangingPunct="1"/>
            <a:endParaRPr lang="en-GB" dirty="0" smtClean="0"/>
          </a:p>
          <a:p>
            <a:pPr eaLnBrk="1" hangingPunct="1"/>
            <a:r>
              <a:rPr lang="en-GB" dirty="0" smtClean="0"/>
              <a:t>There is an emphasis on promotion of rights, independence and leading “normal” lives, though this is tempered by the duty of care.</a:t>
            </a:r>
          </a:p>
          <a:p>
            <a:pPr eaLnBrk="1" hangingPunct="1"/>
            <a:endParaRPr lang="en-GB" dirty="0" smtClean="0"/>
          </a:p>
          <a:p>
            <a:pPr eaLnBrk="1" hangingPunct="1"/>
            <a:r>
              <a:rPr lang="en-GB" dirty="0" smtClean="0"/>
              <a:t>Perhaps most fundamental to our considerations is the expectation of long term, sometimes life-long support.</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12</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How can we balance these different expectations?</a:t>
            </a:r>
          </a:p>
          <a:p>
            <a:pPr eaLnBrk="1" hangingPunct="1">
              <a:spcBef>
                <a:spcPct val="0"/>
              </a:spcBef>
            </a:pPr>
            <a:endParaRPr lang="en-US" dirty="0" smtClean="0"/>
          </a:p>
          <a:p>
            <a:pPr eaLnBrk="1" hangingPunct="1">
              <a:spcBef>
                <a:spcPct val="0"/>
              </a:spcBef>
            </a:pPr>
            <a:r>
              <a:rPr lang="en-US" dirty="0" smtClean="0"/>
              <a:t>We have seen evidence in module 2 that those who work in Child Protection and those who work within disability services often do not collaborate well. </a:t>
            </a:r>
          </a:p>
          <a:p>
            <a:pPr eaLnBrk="1" hangingPunct="1">
              <a:spcBef>
                <a:spcPct val="0"/>
              </a:spcBef>
            </a:pPr>
            <a:r>
              <a:rPr lang="en-US" dirty="0" smtClean="0"/>
              <a:t> </a:t>
            </a:r>
          </a:p>
          <a:p>
            <a:pPr eaLnBrk="1" hangingPunct="1">
              <a:spcBef>
                <a:spcPct val="0"/>
              </a:spcBef>
            </a:pPr>
            <a:r>
              <a:rPr lang="en-US" b="1" dirty="0" smtClean="0"/>
              <a:t>Break into groups and ask:</a:t>
            </a:r>
          </a:p>
          <a:p>
            <a:pPr eaLnBrk="1" hangingPunct="1">
              <a:spcBef>
                <a:spcPct val="0"/>
              </a:spcBef>
            </a:pPr>
            <a:r>
              <a:rPr lang="en-US" dirty="0" smtClean="0"/>
              <a:t>Consider again why this might be?  What might help overcome any barriers in your situation?</a:t>
            </a:r>
          </a:p>
          <a:p>
            <a:pPr eaLnBrk="1" hangingPunct="1">
              <a:spcBef>
                <a:spcPct val="0"/>
              </a:spcBef>
            </a:pPr>
            <a:endParaRPr lang="en-US" dirty="0" smtClean="0"/>
          </a:p>
          <a:p>
            <a:pPr eaLnBrk="1" hangingPunct="1">
              <a:spcBef>
                <a:spcPct val="0"/>
              </a:spcBef>
            </a:pPr>
            <a:r>
              <a:rPr lang="en-US" b="1" dirty="0" smtClean="0"/>
              <a:t>Compare responses with the following slides.</a:t>
            </a:r>
          </a:p>
          <a:p>
            <a:pPr eaLnBrk="1" hangingPunct="1"/>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buFontTx/>
              <a:buChar char="•"/>
            </a:pPr>
            <a:r>
              <a:rPr lang="en-US" dirty="0" smtClean="0"/>
              <a:t> Under the Children (Scotland) Act 1995 the welfare of the child is the paramount consideration. The concept of parental rights and responsibilities in the Act underpins the belief that children are best looked after by their parents insofar as it is practicable and in the interests of the child. However, local authorities have a duty to provide support for children and families who are </a:t>
            </a:r>
            <a:r>
              <a:rPr lang="en-GB" dirty="0" smtClean="0"/>
              <a:t>“</a:t>
            </a:r>
            <a:r>
              <a:rPr lang="en-US" altLang="ja-JP" dirty="0" smtClean="0"/>
              <a:t> in need</a:t>
            </a:r>
            <a:r>
              <a:rPr lang="en-GB" altLang="ja-JP" dirty="0" smtClean="0"/>
              <a:t>”</a:t>
            </a:r>
            <a:r>
              <a:rPr lang="en-US" altLang="ja-JP" dirty="0" smtClean="0"/>
              <a:t>.</a:t>
            </a:r>
          </a:p>
          <a:p>
            <a:pPr eaLnBrk="1" hangingPunct="1">
              <a:spcBef>
                <a:spcPct val="0"/>
              </a:spcBef>
              <a:buFontTx/>
              <a:buChar char="•"/>
            </a:pPr>
            <a:endParaRPr lang="en-US" dirty="0" smtClean="0"/>
          </a:p>
          <a:p>
            <a:pPr eaLnBrk="1" hangingPunct="1">
              <a:spcBef>
                <a:spcPct val="0"/>
              </a:spcBef>
              <a:buFontTx/>
              <a:buChar char="•"/>
            </a:pPr>
            <a:r>
              <a:rPr lang="en-US" dirty="0" smtClean="0"/>
              <a:t>  However, in some complex situations it can be difficult to perceive of the child</a:t>
            </a:r>
            <a:r>
              <a:rPr lang="ja-JP" altLang="en-US" dirty="0" smtClean="0"/>
              <a:t>’</a:t>
            </a:r>
            <a:r>
              <a:rPr lang="en-US" altLang="ja-JP" dirty="0" smtClean="0"/>
              <a:t>s best interests - significant harm has already occurred and every course of action seems likely to bring further difficulties for the child. For instance, there may be shortcomings in the understanding and care the child is likely to get in his/her family and some supports they need may not be available, but alternative care arrangements may also lack the necessary supports and are also unlikely to fully address the child</a:t>
            </a:r>
            <a:r>
              <a:rPr lang="ja-JP" altLang="en-US" dirty="0" smtClean="0"/>
              <a:t>’</a:t>
            </a:r>
            <a:r>
              <a:rPr lang="en-US" altLang="ja-JP" dirty="0" smtClean="0"/>
              <a:t>s needs. Thinking, therefore, of what is likely to cause the least harm to the child - the least detrimental alternative - rather than having unrealistic expectations, can help with decision-making (Goldstein, 1973; </a:t>
            </a:r>
            <a:r>
              <a:rPr lang="en-US" altLang="ja-JP" dirty="0" err="1" smtClean="0"/>
              <a:t>Steinhauer</a:t>
            </a:r>
            <a:r>
              <a:rPr lang="en-US" altLang="ja-JP" dirty="0" smtClean="0"/>
              <a:t>, 1991).</a:t>
            </a:r>
          </a:p>
          <a:p>
            <a:pPr eaLnBrk="1" hangingPunct="1">
              <a:spcBef>
                <a:spcPct val="0"/>
              </a:spcBef>
              <a:buFontTx/>
              <a:buChar char="•"/>
            </a:pPr>
            <a:endParaRPr lang="en-US" dirty="0" smtClean="0"/>
          </a:p>
          <a:p>
            <a:pPr eaLnBrk="1" hangingPunct="1">
              <a:spcBef>
                <a:spcPct val="0"/>
              </a:spcBef>
              <a:buFontTx/>
              <a:buChar char="•"/>
            </a:pPr>
            <a:r>
              <a:rPr lang="en-US" dirty="0" smtClean="0"/>
              <a:t> It is also important to keep in mind what can realistically be expected from parental care. There are no perfect parents - the standard is that they are </a:t>
            </a:r>
            <a:r>
              <a:rPr lang="ja-JP" altLang="en-US" dirty="0" smtClean="0"/>
              <a:t>‘</a:t>
            </a:r>
            <a:r>
              <a:rPr lang="en-US" altLang="ja-JP" dirty="0" smtClean="0"/>
              <a:t>good enough</a:t>
            </a:r>
            <a:r>
              <a:rPr lang="ja-JP" altLang="en-US" dirty="0" smtClean="0"/>
              <a:t>’</a:t>
            </a:r>
            <a:r>
              <a:rPr lang="en-US" altLang="ja-JP" dirty="0" smtClean="0"/>
              <a:t> (Donald </a:t>
            </a:r>
            <a:r>
              <a:rPr lang="en-US" altLang="ja-JP" dirty="0" err="1" smtClean="0"/>
              <a:t>Winnicot</a:t>
            </a:r>
            <a:r>
              <a:rPr lang="en-US" altLang="ja-JP" dirty="0" smtClean="0"/>
              <a:t>) as we discussed earlier. This is particularly important when parents are disabled as there is evidence that workers expect higher standards of care from them than other parents in the same social and economic circumstances (Booth and Booth, 1997). </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14</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There is often an assumption in Child Protection work that a successful outcome can only be reached when the family show they can function without ongoing support. </a:t>
            </a:r>
          </a:p>
          <a:p>
            <a:pPr eaLnBrk="1" hangingPunct="1">
              <a:spcBef>
                <a:spcPct val="0"/>
              </a:spcBef>
            </a:pPr>
            <a:endParaRPr lang="en-US" dirty="0" smtClean="0"/>
          </a:p>
          <a:p>
            <a:pPr eaLnBrk="1" hangingPunct="1">
              <a:spcBef>
                <a:spcPct val="0"/>
              </a:spcBef>
            </a:pPr>
            <a:r>
              <a:rPr lang="en-US" dirty="0" smtClean="0"/>
              <a:t> This is not an assumption which is made in work with disabled people, some of whom will require lifetime support in some form.  The fact that a disabled parent will need ongoing support does not mean that they cannot adequately care for their children – this is a feature of their disability not their parenting capacity.  For all that, there may be a tension between the disabled parents</a:t>
            </a:r>
            <a:r>
              <a:rPr lang="ja-JP" altLang="en-US" dirty="0" smtClean="0"/>
              <a:t>’</a:t>
            </a:r>
            <a:r>
              <a:rPr lang="en-US" altLang="ja-JP" dirty="0" smtClean="0"/>
              <a:t> timescale to learn and adapt and the developmental needs of their children.</a:t>
            </a:r>
          </a:p>
          <a:p>
            <a:pPr eaLnBrk="1" hangingPunct="1">
              <a:spcBef>
                <a:spcPct val="0"/>
              </a:spcBef>
            </a:pPr>
            <a:endParaRPr lang="en-US" dirty="0" smtClean="0"/>
          </a:p>
          <a:p>
            <a:pPr eaLnBrk="1" hangingPunct="1">
              <a:spcBef>
                <a:spcPct val="0"/>
              </a:spcBef>
            </a:pPr>
            <a:r>
              <a:rPr lang="en-US" dirty="0" smtClean="0"/>
              <a:t>Support to disabled parents can work – this is covered in more detail later.</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15</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Having considered the context for professional staff, we need to think about the circumstances in which families with a disabled parent live.</a:t>
            </a:r>
          </a:p>
          <a:p>
            <a:pPr eaLnBrk="1" hangingPunct="1">
              <a:spcBef>
                <a:spcPct val="0"/>
              </a:spcBef>
            </a:pPr>
            <a:endParaRPr lang="en-US" dirty="0" smtClean="0"/>
          </a:p>
          <a:p>
            <a:pPr eaLnBrk="1" hangingPunct="1">
              <a:spcBef>
                <a:spcPct val="0"/>
              </a:spcBef>
            </a:pPr>
            <a:r>
              <a:rPr lang="en-US" dirty="0" smtClean="0"/>
              <a:t>Those families who come to the notice of authorities usually face many issues in addition to the disability of a parent. Many live in poverty and poor housing, can be subject to discrimination and prejudice and if they have communication difficulties, this is likely to affect many other aspects of their lives.  These circumstances can be compounded if the parents</a:t>
            </a:r>
            <a:r>
              <a:rPr lang="ja-JP" altLang="en-US" dirty="0" smtClean="0"/>
              <a:t>’</a:t>
            </a:r>
            <a:r>
              <a:rPr lang="en-US" altLang="ja-JP" dirty="0" smtClean="0"/>
              <a:t> life experiences to date have ill-prepared them, not least in their expectations of help from authorities.</a:t>
            </a:r>
          </a:p>
          <a:p>
            <a:pPr eaLnBrk="1" hangingPunct="1">
              <a:spcBef>
                <a:spcPct val="0"/>
              </a:spcBef>
            </a:pPr>
            <a:r>
              <a:rPr lang="en-US" dirty="0" smtClean="0"/>
              <a:t>Sadly there is evidence that the children of disabled parents also suffer prejudice and are often bullied and teased.</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16</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To add to the environmental and poverty issues often faced by families there is often community hostility. </a:t>
            </a:r>
          </a:p>
          <a:p>
            <a:pPr eaLnBrk="1" hangingPunct="1">
              <a:spcBef>
                <a:spcPct val="0"/>
              </a:spcBef>
            </a:pPr>
            <a:endParaRPr lang="en-US" dirty="0" smtClean="0"/>
          </a:p>
          <a:p>
            <a:pPr eaLnBrk="1" hangingPunct="1">
              <a:spcBef>
                <a:spcPct val="0"/>
              </a:spcBef>
            </a:pPr>
            <a:r>
              <a:rPr lang="en-US" dirty="0" smtClean="0"/>
              <a:t>This is exacerbated if the family is unable to access supports available to other vulnerable families.</a:t>
            </a:r>
          </a:p>
          <a:p>
            <a:pPr eaLnBrk="1" hangingPunct="1">
              <a:spcBef>
                <a:spcPct val="0"/>
              </a:spcBef>
            </a:pPr>
            <a:endParaRPr lang="en-US" dirty="0" smtClean="0"/>
          </a:p>
          <a:p>
            <a:pPr eaLnBrk="1" hangingPunct="1">
              <a:spcBef>
                <a:spcPct val="0"/>
              </a:spcBef>
            </a:pPr>
            <a:r>
              <a:rPr lang="en-US" dirty="0" smtClean="0"/>
              <a:t>The research into the circumstances of the families with a parent with learning disability is </a:t>
            </a:r>
            <a:r>
              <a:rPr lang="en-US" dirty="0" err="1" smtClean="0"/>
              <a:t>summarised</a:t>
            </a:r>
            <a:r>
              <a:rPr lang="en-US" dirty="0" smtClean="0"/>
              <a:t> in the Scottish Consortium for Learning Disability's guidelines, Appendix B  </a:t>
            </a:r>
            <a:r>
              <a:rPr lang="en-US" dirty="0" err="1" smtClean="0"/>
              <a:t>pps</a:t>
            </a:r>
            <a:r>
              <a:rPr lang="en-US" dirty="0" smtClean="0"/>
              <a:t> 55 – 64) </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17</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1" dirty="0" smtClean="0"/>
              <a:t>The case study is set out in a separate WORD document – make copies for each participant.</a:t>
            </a:r>
          </a:p>
          <a:p>
            <a:pPr>
              <a:defRPr/>
            </a:pPr>
            <a:r>
              <a:rPr lang="en-US" sz="1200" dirty="0" smtClean="0"/>
              <a:t>This exercise should help put into context the preceding slides about the experiences of disabled parents and the balance to be struck between their need and entitlement to assistance and the need to protect and assist the children.</a:t>
            </a:r>
          </a:p>
          <a:p>
            <a:pPr>
              <a:defRPr/>
            </a:pPr>
            <a:r>
              <a:rPr lang="en-US" sz="1200" dirty="0" smtClean="0"/>
              <a:t>Some of the points which can be brought out include:</a:t>
            </a:r>
          </a:p>
          <a:p>
            <a:pPr marL="171450" indent="-171450">
              <a:buFont typeface="Arial"/>
              <a:buChar char="•"/>
              <a:defRPr/>
            </a:pPr>
            <a:r>
              <a:rPr lang="en-US" sz="1200" dirty="0" smtClean="0"/>
              <a:t>The barrier which is created by fear of authority – partly irrational but partly rooted in the disabled person’s past experience</a:t>
            </a:r>
          </a:p>
          <a:p>
            <a:pPr marL="171450" indent="-171450">
              <a:buFont typeface="Arial"/>
              <a:buChar char="•"/>
              <a:defRPr/>
            </a:pPr>
            <a:r>
              <a:rPr lang="en-US" sz="1200" dirty="0" smtClean="0"/>
              <a:t>The unintentional barriers created by professional agencies such as inaccessible place, communication and processes</a:t>
            </a:r>
          </a:p>
          <a:p>
            <a:pPr marL="171450" indent="-171450">
              <a:buFont typeface="Arial"/>
              <a:buChar char="•"/>
              <a:defRPr/>
            </a:pPr>
            <a:r>
              <a:rPr lang="en-US" sz="1200" dirty="0" smtClean="0"/>
              <a:t>One key strength is the recognition by John that he and his family need help and his determination to try to get this but this is limited by the barriers described above</a:t>
            </a:r>
          </a:p>
          <a:p>
            <a:pPr marL="171450" indent="-171450">
              <a:buFont typeface="Arial"/>
              <a:buChar char="•"/>
              <a:defRPr/>
            </a:pPr>
            <a:r>
              <a:rPr lang="en-US" sz="1200" dirty="0" smtClean="0"/>
              <a:t>The parents’ weaknesses and concerns for the children are harder to determine as the only account given is John’s, but there are clues in his attitude to authority, the admission he takes things out on the kids, the hint that the children are missing out on school and other activities. There may also be social and environmental issues </a:t>
            </a:r>
          </a:p>
          <a:p>
            <a:pPr marL="171450" indent="-171450">
              <a:buFont typeface="Arial"/>
              <a:buChar char="•"/>
              <a:defRPr/>
            </a:pPr>
            <a:r>
              <a:rPr lang="en-US" sz="1200" dirty="0" smtClean="0"/>
              <a:t>In the short term the biggest challenge it to win John and his wife’s trust and cooperation – a way into this might be through another agency they already trust or involving an advocacy service.  There are a lot of practical aids that can be put into place to deal with some of the barriers described.  Longer term, though, there will be significant issues as the children develop given learning difficulties have already been diagnosed as well as concerns over the capacity of the parents – long term supported parenting may be the answer (described later) if the family is to stay  together.</a:t>
            </a:r>
          </a:p>
        </p:txBody>
      </p:sp>
      <p:sp>
        <p:nvSpPr>
          <p:cNvPr id="4" name="Slide Number Placeholder 3"/>
          <p:cNvSpPr>
            <a:spLocks noGrp="1"/>
          </p:cNvSpPr>
          <p:nvPr>
            <p:ph type="sldNum" sz="quarter" idx="10"/>
          </p:nvPr>
        </p:nvSpPr>
        <p:spPr/>
        <p:txBody>
          <a:bodyPr/>
          <a:lstStyle/>
          <a:p>
            <a:fld id="{03F2875A-7CA3-104A-93D2-025F48B035D0}" type="slidenum">
              <a:rPr lang="en-US" smtClean="0"/>
              <a:t>18</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Overall we must not underestimate the effect of “disabling attitudes”.  The following quote is from a Scottish professional who is also a parent and disabled:</a:t>
            </a:r>
          </a:p>
          <a:p>
            <a:pPr eaLnBrk="1" hangingPunct="1"/>
            <a:endParaRPr lang="en-GB" dirty="0" smtClean="0"/>
          </a:p>
          <a:p>
            <a:pPr eaLnBrk="1" hangingPunct="1"/>
            <a:r>
              <a:rPr lang="en-GB" dirty="0" smtClean="0"/>
              <a:t>“As new parents, we felt that there was a pressure on us to ‘prove’ that we could cope, even when only one of the parents was a disabled person.  The assistance that we were offered was to place our daughter in a nursery a half day a week, rather than looking at what support could have been provided to me as </a:t>
            </a:r>
            <a:r>
              <a:rPr lang="en-GB" dirty="0" err="1" smtClean="0"/>
              <a:t>Fionna’s</a:t>
            </a:r>
            <a:r>
              <a:rPr lang="en-GB" dirty="0" smtClean="0"/>
              <a:t> dad, as a disabled person.  We felt we ought to decline this, as it felt as if our daughter was being ‘taken away’ from us because my wife could not cope with me being a disabled person.  This fear was more imaginary than real, as it seems it was well intentioned.  However, as new parents, you internalise the pressure to get everything right, whether a disabled or non-disabled person.  It was other disabled people who provided practical and well-tested solutions to the barriers encountered.”   John </a:t>
            </a:r>
            <a:r>
              <a:rPr lang="en-GB" dirty="0" err="1" smtClean="0"/>
              <a:t>Dever</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19</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r>
              <a:rPr lang="en-US" dirty="0" smtClean="0"/>
              <a:t>This part of the course considers the impact on children when a parent is disabled and the need to make careful </a:t>
            </a:r>
            <a:r>
              <a:rPr lang="en-US" dirty="0" err="1" smtClean="0"/>
              <a:t>judgements</a:t>
            </a:r>
            <a:r>
              <a:rPr lang="en-US" dirty="0" smtClean="0"/>
              <a:t> about their welfare based on an understanding on the rights of the family as a whole (children and parents),  proper understanding of the effect of their disability and guidance on working with them.</a:t>
            </a:r>
          </a:p>
          <a:p>
            <a:pPr eaLnBrk="1" hangingPunct="1">
              <a:spcBef>
                <a:spcPct val="0"/>
              </a:spcBef>
              <a:defRPr/>
            </a:pPr>
            <a:endParaRPr lang="en-US" dirty="0" smtClean="0"/>
          </a:p>
          <a:p>
            <a:pPr eaLnBrk="1" hangingPunct="1">
              <a:spcBef>
                <a:spcPct val="0"/>
              </a:spcBef>
              <a:defRPr/>
            </a:pPr>
            <a:r>
              <a:rPr lang="en-US" dirty="0" smtClean="0"/>
              <a:t> </a:t>
            </a:r>
            <a:r>
              <a:rPr lang="en-GB" b="1" dirty="0" smtClean="0"/>
              <a:t>If running this module as a standalone event:</a:t>
            </a:r>
          </a:p>
          <a:p>
            <a:pPr eaLnBrk="1" hangingPunct="1">
              <a:buFontTx/>
              <a:buChar char="•"/>
              <a:defRPr/>
            </a:pPr>
            <a:r>
              <a:rPr lang="en-GB" dirty="0" smtClean="0"/>
              <a:t>  Housekeeping</a:t>
            </a:r>
          </a:p>
          <a:p>
            <a:pPr eaLnBrk="1" hangingPunct="1">
              <a:buFontTx/>
              <a:buChar char="•"/>
              <a:defRPr/>
            </a:pPr>
            <a:r>
              <a:rPr lang="en-GB" dirty="0" smtClean="0"/>
              <a:t>  Introductions</a:t>
            </a:r>
          </a:p>
          <a:p>
            <a:pPr eaLnBrk="1" hangingPunct="1">
              <a:buFontTx/>
              <a:buChar char="•"/>
              <a:defRPr/>
            </a:pPr>
            <a:r>
              <a:rPr lang="en-GB" dirty="0" smtClean="0"/>
              <a:t>  Learning agreement (slide from Part One)</a:t>
            </a:r>
          </a:p>
          <a:p>
            <a:pPr eaLnBrk="1" hangingPunct="1">
              <a:spcBef>
                <a:spcPct val="0"/>
              </a:spcBef>
              <a:buFontTx/>
              <a:buChar char="•"/>
              <a:defRPr/>
            </a:pPr>
            <a:r>
              <a:rPr lang="en-US" dirty="0" smtClean="0"/>
              <a:t>  Disability and child protection are emotive issues. </a:t>
            </a:r>
            <a:r>
              <a:rPr lang="en-GB" dirty="0" smtClean="0">
                <a:latin typeface="+mn-lt"/>
              </a:rPr>
              <a:t>Offer to discuss any issues raised on an individual basis after the sessions should anyone wish to do so</a:t>
            </a:r>
            <a:r>
              <a:rPr lang="en-GB" dirty="0" smtClean="0">
                <a:latin typeface="Arial" charset="0"/>
              </a:rPr>
              <a:t>.</a:t>
            </a:r>
            <a:endParaRPr lang="en-GB" dirty="0" smtClean="0"/>
          </a:p>
          <a:p>
            <a:pPr eaLnBrk="1" hangingPunct="1">
              <a:buFontTx/>
              <a:buChar char="•"/>
              <a:defRPr/>
            </a:pPr>
            <a:r>
              <a:rPr lang="en-GB" dirty="0" smtClean="0"/>
              <a:t>  Reminder that Part One covered the context including different models of disability and Part Two issues regarding child protection and disability.</a:t>
            </a:r>
          </a:p>
          <a:p>
            <a:pPr eaLnBrk="1" hangingPunct="1">
              <a:buFontTx/>
              <a:buChar char="•"/>
              <a:defRPr/>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20</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A further issue for families with disabled parents is that there can be a role reversal within the family where the children begin to take on a caring role for their siblings or even their parents.  Indeed, this is often praised within the media and wider society - often the children of parents who are disabled are described as “young carers” sometimes with much praise for their care and sacrifice – but what are the consequences for them?</a:t>
            </a:r>
          </a:p>
          <a:p>
            <a:pPr eaLnBrk="1" hangingPunct="1"/>
            <a:endParaRPr lang="en-GB" dirty="0" smtClean="0"/>
          </a:p>
          <a:p>
            <a:pPr eaLnBrk="1" hangingPunct="1"/>
            <a:r>
              <a:rPr lang="en-GB" dirty="0" smtClean="0"/>
              <a:t>This really ought to be unacceptable.  At the heart of the independent living movement is the concept that the right support can produce an outcome creating equality for the disabled person and other family members who may or may not be disabled people. </a:t>
            </a:r>
          </a:p>
          <a:p>
            <a:pPr eaLnBrk="1" hangingPunct="1"/>
            <a:endParaRPr lang="en-GB" dirty="0" smtClean="0"/>
          </a:p>
          <a:p>
            <a:pPr eaLnBrk="1" hangingPunct="1"/>
            <a:r>
              <a:rPr lang="en-GB" dirty="0" smtClean="0"/>
              <a:t>Two ageing grandparents do not equal a personal assistant. However, if we provide a disabled person with a personal assistant, enabling them to make choices about their support, how it is provided, when it is provided and by whom,  then the parents of that disabled person are able to live more equal lives, taking up work, education, etc.  Ultimately, they become grandparents once more, not carers, creating equality of relationships.  </a:t>
            </a:r>
          </a:p>
          <a:p>
            <a:pPr eaLnBrk="1" hangingPunct="1"/>
            <a:endParaRPr lang="en-GB" dirty="0" smtClean="0"/>
          </a:p>
          <a:p>
            <a:pPr eaLnBrk="1" hangingPunct="1"/>
            <a:r>
              <a:rPr lang="en-GB" dirty="0" smtClean="0"/>
              <a:t>We would be appalled to think of young children being employed at the expense of their education, childhood and wellbeing, and yet, when we use the word ‘young carer’, as a society we condone this poverty of opportunity for the want of appropriate support to disabled people, children and adults.  </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21</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Little is known about how caring during childhood affects young people as they move into adulthood. Chris </a:t>
            </a:r>
            <a:r>
              <a:rPr lang="en-US" dirty="0" err="1" smtClean="0"/>
              <a:t>Dearden</a:t>
            </a:r>
            <a:r>
              <a:rPr lang="en-US" dirty="0" smtClean="0"/>
              <a:t> and Saul Becker of </a:t>
            </a:r>
            <a:r>
              <a:rPr lang="en-US" dirty="0" err="1" smtClean="0"/>
              <a:t>Loughborough</a:t>
            </a:r>
            <a:r>
              <a:rPr lang="en-US" dirty="0" smtClean="0"/>
              <a:t> University examined the experiences of 60 young people caring for a parent with a long-term illness or disability. They investigated the extent to which caring influenced young people’s decisions and activities in relation to education, training and employment, leaving home and becoming an adult. The study also looked at the impact of community care policies and services on these young people.  This slide and the following one sums up their findings. </a:t>
            </a:r>
          </a:p>
          <a:p>
            <a:r>
              <a:rPr lang="en-GB" altLang="ja-JP" dirty="0" smtClean="0"/>
              <a:t> </a:t>
            </a:r>
            <a:endParaRPr lang="en-US" altLang="ja-JP" dirty="0" smtClean="0"/>
          </a:p>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22</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23</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Perhaps the last  word on young carers can be given to Jenny Morris!  </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24</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Timothy and Wendy Booth carried out a study of adults who had parents with learning disabilities.  Whilst many of their subjects had significant problems, their lives had been affected by a variety of adverse circumstances and their problems were similar to many others in similar socio-economic groups – there was nothing to suggest that their parents’ learning disability of itself had been significant .</a:t>
            </a:r>
          </a:p>
          <a:p>
            <a:r>
              <a:rPr lang="en-GB" dirty="0" smtClean="0"/>
              <a:t>Intriguingly, they found some evidence that adults with a learning disability who had a parent with a learning disability may have had some advantages – perhaps because they had less expectations placed upon them in childhood.</a:t>
            </a:r>
          </a:p>
          <a:p>
            <a:r>
              <a:rPr lang="en-GB" dirty="0" smtClean="0"/>
              <a:t>The adults who were part of this study did not have any recollection of the role reversal associated with the young carer role.  B &amp; B note that theirs was a small sample and none of them seemed to have had significant caring roles within their families  - their parents had learning disabilities but probably did not have need of much practical assistance and in a number of the families there was other adult help available.  </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25</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Booth&amp; Booth state, their research challenges many prejudicial views about the durability of relationships between parents with learning disabilities and their children.  They contend these results would be similar  for a group of adult children who did not have a parent with learning disability.  “ The general conclusion seems to be  the obvious one: people love their parents despite not because of who they are”</a:t>
            </a:r>
          </a:p>
          <a:p>
            <a:r>
              <a:rPr lang="en-GB" dirty="0" smtClean="0"/>
              <a:t>The positive role of grandparents is also note-worthy.  The presence of other active and involved adults in the lives of the children often seems to be a critical factor in safeguarding their well being in these families.</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26</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We now go on to consider how we might develop good practice in working with families with a disabled parent.</a:t>
            </a:r>
          </a:p>
          <a:p>
            <a:pPr eaLnBrk="1" hangingPunct="1">
              <a:spcBef>
                <a:spcPct val="0"/>
              </a:spcBef>
            </a:pPr>
            <a:endParaRPr lang="en-US" dirty="0" smtClean="0"/>
          </a:p>
          <a:p>
            <a:pPr eaLnBrk="1" hangingPunct="1">
              <a:spcBef>
                <a:spcPct val="0"/>
              </a:spcBef>
            </a:pPr>
            <a:r>
              <a:rPr lang="en-US" dirty="0" smtClean="0"/>
              <a:t>These points are elaborated in the slides which follow</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27</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Detailed guidance is available on working with parents with learning disabilities.</a:t>
            </a:r>
          </a:p>
          <a:p>
            <a:pPr eaLnBrk="1" hangingPunct="1">
              <a:spcBef>
                <a:spcPct val="0"/>
              </a:spcBef>
            </a:pPr>
            <a:endParaRPr lang="en-US" dirty="0" smtClean="0"/>
          </a:p>
          <a:p>
            <a:pPr eaLnBrk="1" hangingPunct="1">
              <a:spcBef>
                <a:spcPct val="0"/>
              </a:spcBef>
            </a:pPr>
            <a:r>
              <a:rPr lang="en-US" dirty="0" smtClean="0"/>
              <a:t>There is also a </a:t>
            </a:r>
            <a:r>
              <a:rPr lang="ja-JP" altLang="en-US" dirty="0" smtClean="0"/>
              <a:t>“</a:t>
            </a:r>
            <a:r>
              <a:rPr lang="en-US" altLang="ja-JP" dirty="0" smtClean="0"/>
              <a:t>Parenting Network</a:t>
            </a:r>
            <a:r>
              <a:rPr lang="ja-JP" altLang="en-US" dirty="0" smtClean="0"/>
              <a:t>”</a:t>
            </a:r>
            <a:r>
              <a:rPr lang="en-US" altLang="ja-JP" dirty="0" smtClean="0"/>
              <a:t> facilitated by Scottish Consortium for Learning Disability which brings together mixed discipline workers in both child protection and disability services with parents.  The Network exists to improve understanding and knowledge, holds regular learning events and operates an online forum to share issues.</a:t>
            </a:r>
          </a:p>
          <a:p>
            <a:pPr eaLnBrk="1" hangingPunct="1">
              <a:spcBef>
                <a:spcPct val="0"/>
              </a:spcBef>
            </a:pPr>
            <a:endParaRPr lang="en-US" dirty="0" smtClean="0"/>
          </a:p>
          <a:p>
            <a:pPr eaLnBrk="1" hangingPunct="1">
              <a:spcBef>
                <a:spcPct val="0"/>
              </a:spcBef>
            </a:pPr>
            <a:r>
              <a:rPr lang="en-US" dirty="0" smtClean="0"/>
              <a:t>Unfortunately, there is no equivalent guidance or </a:t>
            </a:r>
            <a:r>
              <a:rPr lang="en-US" dirty="0" err="1" smtClean="0"/>
              <a:t>organisation</a:t>
            </a:r>
            <a:r>
              <a:rPr lang="en-US" dirty="0" smtClean="0"/>
              <a:t> supporting other disabled parents.</a:t>
            </a:r>
          </a:p>
          <a:p>
            <a:pPr eaLnBrk="1" hangingPunct="1">
              <a:spcBef>
                <a:spcPct val="0"/>
              </a:spcBef>
            </a:pPr>
            <a:endParaRPr lang="en-US" dirty="0" smtClean="0"/>
          </a:p>
          <a:p>
            <a:pPr eaLnBrk="1" hangingPunct="1">
              <a:spcBef>
                <a:spcPct val="0"/>
              </a:spcBef>
            </a:pPr>
            <a:r>
              <a:rPr lang="en-US" dirty="0" smtClean="0"/>
              <a:t>Some of the guidance on working with parents with learning disabilities is relevant to other disabled parents.</a:t>
            </a:r>
          </a:p>
          <a:p>
            <a:pPr eaLnBrk="1" hangingPunct="1"/>
            <a:endParaRPr lang="en-GB" dirty="0" smtClean="0"/>
          </a:p>
          <a:p>
            <a:pPr eaLnBrk="1" hangingPunct="1"/>
            <a:r>
              <a:rPr lang="en-GB" dirty="0" smtClean="0"/>
              <a:t>( The SCLD Guidance is due to be updated in 2014)</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28</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Some comments from those who have used the guidance</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29</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At this point show the DVD “Being a disabled parent”</a:t>
            </a:r>
          </a:p>
          <a:p>
            <a:r>
              <a:rPr lang="en-US" dirty="0" smtClean="0"/>
              <a:t>This DVD was made by Glasgow Centre for Inclusive Living and People First to illustrate some of the issues for disabled parents and to show that they can develop strategies to manage as parents sometimes through their own resourcefulness, through help of family and friends or through professional help.  They aim to dispel some of the myths about disabled parents but they also hint at some of the difficulties they have had to overcome. </a:t>
            </a:r>
          </a:p>
          <a:p>
            <a:endParaRPr lang="en-US" dirty="0" smtClean="0"/>
          </a:p>
          <a:p>
            <a:r>
              <a:rPr lang="en-US" dirty="0" smtClean="0"/>
              <a:t>The DVD sets the scene for the 3</a:t>
            </a:r>
            <a:r>
              <a:rPr lang="en-US" baseline="30000" dirty="0" smtClean="0"/>
              <a:t>rd</a:t>
            </a:r>
            <a:r>
              <a:rPr lang="en-US" dirty="0" smtClean="0"/>
              <a:t> module of the course. </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Further comments.</a:t>
            </a:r>
          </a:p>
          <a:p>
            <a:pPr eaLnBrk="1" hangingPunct="1">
              <a:spcBef>
                <a:spcPct val="0"/>
              </a:spcBef>
            </a:pPr>
            <a:endParaRPr lang="en-US" dirty="0" smtClean="0"/>
          </a:p>
          <a:p>
            <a:pPr eaLnBrk="1" hangingPunct="1">
              <a:spcBef>
                <a:spcPct val="0"/>
              </a:spcBef>
            </a:pPr>
            <a:r>
              <a:rPr lang="en-US" dirty="0" smtClean="0"/>
              <a:t>Note particularly the comment on early intervention.</a:t>
            </a:r>
          </a:p>
          <a:p>
            <a:pPr eaLnBrk="1" hangingPunct="1">
              <a:spcBef>
                <a:spcPct val="0"/>
              </a:spcBef>
            </a:pPr>
            <a:endParaRPr lang="en-US" b="1" dirty="0" smtClean="0"/>
          </a:p>
          <a:p>
            <a:pPr eaLnBrk="1" hangingPunct="1">
              <a:spcBef>
                <a:spcPct val="0"/>
              </a:spcBef>
            </a:pPr>
            <a:r>
              <a:rPr lang="en-US" b="1" dirty="0" smtClean="0"/>
              <a:t>Ask if any of the participants are familiar with these Guidelines.</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30</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Further comments.</a:t>
            </a:r>
          </a:p>
        </p:txBody>
      </p:sp>
      <p:sp>
        <p:nvSpPr>
          <p:cNvPr id="4" name="Slide Number Placeholder 3"/>
          <p:cNvSpPr>
            <a:spLocks noGrp="1"/>
          </p:cNvSpPr>
          <p:nvPr>
            <p:ph type="sldNum" sz="quarter" idx="10"/>
          </p:nvPr>
        </p:nvSpPr>
        <p:spPr/>
        <p:txBody>
          <a:bodyPr/>
          <a:lstStyle/>
          <a:p>
            <a:fld id="{03F2875A-7CA3-104A-93D2-025F48B035D0}" type="slidenum">
              <a:rPr lang="en-US" smtClean="0"/>
              <a:t>31</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This issue is the same as we encountered in considering work with disabled children and, as noted then, Stalker actually found that joint working was generally better for families with disabled children than for other groups, but it does not seem to extend to families where Child Protection is an issue. </a:t>
            </a:r>
          </a:p>
          <a:p>
            <a:pPr eaLnBrk="1" hangingPunct="1">
              <a:spcBef>
                <a:spcPct val="0"/>
              </a:spcBef>
            </a:pPr>
            <a:endParaRPr lang="en-GB" dirty="0" smtClean="0"/>
          </a:p>
          <a:p>
            <a:pPr eaLnBrk="1" hangingPunct="1">
              <a:spcBef>
                <a:spcPct val="0"/>
              </a:spcBef>
            </a:pPr>
            <a:r>
              <a:rPr lang="en-GB" dirty="0" smtClean="0"/>
              <a:t> This may actually be more acute when disabled parents are the concern as there is a need to bring in those who work with disabled adults who may have even less normal contact with child and family workers.</a:t>
            </a:r>
          </a:p>
          <a:p>
            <a:pPr eaLnBrk="1" hangingPunct="1">
              <a:spcBef>
                <a:spcPct val="0"/>
              </a:spcBef>
            </a:pPr>
            <a:endParaRPr lang="en-GB" dirty="0" smtClean="0"/>
          </a:p>
          <a:p>
            <a:pPr eaLnBrk="1" hangingPunct="1">
              <a:spcBef>
                <a:spcPct val="0"/>
              </a:spcBef>
            </a:pPr>
            <a:r>
              <a:rPr lang="en-GB" dirty="0" smtClean="0"/>
              <a:t>As before,  this can and must be overcome! </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32</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Already noted quote from the parent, John, above – trusting those who have power to remove your children is difficult for anyone, especially those who have had poor experiences in the past.</a:t>
            </a:r>
          </a:p>
          <a:p>
            <a:pPr eaLnBrk="1" hangingPunct="1">
              <a:spcBef>
                <a:spcPct val="0"/>
              </a:spcBef>
            </a:pPr>
            <a:r>
              <a:rPr lang="en-US" dirty="0" smtClean="0"/>
              <a:t>Try to identify if there is already someone the parents trust to act as a bridge.</a:t>
            </a:r>
          </a:p>
          <a:p>
            <a:pPr eaLnBrk="1" hangingPunct="1">
              <a:spcBef>
                <a:spcPct val="0"/>
              </a:spcBef>
            </a:pPr>
            <a:r>
              <a:rPr lang="en-US" dirty="0" smtClean="0"/>
              <a:t>Sometimes the needs of parent and children can be too great and conflicts of interest exist – then 2 workers supporting the family at least for a time could be considered.</a:t>
            </a:r>
          </a:p>
          <a:p>
            <a:pPr eaLnBrk="1" hangingPunct="1">
              <a:spcBef>
                <a:spcPct val="0"/>
              </a:spcBef>
            </a:pPr>
            <a:r>
              <a:rPr lang="en-US" dirty="0" smtClean="0"/>
              <a:t>Advocacy workers can often help, not least in aiding communication.</a:t>
            </a:r>
          </a:p>
          <a:p>
            <a:pPr eaLnBrk="1" hangingPunct="1">
              <a:spcBef>
                <a:spcPct val="0"/>
              </a:spcBef>
            </a:pPr>
            <a:r>
              <a:rPr lang="en-US" dirty="0" smtClean="0"/>
              <a:t>Treat disabled parents the way you would treat any other adult, being open and honest and not holding back the sometimes hard messages. </a:t>
            </a:r>
          </a:p>
          <a:p>
            <a:pPr eaLnBrk="1" hangingPunct="1">
              <a:spcBef>
                <a:spcPct val="0"/>
              </a:spcBef>
            </a:pPr>
            <a:r>
              <a:rPr lang="en-US" dirty="0" smtClean="0"/>
              <a:t>Trust cannot be earned lightly but over time it will develop if the actions of workers demonstrate care and commitment.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33</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0988" indent="-280988" defTabSz="469900" eaLnBrk="1" hangingPunct="1">
              <a:spcBef>
                <a:spcPts val="588"/>
              </a:spcBef>
              <a:buFont typeface="Wingdings 2" charset="0"/>
              <a:buChar char=""/>
            </a:pPr>
            <a:endParaRPr lang="en-GB" dirty="0" smtClean="0"/>
          </a:p>
          <a:p>
            <a:pPr marL="280988" indent="-280988" defTabSz="469900" eaLnBrk="1" hangingPunct="1">
              <a:spcBef>
                <a:spcPts val="588"/>
              </a:spcBef>
            </a:pPr>
            <a:r>
              <a:rPr lang="en-GB" dirty="0" smtClean="0"/>
              <a:t>Remember that communication is not dependent on speech and there are multiple modes of communication.</a:t>
            </a:r>
          </a:p>
          <a:p>
            <a:pPr marL="280988" indent="-280988" defTabSz="469900" eaLnBrk="1" hangingPunct="1">
              <a:spcBef>
                <a:spcPts val="588"/>
              </a:spcBef>
            </a:pPr>
            <a:r>
              <a:rPr lang="en-GB" dirty="0" smtClean="0"/>
              <a:t>To be able to communicate there needs to be both a system to “produce” the communication and a system to “receive” it.  A person’s impairment may affect either producing or receiving the communication or both – assessment of the effect of the impairment should, therefore, lead to facilities to overcome where the difficulty lies e.g. a difficulty in producing communication may be overcome by electronic aids, sign language etc.; difficulty in receiving information may be overcome by hearing devices, interpreters, adapting language to make it simpler etc.</a:t>
            </a:r>
          </a:p>
          <a:p>
            <a:pPr marL="280988" indent="-280988" defTabSz="469900" eaLnBrk="1" hangingPunct="1">
              <a:spcBef>
                <a:spcPts val="588"/>
              </a:spcBef>
            </a:pPr>
            <a:r>
              <a:rPr lang="en-GB" dirty="0" smtClean="0"/>
              <a:t>The challenge for child protection workers is often the apparent lack of the appropriate facilities and aids – though, these can often actually be found available in other services such as education, health and the voluntary sector. </a:t>
            </a:r>
          </a:p>
          <a:p>
            <a:pPr marL="280988" indent="-280988" defTabSz="469900" eaLnBrk="1" hangingPunct="1">
              <a:spcBef>
                <a:spcPts val="588"/>
              </a:spcBef>
            </a:pPr>
            <a:endParaRPr lang="en-GB" dirty="0" smtClean="0"/>
          </a:p>
          <a:p>
            <a:pPr marL="280988" indent="-280988" defTabSz="469900" eaLnBrk="1" hangingPunct="1">
              <a:spcBef>
                <a:spcPts val="588"/>
              </a:spcBef>
            </a:pPr>
            <a:r>
              <a:rPr lang="en-GB" dirty="0" smtClean="0"/>
              <a:t>Specialist help may, therefore, be required but the following tips give some general guidance.</a:t>
            </a:r>
          </a:p>
          <a:p>
            <a:pPr marL="280988" indent="-280988" defTabSz="469900" eaLnBrk="1" hangingPunct="1">
              <a:spcBef>
                <a:spcPct val="0"/>
              </a:spcBef>
            </a:pP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34</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35</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most important starting point is showing respect for the parent as an adult.</a:t>
            </a:r>
          </a:p>
          <a:p>
            <a:pPr eaLnBrk="1" hangingPunct="1">
              <a:spcBef>
                <a:spcPct val="0"/>
              </a:spcBef>
            </a:pPr>
            <a:r>
              <a:rPr lang="en-US" dirty="0" smtClean="0"/>
              <a:t>When accompanied by a </a:t>
            </a:r>
            <a:r>
              <a:rPr lang="en-US" dirty="0" err="1" smtClean="0"/>
              <a:t>carer</a:t>
            </a:r>
            <a:r>
              <a:rPr lang="en-US" dirty="0" smtClean="0"/>
              <a:t>, make sure you address the disabled person directly, even if they appear not to understand or be able to communicate on first meeting.</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36</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9900" eaLnBrk="1" hangingPunct="1">
              <a:spcBef>
                <a:spcPct val="0"/>
              </a:spcBef>
            </a:pPr>
            <a:r>
              <a:rPr lang="en-US" dirty="0" smtClean="0"/>
              <a:t>Disabled people have a variety of impairments and only some of these affect communication or cognition. Where this is a feature of their disability these techniques (and those of the next 2 slides) can help.</a:t>
            </a:r>
          </a:p>
          <a:p>
            <a:pPr defTabSz="469900" eaLnBrk="1" hangingPunct="1">
              <a:spcBef>
                <a:spcPct val="0"/>
              </a:spcBef>
            </a:pPr>
            <a:endParaRPr lang="en-US" dirty="0" smtClean="0"/>
          </a:p>
          <a:p>
            <a:pPr defTabSz="469900" eaLnBrk="1" hangingPunct="1"/>
            <a:r>
              <a:rPr lang="en-GB" dirty="0" smtClean="0"/>
              <a:t>Communication Matters is dedicated to creating a world where everyone has a right to a </a:t>
            </a:r>
            <a:r>
              <a:rPr lang="ja-JP" altLang="en-GB" dirty="0" smtClean="0">
                <a:latin typeface="Arial" charset="0"/>
              </a:rPr>
              <a:t>‘</a:t>
            </a:r>
            <a:r>
              <a:rPr lang="en-GB" altLang="ja-JP" dirty="0" smtClean="0"/>
              <a:t>voice</a:t>
            </a:r>
            <a:r>
              <a:rPr lang="ja-JP" altLang="en-GB" dirty="0" smtClean="0">
                <a:latin typeface="Arial" charset="0"/>
              </a:rPr>
              <a:t>’</a:t>
            </a:r>
            <a:r>
              <a:rPr lang="en-GB" altLang="ja-JP" dirty="0" smtClean="0"/>
              <a:t> through the provision of equipment and </a:t>
            </a:r>
            <a:r>
              <a:rPr lang="en-GB" altLang="ja-JP" dirty="0" err="1" smtClean="0"/>
              <a:t>ongoing</a:t>
            </a:r>
            <a:r>
              <a:rPr lang="en-GB" altLang="ja-JP" dirty="0" smtClean="0"/>
              <a:t> support services.</a:t>
            </a:r>
          </a:p>
          <a:p>
            <a:pPr defTabSz="469900"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37</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38</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In exploring the idea of inclusive communication, it is essential to recognise  that certain communication styles can create barriers for some disabled people. In essence, inclusive communication is about being clear and concise, without being patronising.</a:t>
            </a:r>
          </a:p>
          <a:p>
            <a:pPr eaLnBrk="1" hangingPunct="1"/>
            <a:endParaRPr lang="en-GB" dirty="0" smtClean="0"/>
          </a:p>
          <a:p>
            <a:pPr eaLnBrk="1" hangingPunct="1">
              <a:buFontTx/>
              <a:buChar char="•"/>
            </a:pPr>
            <a:r>
              <a:rPr lang="en-GB" dirty="0" smtClean="0"/>
              <a:t>  Inclusive communication requires skill and imagination. As professionals, we are able to recognise that some of the technical language we use as part of our practice can present a barrier to some people whom we would wish to support in an inclusive way.  Some people may express the view  that inclusive communication can appear to be amateur or even over-simplistic. However, a key goal of inclusive communication is the achievement of accessibility.</a:t>
            </a:r>
          </a:p>
          <a:p>
            <a:pPr eaLnBrk="1" hangingPunct="1">
              <a:buFontTx/>
              <a:buChar char="•"/>
            </a:pPr>
            <a:endParaRPr lang="en-GB" dirty="0" smtClean="0"/>
          </a:p>
          <a:p>
            <a:pPr eaLnBrk="1" hangingPunct="1">
              <a:buFontTx/>
              <a:buChar char="•"/>
            </a:pPr>
            <a:r>
              <a:rPr lang="en-GB" dirty="0" smtClean="0"/>
              <a:t>  Some disabled people, because of their impairment, may find it difficult to understand certain concepts, for example, ‘</a:t>
            </a:r>
            <a:r>
              <a:rPr lang="en-GB" altLang="ja-JP" dirty="0" smtClean="0"/>
              <a:t>the Battle of Hastings occurred in 1066</a:t>
            </a:r>
            <a:r>
              <a:rPr lang="en-GB" dirty="0" smtClean="0"/>
              <a:t>’</a:t>
            </a:r>
            <a:r>
              <a:rPr lang="en-GB" altLang="ja-JP" dirty="0" smtClean="0"/>
              <a:t>. A more inclusive way of representing this might be: </a:t>
            </a:r>
            <a:r>
              <a:rPr lang="en-GB" dirty="0" smtClean="0"/>
              <a:t>‘</a:t>
            </a:r>
            <a:r>
              <a:rPr lang="en-GB" altLang="ja-JP" dirty="0" smtClean="0"/>
              <a:t>the Battle of Hastings happened a long time ago</a:t>
            </a:r>
            <a:r>
              <a:rPr lang="en-GB" dirty="0" smtClean="0"/>
              <a:t>’</a:t>
            </a:r>
            <a:r>
              <a:rPr lang="en-GB" altLang="ja-JP" dirty="0" smtClean="0"/>
              <a:t>. </a:t>
            </a:r>
          </a:p>
          <a:p>
            <a:pPr eaLnBrk="1" hangingPunct="1">
              <a:buFontTx/>
              <a:buChar char="•"/>
            </a:pPr>
            <a:endParaRPr lang="en-GB" dirty="0" smtClean="0"/>
          </a:p>
          <a:p>
            <a:pPr eaLnBrk="1" hangingPunct="1">
              <a:buFontTx/>
              <a:buChar char="•"/>
            </a:pPr>
            <a:r>
              <a:rPr lang="en-GB" dirty="0" smtClean="0"/>
              <a:t>  Inclusive communication recognises that we sometimes make assumptions about individuals’</a:t>
            </a:r>
            <a:r>
              <a:rPr lang="en-GB" altLang="ja-JP" dirty="0" smtClean="0"/>
              <a:t> understanding. For example: </a:t>
            </a:r>
            <a:r>
              <a:rPr lang="en-GB" dirty="0" smtClean="0"/>
              <a:t>‘</a:t>
            </a:r>
            <a:r>
              <a:rPr lang="en-GB" altLang="ja-JP" dirty="0" smtClean="0"/>
              <a:t>Today</a:t>
            </a:r>
            <a:r>
              <a:rPr lang="en-GB" dirty="0" smtClean="0"/>
              <a:t>’</a:t>
            </a:r>
            <a:r>
              <a:rPr lang="en-GB" altLang="ja-JP" dirty="0" smtClean="0"/>
              <a:t>s course is gratis</a:t>
            </a:r>
            <a:r>
              <a:rPr lang="en-GB" dirty="0" smtClean="0"/>
              <a:t>’</a:t>
            </a:r>
            <a:r>
              <a:rPr lang="en-GB" altLang="ja-JP" dirty="0" smtClean="0"/>
              <a:t>. This makes assumptions about peoples</a:t>
            </a:r>
            <a:r>
              <a:rPr lang="en-GB" dirty="0" smtClean="0"/>
              <a:t>’</a:t>
            </a:r>
            <a:r>
              <a:rPr lang="en-GB" altLang="ja-JP" dirty="0" smtClean="0"/>
              <a:t> level of educational opportunities. We could choose to say </a:t>
            </a:r>
            <a:r>
              <a:rPr lang="en-GB" dirty="0" smtClean="0"/>
              <a:t>‘</a:t>
            </a:r>
            <a:r>
              <a:rPr lang="en-GB" altLang="ja-JP" dirty="0" smtClean="0"/>
              <a:t>Today</a:t>
            </a:r>
            <a:r>
              <a:rPr lang="en-GB" dirty="0" smtClean="0"/>
              <a:t>’</a:t>
            </a:r>
            <a:r>
              <a:rPr lang="en-GB" altLang="ja-JP" dirty="0" smtClean="0"/>
              <a:t>s course is free. You don</a:t>
            </a:r>
            <a:r>
              <a:rPr lang="en-GB" dirty="0" smtClean="0"/>
              <a:t>’</a:t>
            </a:r>
            <a:r>
              <a:rPr lang="en-GB" altLang="ja-JP" dirty="0" smtClean="0"/>
              <a:t>t have to pay.</a:t>
            </a:r>
            <a:r>
              <a:rPr lang="en-GB" dirty="0" smtClean="0"/>
              <a:t>’</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39</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there a particular issue about the way disabled parents are treated by child care and protection services?  Though there do not seem to be any statistics available for all disabled parents, some of the data on parents with learning disabilities does raise issues – far larger proportions of these parents are separated from their children than any other group. Why might this be?  Why might more disabled fathers be able to live with their children than disabled mothers?  Is part of the reason that in some families the father is disabled but not the mother and as she is seen as the prime </a:t>
            </a:r>
            <a:r>
              <a:rPr lang="en-US" dirty="0" err="1" smtClean="0"/>
              <a:t>carer</a:t>
            </a:r>
            <a:r>
              <a:rPr lang="en-US" dirty="0" smtClean="0"/>
              <a:t> this is seen as less of a problem?  But is this judgment fair and sound or does it reflect a suspect value base?  It is not surprising that more disabled parents living with relatives (often a granny) are able to continue to live with their children.</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40</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There are particular issues for disabled parents who become involved in formal child protection procedures.</a:t>
            </a:r>
          </a:p>
          <a:p>
            <a:pPr eaLnBrk="1" hangingPunct="1">
              <a:spcBef>
                <a:spcPct val="0"/>
              </a:spcBef>
            </a:pPr>
            <a:endParaRPr lang="en-US" dirty="0" smtClean="0"/>
          </a:p>
          <a:p>
            <a:pPr eaLnBrk="1" hangingPunct="1">
              <a:spcBef>
                <a:spcPct val="0"/>
              </a:spcBef>
            </a:pPr>
            <a:r>
              <a:rPr lang="en-US" dirty="0" smtClean="0"/>
              <a:t>These eventualities must be planned for.</a:t>
            </a:r>
          </a:p>
          <a:p>
            <a:pPr eaLnBrk="1" hangingPunct="1">
              <a:spcBef>
                <a:spcPct val="0"/>
              </a:spcBef>
            </a:pPr>
            <a:endParaRPr lang="en-US" dirty="0" smtClean="0"/>
          </a:p>
          <a:p>
            <a:pPr eaLnBrk="1" hangingPunct="1">
              <a:spcBef>
                <a:spcPct val="0"/>
              </a:spcBef>
            </a:pPr>
            <a:r>
              <a:rPr lang="en-US" dirty="0" smtClean="0"/>
              <a:t>Often, providing independent advocacy for the parent will help overcome these difficulties.</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41</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We should not underestimate the difficulties in getting the right support in place – this is likely to involve senior managers in more than one agency and good partnership working. The goal is worth striving for in helping as many children as possible thrive in their natural family – and in the long term it is a cost effective solution.</a:t>
            </a:r>
          </a:p>
          <a:p>
            <a:pPr eaLnBrk="1" hangingPunct="1">
              <a:spcBef>
                <a:spcPct val="0"/>
              </a:spcBef>
            </a:pPr>
            <a:endParaRPr lang="en-US" dirty="0" smtClean="0"/>
          </a:p>
          <a:p>
            <a:pPr eaLnBrk="1" hangingPunct="1">
              <a:spcBef>
                <a:spcPct val="0"/>
              </a:spcBef>
              <a:buFontTx/>
              <a:buChar char="•"/>
            </a:pPr>
            <a:r>
              <a:rPr lang="en-US" dirty="0" smtClean="0"/>
              <a:t>  Eligibility criteria can be a barrier – sometimes parents are not eligible for disability services(not disabled enough!) but do require these services because of the extra demands of being a parent.</a:t>
            </a:r>
          </a:p>
          <a:p>
            <a:pPr eaLnBrk="1" hangingPunct="1">
              <a:spcBef>
                <a:spcPct val="0"/>
              </a:spcBef>
              <a:buFontTx/>
              <a:buChar char="•"/>
            </a:pPr>
            <a:r>
              <a:rPr lang="en-US" dirty="0" smtClean="0"/>
              <a:t>  Getting not only the amount of resources but also the right sort of resources i.e.  services which are appropriate to the person</a:t>
            </a:r>
            <a:r>
              <a:rPr lang="ja-JP" altLang="en-US" dirty="0" smtClean="0"/>
              <a:t>’</a:t>
            </a:r>
            <a:r>
              <a:rPr lang="en-US" altLang="ja-JP" dirty="0" smtClean="0"/>
              <a:t> s disability.</a:t>
            </a:r>
          </a:p>
          <a:p>
            <a:pPr eaLnBrk="1" hangingPunct="1">
              <a:spcBef>
                <a:spcPct val="0"/>
              </a:spcBef>
              <a:buFontTx/>
              <a:buChar char="•"/>
            </a:pPr>
            <a:r>
              <a:rPr lang="en-US" dirty="0" smtClean="0"/>
              <a:t> Assessment which takes full account of </a:t>
            </a:r>
            <a:r>
              <a:rPr lang="en-US" b="1" dirty="0" smtClean="0"/>
              <a:t>both </a:t>
            </a:r>
            <a:r>
              <a:rPr lang="en-US" dirty="0" smtClean="0"/>
              <a:t>the need to support the parent and children.</a:t>
            </a:r>
          </a:p>
          <a:p>
            <a:pPr eaLnBrk="1" hangingPunct="1">
              <a:spcBef>
                <a:spcPct val="0"/>
              </a:spcBef>
              <a:buFontTx/>
              <a:buChar char="•"/>
            </a:pPr>
            <a:r>
              <a:rPr lang="en-US" dirty="0" smtClean="0"/>
              <a:t>  Commissioning – where done by the Local authority needs to acknowledge the needs of both parent and children.  Where provided through self-directed support, must do this also and appropriate help for parents may be necessary.</a:t>
            </a:r>
          </a:p>
          <a:p>
            <a:pPr eaLnBrk="1" hangingPunct="1">
              <a:spcBef>
                <a:spcPct val="0"/>
              </a:spcBef>
              <a:buFontTx/>
              <a:buChar char="•"/>
            </a:pPr>
            <a:r>
              <a:rPr lang="en-US" dirty="0" smtClean="0"/>
              <a:t>  Providers – very often providers will have expertise only in </a:t>
            </a:r>
            <a:r>
              <a:rPr lang="en-US" b="1" dirty="0" smtClean="0"/>
              <a:t>either </a:t>
            </a:r>
            <a:r>
              <a:rPr lang="en-US" dirty="0" smtClean="0"/>
              <a:t>disability support or child care.</a:t>
            </a:r>
          </a:p>
          <a:p>
            <a:pPr eaLnBrk="1" hangingPunct="1">
              <a:spcBef>
                <a:spcPct val="0"/>
              </a:spcBef>
              <a:buFontTx/>
              <a:buChar char="•"/>
            </a:pPr>
            <a:r>
              <a:rPr lang="en-US" dirty="0" smtClean="0"/>
              <a:t>  Given the nature of needs, resources could come from within different Local authority budgets or from a mixture of Local authority and Health budgets, creating challenges to join these up. </a:t>
            </a:r>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42</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One of the most the common issues is having adult support workers who lack knowledge of or are fearful of Child Protection issues –  this can be overcome if planned for and appropriate training and support put in place for the workers.</a:t>
            </a:r>
          </a:p>
          <a:p>
            <a:pPr eaLnBrk="1" hangingPunct="1">
              <a:spcBef>
                <a:spcPct val="0"/>
              </a:spcBef>
            </a:pPr>
            <a:endParaRPr lang="en-US" dirty="0" smtClean="0"/>
          </a:p>
          <a:p>
            <a:pPr eaLnBrk="1" hangingPunct="1">
              <a:spcBef>
                <a:spcPct val="0"/>
              </a:spcBef>
            </a:pPr>
            <a:r>
              <a:rPr lang="en-US" dirty="0" smtClean="0"/>
              <a:t>People First argue for long term support for parenting.  The concept is used in generally supporting disabled people in achieving independent living and working – the phrase “</a:t>
            </a:r>
            <a:r>
              <a:rPr lang="en-US" altLang="ja-JP" dirty="0" smtClean="0"/>
              <a:t>supported living</a:t>
            </a:r>
            <a:r>
              <a:rPr lang="en-US" dirty="0" smtClean="0"/>
              <a:t>”</a:t>
            </a:r>
            <a:r>
              <a:rPr lang="en-US" altLang="ja-JP" dirty="0" smtClean="0"/>
              <a:t> commonly used.  So why no use the same concept to ensure disabled people can achieve successful parenting?  As noted above, we must not equate the fact that someone needs help to address issues relating to their impairment with their ability to be a parent. If we can address the former, even if it is resource intensive and long term, this is likely to be a better solution in the long term and is most likely not more expensive given the costs of alternative care for the child and, indeed, the ongoing support needs of the disabled person. Examples of the success of supported parenting can be found in services in other parts of the UK, Wisconsin and Australia.  (details in “Further Reading”).</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43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There is growing recognition of the issues for disabled parents and this is beginning to be reflected in policy which should help in the future.</a:t>
            </a:r>
          </a:p>
          <a:p>
            <a:pPr eaLnBrk="1" hangingPunct="1">
              <a:spcBef>
                <a:spcPct val="0"/>
              </a:spcBef>
            </a:pPr>
            <a:endParaRPr lang="en-US" dirty="0" smtClean="0"/>
          </a:p>
          <a:p>
            <a:pPr eaLnBrk="1" hangingPunct="1">
              <a:spcBef>
                <a:spcPct val="0"/>
              </a:spcBef>
            </a:pPr>
            <a:r>
              <a:rPr lang="en-US" dirty="0" smtClean="0"/>
              <a:t>The assistance of the guidance on supporting parents with Learning Disabilities  has already been referenced.</a:t>
            </a:r>
          </a:p>
          <a:p>
            <a:pPr eaLnBrk="1" hangingPunct="1">
              <a:spcBef>
                <a:spcPct val="0"/>
              </a:spcBef>
            </a:pPr>
            <a:endParaRPr lang="en-US" dirty="0" smtClean="0"/>
          </a:p>
          <a:p>
            <a:pPr eaLnBrk="1" hangingPunct="1">
              <a:spcBef>
                <a:spcPct val="0"/>
              </a:spcBef>
            </a:pPr>
            <a:r>
              <a:rPr lang="en-US" dirty="0" smtClean="0"/>
              <a:t>The National Guidance for Child Protection in Scotland has been</a:t>
            </a:r>
            <a:r>
              <a:rPr lang="en-US" baseline="0" dirty="0" smtClean="0"/>
              <a:t> revised in</a:t>
            </a:r>
            <a:r>
              <a:rPr lang="en-US" dirty="0" smtClean="0"/>
              <a:t> 2014 to reflect many of the issues raised through this training course.</a:t>
            </a:r>
          </a:p>
          <a:p>
            <a:pPr eaLnBrk="1" hangingPunct="1">
              <a:spcBef>
                <a:spcPct val="0"/>
              </a:spcBef>
            </a:pPr>
            <a:endParaRPr lang="en-US" dirty="0" smtClean="0"/>
          </a:p>
          <a:p>
            <a:pPr eaLnBrk="1" hangingPunct="1">
              <a:spcBef>
                <a:spcPct val="0"/>
              </a:spcBef>
            </a:pPr>
            <a:r>
              <a:rPr lang="en-US" dirty="0" smtClean="0"/>
              <a:t>GIRFEC (Getting It Right For Every Child) continues to be employed and the approach is reinforced by the Children and Young People Act 2014. This should lead to a better focus on early intervention and joint working by every child having access to a </a:t>
            </a:r>
            <a:r>
              <a:rPr lang="ja-JP" altLang="en-US" dirty="0" smtClean="0"/>
              <a:t>‘</a:t>
            </a:r>
            <a:r>
              <a:rPr lang="en-US" altLang="ja-JP" dirty="0" smtClean="0"/>
              <a:t>named person</a:t>
            </a:r>
            <a:r>
              <a:rPr lang="ja-JP" altLang="en-US" dirty="0" smtClean="0"/>
              <a:t>’</a:t>
            </a:r>
            <a:r>
              <a:rPr lang="en-US" altLang="ja-JP" dirty="0" smtClean="0"/>
              <a:t> from birth to 18 years and to a single </a:t>
            </a:r>
            <a:r>
              <a:rPr lang="ja-JP" altLang="en-US" dirty="0" smtClean="0"/>
              <a:t>‘</a:t>
            </a:r>
            <a:r>
              <a:rPr lang="en-US" altLang="ja-JP" dirty="0" smtClean="0"/>
              <a:t>Children</a:t>
            </a:r>
            <a:r>
              <a:rPr lang="ja-JP" altLang="en-US" dirty="0" smtClean="0"/>
              <a:t>’</a:t>
            </a:r>
            <a:r>
              <a:rPr lang="en-US" altLang="ja-JP" dirty="0" smtClean="0"/>
              <a:t>s Plan</a:t>
            </a:r>
            <a:r>
              <a:rPr lang="ja-JP" altLang="en-US" dirty="0" smtClean="0"/>
              <a:t>’</a:t>
            </a:r>
            <a:r>
              <a:rPr lang="en-US" altLang="ja-JP" dirty="0" smtClean="0"/>
              <a:t> for those who need one to ensure services are coordinated where necessary to help and support child or young person.</a:t>
            </a:r>
          </a:p>
          <a:p>
            <a:pPr eaLnBrk="1" hangingPunct="1">
              <a:spcBef>
                <a:spcPct val="0"/>
              </a:spcBef>
            </a:pPr>
            <a:r>
              <a:rPr lang="en-US" dirty="0" smtClean="0"/>
              <a:t>.</a:t>
            </a:r>
          </a:p>
          <a:p>
            <a:pPr eaLnBrk="1" hangingPunct="1">
              <a:spcBef>
                <a:spcPct val="0"/>
              </a:spcBef>
            </a:pPr>
            <a:r>
              <a:rPr lang="en-US" dirty="0" smtClean="0"/>
              <a:t>The Scottish Government Parenting Strategy will reinforce the need to work effectively with all parents. However, it does not make specific mention of disabled parents although Scottish Government have promised redress by promoting some further work on issues for disabled parents.</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44</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45</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46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47</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48</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49</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House of Lords Committee set the scene quite succinctly – </a:t>
            </a:r>
            <a:r>
              <a:rPr lang="en-US" sz="1200" kern="1200" dirty="0" smtClean="0">
                <a:solidFill>
                  <a:schemeClr val="tx1"/>
                </a:solidFill>
                <a:effectLst/>
                <a:latin typeface="+mn-lt"/>
                <a:ea typeface="+mn-ea"/>
                <a:cs typeface="+mn-cs"/>
              </a:rPr>
              <a:t>they were reacting to the evidence </a:t>
            </a:r>
            <a:r>
              <a:rPr lang="en-US" sz="1200" u="none" kern="1200" dirty="0" smtClean="0">
                <a:solidFill>
                  <a:schemeClr val="tx1"/>
                </a:solidFill>
                <a:effectLst/>
                <a:latin typeface="+mn-lt"/>
                <a:ea typeface="+mn-ea"/>
                <a:cs typeface="+mn-cs"/>
              </a:rPr>
              <a:t>that a </a:t>
            </a:r>
            <a:r>
              <a:rPr lang="en-US" sz="1200" kern="1200" dirty="0" smtClean="0">
                <a:solidFill>
                  <a:schemeClr val="tx1"/>
                </a:solidFill>
                <a:effectLst/>
                <a:latin typeface="+mn-lt"/>
                <a:ea typeface="+mn-ea"/>
                <a:cs typeface="+mn-cs"/>
              </a:rPr>
              <a:t>disproportionate number of parents with learning disabilities have their children removed from their care</a:t>
            </a:r>
            <a:r>
              <a:rPr lang="en-GB" sz="1200" kern="1200" dirty="0" smtClean="0">
                <a:solidFill>
                  <a:schemeClr val="tx1"/>
                </a:solidFill>
                <a:effectLst/>
                <a:latin typeface="+mn-lt"/>
                <a:ea typeface="+mn-ea"/>
                <a:cs typeface="+mn-cs"/>
              </a:rPr>
              <a:t>.</a:t>
            </a:r>
            <a:endParaRPr lang="en-US" dirty="0" smtClean="0"/>
          </a:p>
          <a:p>
            <a:pPr eaLnBrk="1" hangingPunct="1">
              <a:spcBef>
                <a:spcPct val="0"/>
              </a:spcBef>
            </a:pPr>
            <a:endParaRPr lang="en-US" dirty="0" smtClean="0"/>
          </a:p>
          <a:p>
            <a:pPr eaLnBrk="1" hangingPunct="1">
              <a:spcBef>
                <a:spcPct val="0"/>
              </a:spcBef>
            </a:pPr>
            <a:r>
              <a:rPr lang="en-US" dirty="0" smtClean="0"/>
              <a:t>We also learned, previously, that there is a clear legal duty for public authorities to tackle the barriers disabled people face and promote their interests – does this sometimes fail in cases of child protection?</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5</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50</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51</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The capacity of parents to care for their children is now one of the three key areas in the assessment of a child’</a:t>
            </a:r>
            <a:r>
              <a:rPr lang="en-GB" altLang="ja-JP" dirty="0" smtClean="0"/>
              <a:t>s needs and vulnerability. However, up until the mid 1990s research had focused on concepts of abuse, risk and need and not on the detail of parenting skills.</a:t>
            </a:r>
          </a:p>
          <a:p>
            <a:pPr eaLnBrk="1" hangingPunct="1"/>
            <a:endParaRPr lang="en-GB" dirty="0" smtClean="0"/>
          </a:p>
          <a:p>
            <a:pPr eaLnBrk="1" hangingPunct="1"/>
            <a:r>
              <a:rPr lang="en-GB" dirty="0" smtClean="0"/>
              <a:t>Parenting has become a matter of public concern and is part of assessment, (My World Triangle - What I need from people who look after me’</a:t>
            </a:r>
            <a:r>
              <a:rPr lang="en-GB" altLang="ja-JP" dirty="0" smtClean="0"/>
              <a:t>) and expectations of parenting are therefore important aspects to consider.</a:t>
            </a:r>
          </a:p>
          <a:p>
            <a:pPr eaLnBrk="1" hangingPunct="1"/>
            <a:endParaRPr lang="en-GB" dirty="0" smtClean="0"/>
          </a:p>
          <a:p>
            <a:pPr eaLnBrk="1" hangingPunct="1"/>
            <a:r>
              <a:rPr lang="en-GB" b="1" dirty="0" smtClean="0"/>
              <a:t>Ask participants in pairs to share their expectations of parenting for 3 minutes.</a:t>
            </a:r>
          </a:p>
          <a:p>
            <a:pPr eaLnBrk="1" hangingPunct="1"/>
            <a:endParaRPr lang="en-GB" b="1" dirty="0" smtClean="0"/>
          </a:p>
          <a:p>
            <a:pPr eaLnBrk="1" hangingPunct="1"/>
            <a:r>
              <a:rPr lang="en-GB" b="1" dirty="0" smtClean="0"/>
              <a:t>Then ask for contributions and write them up on flip chart.</a:t>
            </a:r>
          </a:p>
          <a:p>
            <a:pPr eaLnBrk="1" hangingPunct="1"/>
            <a:endParaRPr lang="en-GB" b="1" dirty="0" smtClean="0"/>
          </a:p>
          <a:p>
            <a:pPr eaLnBrk="1" hangingPunct="1"/>
            <a:r>
              <a:rPr lang="en-GB" b="1" dirty="0" smtClean="0"/>
              <a:t>Then ask the group what would be their overriding concern? </a:t>
            </a:r>
            <a:r>
              <a:rPr lang="en-GB" dirty="0" smtClean="0"/>
              <a:t> </a:t>
            </a:r>
          </a:p>
          <a:p>
            <a:pPr eaLnBrk="1" hangingPunct="1"/>
            <a:endParaRPr lang="en-GB" dirty="0" smtClean="0"/>
          </a:p>
          <a:p>
            <a:pPr eaLnBrk="1" hangingPunct="1"/>
            <a:r>
              <a:rPr lang="en-GB" b="1" dirty="0" smtClean="0"/>
              <a:t>Compare the groups’ answers to the following slides</a:t>
            </a:r>
            <a:endParaRPr lang="en-GB" b="1" dirty="0"/>
          </a:p>
        </p:txBody>
      </p:sp>
      <p:sp>
        <p:nvSpPr>
          <p:cNvPr id="4" name="Slide Number Placeholder 3"/>
          <p:cNvSpPr>
            <a:spLocks noGrp="1"/>
          </p:cNvSpPr>
          <p:nvPr>
            <p:ph type="sldNum" sz="quarter" idx="10"/>
          </p:nvPr>
        </p:nvSpPr>
        <p:spPr/>
        <p:txBody>
          <a:bodyPr/>
          <a:lstStyle/>
          <a:p>
            <a:fld id="{03F2875A-7CA3-104A-93D2-025F48B035D0}" type="slidenum">
              <a:rPr lang="en-US" smtClean="0"/>
              <a:t>6</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Woodcock (2003) puts forward the view that the social workers’</a:t>
            </a:r>
            <a:r>
              <a:rPr lang="en-GB" altLang="ja-JP" dirty="0" smtClean="0"/>
              <a:t> construction of parenting is a missing dimension when looking at family support and response to need. In a small study conducted by Woodcock in a local authority department, the analysis revealed four types of expectations that underlie judgements of what was or what was not good enough parenting. The expectations are those listed here - the overriding concern was the capacity of the parent to prevent harm.</a:t>
            </a:r>
          </a:p>
          <a:p>
            <a:pPr eaLnBrk="1" hangingPunct="1"/>
            <a:endParaRPr lang="en-GB" dirty="0" smtClean="0"/>
          </a:p>
          <a:p>
            <a:pPr eaLnBrk="1" hangingPunct="1"/>
            <a:r>
              <a:rPr lang="en-GB" dirty="0" err="1" smtClean="0"/>
              <a:t>Hoghughi</a:t>
            </a:r>
            <a:r>
              <a:rPr lang="en-GB" dirty="0" smtClean="0"/>
              <a:t> and Speight (1998) consider that parenting can be referred to as a relationship, a process, a group of activities that anyone concerned with the care of a child may be seen as part of the parenting process. They describe parenting as ‘</a:t>
            </a:r>
            <a:r>
              <a:rPr lang="en-GB" altLang="ja-JP" dirty="0" smtClean="0"/>
              <a:t>a process that adequately meets the child</a:t>
            </a:r>
            <a:r>
              <a:rPr lang="en-GB" dirty="0" smtClean="0"/>
              <a:t>’</a:t>
            </a:r>
            <a:r>
              <a:rPr lang="en-GB" altLang="ja-JP" dirty="0" smtClean="0"/>
              <a:t>s needs, according to the prevailing cultural standards (p.294).</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7</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In this way, Jones states that  the emphasis shifts from simply looking at parenting and parent-child relationships in isolation to considering parenting within the context of co-parenting and family relationships, extended family and friendship networks, as well as the influence of the local neighbourhood on parenting capacity.</a:t>
            </a:r>
          </a:p>
          <a:p>
            <a:pPr eaLnBrk="1" hangingPunct="1"/>
            <a:endParaRPr lang="en-GB" dirty="0" smtClean="0"/>
          </a:p>
          <a:p>
            <a:pPr eaLnBrk="1" hangingPunct="1"/>
            <a:r>
              <a:rPr lang="en-GB" dirty="0" smtClean="0"/>
              <a:t>He goes on to state that poverty is also incorporated within this perspective on parenting, as are influences of hostile environments and broader cultural influences, such as surrounding attitudes towards violence, social relationships, race, ethnicity and minorities.</a:t>
            </a:r>
          </a:p>
          <a:p>
            <a:pPr eaLnBrk="1" hangingPunct="1"/>
            <a:endParaRPr lang="en-GB" dirty="0" smtClean="0"/>
          </a:p>
          <a:p>
            <a:pPr eaLnBrk="1" hangingPunct="1"/>
            <a:r>
              <a:rPr lang="en-GB" dirty="0" smtClean="0"/>
              <a:t>He does not add disability to his list of cultural influences. We are here to discuss that very influence.</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8</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Whilst we have clear legal duties to protect children and to secure their best interests once gain we should refer back to Module 1 where we considered that we also have clear legal duties towards disabled people.</a:t>
            </a:r>
          </a:p>
          <a:p>
            <a:pPr eaLnBrk="1" hangingPunct="1">
              <a:spcBef>
                <a:spcPct val="0"/>
              </a:spcBef>
            </a:pPr>
            <a:endParaRPr lang="en-US" dirty="0" smtClean="0"/>
          </a:p>
          <a:p>
            <a:pPr eaLnBrk="1" hangingPunct="1">
              <a:spcBef>
                <a:spcPct val="0"/>
              </a:spcBef>
            </a:pPr>
            <a:r>
              <a:rPr lang="en-US" dirty="0" smtClean="0"/>
              <a:t>In Module 1 we also discussed the discrimination and prejudice to which disabled people generally are subject – does this affect the assessment of their capacity as parents?</a:t>
            </a:r>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9</a:t>
            </a:fld>
            <a:endParaRPr lang="en-US"/>
          </a:p>
        </p:txBody>
      </p:sp>
    </p:spTree>
    <p:extLst>
      <p:ext uri="{BB962C8B-B14F-4D97-AF65-F5344CB8AC3E}">
        <p14:creationId xmlns:p14="http://schemas.microsoft.com/office/powerpoint/2010/main" val="2503961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2983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418305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69223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01601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91382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11949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29124A7-7D09-9840-AA01-53B2EC5F9136}" type="datetimeFigureOut">
              <a:rPr lang="en-US" smtClean="0"/>
              <a:t>02/05/2014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9128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29124A7-7D09-9840-AA01-53B2EC5F9136}" type="datetimeFigureOut">
              <a:rPr lang="en-US" smtClean="0"/>
              <a:t>02/05/2014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88483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124A7-7D09-9840-AA01-53B2EC5F9136}" type="datetimeFigureOut">
              <a:rPr lang="en-US" smtClean="0"/>
              <a:t>02/05/2014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78251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476360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11130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124A7-7D09-9840-AA01-53B2EC5F9136}" type="datetimeFigureOut">
              <a:rPr lang="en-US" smtClean="0"/>
              <a:t>02/05/2014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3ED24-D52D-4747-949C-0F6986BCE53C}" type="slidenum">
              <a:rPr lang="en-US" smtClean="0"/>
              <a:t>‹#›</a:t>
            </a:fld>
            <a:endParaRPr lang="en-US"/>
          </a:p>
        </p:txBody>
      </p:sp>
    </p:spTree>
    <p:extLst>
      <p:ext uri="{BB962C8B-B14F-4D97-AF65-F5344CB8AC3E}">
        <p14:creationId xmlns:p14="http://schemas.microsoft.com/office/powerpoint/2010/main" val="189894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1.bin"/><Relationship Id="rId5"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02543" y="100637"/>
            <a:ext cx="4402015" cy="1755775"/>
          </a:xfrm>
        </p:spPr>
        <p:txBody>
          <a:bodyPr>
            <a:normAutofit/>
          </a:bodyPr>
          <a:lstStyle/>
          <a:p>
            <a:pPr algn="l">
              <a:lnSpc>
                <a:spcPct val="80000"/>
              </a:lnSpc>
            </a:pPr>
            <a:r>
              <a:rPr lang="en-US" sz="4800" dirty="0" smtClean="0">
                <a:solidFill>
                  <a:schemeClr val="bg1"/>
                </a:solidFill>
                <a:latin typeface="Times New Roman"/>
                <a:ea typeface="ＭＳ Ｐゴシック" charset="0"/>
                <a:cs typeface="Times New Roman"/>
              </a:rPr>
              <a:t>Child Protection and Disability</a:t>
            </a:r>
            <a:endParaRPr lang="en-US" sz="4800" dirty="0">
              <a:solidFill>
                <a:schemeClr val="bg1"/>
              </a:solidFill>
              <a:latin typeface="Times New Roman"/>
              <a:cs typeface="Times New Roman"/>
            </a:endParaRPr>
          </a:p>
        </p:txBody>
      </p:sp>
      <p:sp>
        <p:nvSpPr>
          <p:cNvPr id="3" name="Subtitle 2"/>
          <p:cNvSpPr>
            <a:spLocks noGrp="1"/>
          </p:cNvSpPr>
          <p:nvPr>
            <p:ph type="subTitle" idx="1"/>
          </p:nvPr>
        </p:nvSpPr>
        <p:spPr>
          <a:xfrm>
            <a:off x="2702543" y="1594711"/>
            <a:ext cx="6400800" cy="1752600"/>
          </a:xfrm>
        </p:spPr>
        <p:txBody>
          <a:bodyPr>
            <a:normAutofit/>
          </a:bodyPr>
          <a:lstStyle/>
          <a:p>
            <a:pPr algn="l"/>
            <a:r>
              <a:rPr lang="en-US" sz="1400" dirty="0">
                <a:solidFill>
                  <a:srgbClr val="FFFFFF"/>
                </a:solidFill>
                <a:latin typeface="Verdana"/>
                <a:cs typeface="Verdana"/>
              </a:rPr>
              <a:t>Practitioner T</a:t>
            </a:r>
            <a:r>
              <a:rPr lang="en-US" sz="1400" dirty="0" smtClean="0">
                <a:solidFill>
                  <a:srgbClr val="FFFFFF"/>
                </a:solidFill>
                <a:latin typeface="Verdana"/>
                <a:cs typeface="Verdana"/>
              </a:rPr>
              <a:t>raining Module 3: Working with Disabled Parents</a:t>
            </a:r>
            <a:endParaRPr lang="en-US" sz="1400" dirty="0">
              <a:solidFill>
                <a:srgbClr val="FFFFFF"/>
              </a:solidFill>
              <a:latin typeface="Verdana"/>
              <a:cs typeface="Verdana"/>
            </a:endParaRPr>
          </a:p>
        </p:txBody>
      </p:sp>
      <p:cxnSp>
        <p:nvCxnSpPr>
          <p:cNvPr id="6" name="Straight Connector 5"/>
          <p:cNvCxnSpPr/>
          <p:nvPr/>
        </p:nvCxnSpPr>
        <p:spPr>
          <a:xfrm>
            <a:off x="2787171" y="2062413"/>
            <a:ext cx="637482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5" name="Picture 4" descr="PP-cover_im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7171" y="2357316"/>
            <a:ext cx="6356829" cy="4500684"/>
          </a:xfrm>
          <a:prstGeom prst="rect">
            <a:avLst/>
          </a:prstGeom>
        </p:spPr>
      </p:pic>
    </p:spTree>
    <p:extLst>
      <p:ext uri="{BB962C8B-B14F-4D97-AF65-F5344CB8AC3E}">
        <p14:creationId xmlns:p14="http://schemas.microsoft.com/office/powerpoint/2010/main" val="14987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Assess and act in the best interests of the </a:t>
            </a:r>
            <a:r>
              <a:rPr lang="en-US" sz="1800" dirty="0" smtClean="0">
                <a:latin typeface="Verdana"/>
                <a:ea typeface="ＭＳ Ｐゴシック" charset="0"/>
                <a:cs typeface="Verdana"/>
              </a:rPr>
              <a:t>child </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Balance present risk with longer term </a:t>
            </a:r>
            <a:r>
              <a:rPr lang="en-US" sz="1800" dirty="0" smtClean="0">
                <a:latin typeface="Verdana"/>
                <a:ea typeface="ＭＳ Ｐゴシック" charset="0"/>
                <a:cs typeface="Verdana"/>
              </a:rPr>
              <a:t>consequences</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Predict the situation to come – with 20/20 forward vision!</a:t>
            </a:r>
          </a:p>
          <a:p>
            <a:pPr marL="0" indent="0">
              <a:spcAft>
                <a:spcPts val="1000"/>
              </a:spcAft>
              <a:buNone/>
            </a:pPr>
            <a:endParaRPr lang="en-US" sz="1800" dirty="0">
              <a:latin typeface="Verdana"/>
              <a:ea typeface="ＭＳ Ｐゴシック" charset="0"/>
              <a:cs typeface="Verdana"/>
            </a:endParaRP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Professional context</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Child protection environment</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41218984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Being able to assess potential change and rate of change – will/can the family work with you?</a:t>
            </a:r>
          </a:p>
          <a:p>
            <a:pPr>
              <a:spcAft>
                <a:spcPts val="1000"/>
              </a:spcAft>
            </a:pPr>
            <a:r>
              <a:rPr lang="en-US" sz="1800" dirty="0">
                <a:latin typeface="Verdana"/>
                <a:ea typeface="ＭＳ Ｐゴシック" charset="0"/>
                <a:cs typeface="Verdana"/>
              </a:rPr>
              <a:t>Expectation of change in relatively short </a:t>
            </a:r>
            <a:r>
              <a:rPr lang="en-US" sz="1800" dirty="0" smtClean="0">
                <a:latin typeface="Verdana"/>
                <a:ea typeface="ＭＳ Ｐゴシック" charset="0"/>
                <a:cs typeface="Verdana"/>
              </a:rPr>
              <a:t>time</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Determining how much evidence there might be to take formal legal </a:t>
            </a:r>
            <a:r>
              <a:rPr lang="en-US" sz="1800" dirty="0" smtClean="0">
                <a:latin typeface="Verdana"/>
                <a:ea typeface="ＭＳ Ｐゴシック" charset="0"/>
                <a:cs typeface="Verdana"/>
              </a:rPr>
              <a:t>measures</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Child protection workers may lack knowledge and/or experience of </a:t>
            </a:r>
            <a:r>
              <a:rPr lang="en-US" sz="1800" dirty="0" smtClean="0">
                <a:latin typeface="Verdana"/>
                <a:ea typeface="ＭＳ Ｐゴシック" charset="0"/>
                <a:cs typeface="Verdana"/>
              </a:rPr>
              <a:t>disability</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Lack of resources for longer term </a:t>
            </a:r>
            <a:r>
              <a:rPr lang="en-US" sz="1800" dirty="0" smtClean="0">
                <a:latin typeface="Verdana"/>
                <a:ea typeface="ＭＳ Ｐゴシック" charset="0"/>
                <a:cs typeface="Verdana"/>
              </a:rPr>
              <a:t>work</a:t>
            </a:r>
            <a:endParaRPr lang="en-US" sz="1800" dirty="0">
              <a:latin typeface="Verdana"/>
              <a:ea typeface="ＭＳ Ｐゴシック" charset="0"/>
              <a:cs typeface="Verdana"/>
            </a:endParaRPr>
          </a:p>
          <a:p>
            <a:pPr marL="0" indent="0">
              <a:spcAft>
                <a:spcPts val="1000"/>
              </a:spcAft>
              <a:buNone/>
            </a:pPr>
            <a:endParaRPr lang="en-US" sz="1800" dirty="0">
              <a:latin typeface="Verdana"/>
              <a:ea typeface="ＭＳ Ｐゴシック" charset="0"/>
              <a:cs typeface="Verdana"/>
            </a:endParaRP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 protection environment</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47414420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Supporting disabled people to achieve full </a:t>
            </a:r>
            <a:r>
              <a:rPr lang="en-US" sz="1800" dirty="0" smtClean="0">
                <a:latin typeface="Verdana"/>
                <a:ea typeface="ＭＳ Ｐゴシック" charset="0"/>
                <a:cs typeface="Verdana"/>
              </a:rPr>
              <a:t>potential</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Promoting their rights as citizens – making choices and living adult lives – that means adult relationships and having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But also exercising a duty of care and helping them to keep safe – trying to help avoid situations with which they will not </a:t>
            </a:r>
            <a:r>
              <a:rPr lang="en-US" sz="1800" dirty="0" smtClean="0">
                <a:latin typeface="Verdana"/>
                <a:ea typeface="ＭＳ Ｐゴシック" charset="0"/>
                <a:cs typeface="Verdana"/>
              </a:rPr>
              <a:t>cope</a:t>
            </a:r>
            <a:endParaRPr lang="en-US" sz="1800" dirty="0" smtClean="0">
              <a:latin typeface="Verdana"/>
              <a:ea typeface="ＭＳ Ｐゴシック" charset="0"/>
              <a:cs typeface="Verdana"/>
            </a:endParaRPr>
          </a:p>
          <a:p>
            <a:pPr>
              <a:spcAft>
                <a:spcPts val="1000"/>
              </a:spcAft>
            </a:pPr>
            <a:r>
              <a:rPr lang="en-US" sz="1800" dirty="0" smtClean="0">
                <a:latin typeface="Verdana"/>
                <a:ea typeface="ＭＳ Ｐゴシック" charset="0"/>
                <a:cs typeface="Verdana"/>
              </a:rPr>
              <a:t>Working to a long-term timescale</a:t>
            </a:r>
            <a:endParaRPr lang="en-US" sz="1800" dirty="0">
              <a:latin typeface="Verdana"/>
              <a:ea typeface="ＭＳ Ｐゴシック" charset="0"/>
              <a:cs typeface="Verdana"/>
            </a:endParaRP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Disability environment</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5086613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000000"/>
                </a:solidFill>
                <a:latin typeface="Times New Roman"/>
                <a:ea typeface="ＭＳ Ｐゴシック" charset="0"/>
                <a:cs typeface="Times New Roman"/>
              </a:rPr>
              <a:t>D</a:t>
            </a:r>
            <a:r>
              <a:rPr lang="en-US" sz="4800" dirty="0" smtClean="0">
                <a:solidFill>
                  <a:srgbClr val="000000"/>
                </a:solidFill>
                <a:latin typeface="Times New Roman"/>
                <a:ea typeface="ＭＳ Ｐゴシック" charset="0"/>
                <a:cs typeface="Times New Roman"/>
              </a:rPr>
              <a:t>iscussion</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3175104"/>
            <a:ext cx="5293633" cy="1681891"/>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Where is the balance between these different duties and environments?</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0813175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The child’s interests are </a:t>
            </a:r>
            <a:r>
              <a:rPr lang="en-US" sz="1800" dirty="0" smtClean="0">
                <a:latin typeface="Verdana"/>
                <a:ea typeface="ＭＳ Ｐゴシック" charset="0"/>
                <a:cs typeface="Verdana"/>
              </a:rPr>
              <a:t>paramount </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Parents have an entitlement to </a:t>
            </a:r>
            <a:r>
              <a:rPr lang="en-US" sz="1800" dirty="0" smtClean="0">
                <a:latin typeface="Verdana"/>
                <a:ea typeface="ＭＳ Ｐゴシック" charset="0"/>
                <a:cs typeface="Verdana"/>
              </a:rPr>
              <a:t>help</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Duty to act (equality law</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Least detrimental alternative for child is a concept which can help with decision-</a:t>
            </a:r>
            <a:r>
              <a:rPr lang="en-US" sz="1800" dirty="0" smtClean="0">
                <a:latin typeface="Verdana"/>
                <a:ea typeface="ＭＳ Ｐゴシック" charset="0"/>
                <a:cs typeface="Verdana"/>
              </a:rPr>
              <a:t>making</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Having the same expectations of all families – we want them to do their best but the standard they must reach is ‘good enough</a:t>
            </a:r>
            <a:r>
              <a:rPr lang="en-US" sz="1800" dirty="0" smtClean="0">
                <a:latin typeface="Verdana"/>
                <a:ea typeface="ＭＳ Ｐゴシック" charset="0"/>
                <a:cs typeface="Verdana"/>
              </a:rPr>
              <a:t>’ </a:t>
            </a:r>
            <a:endParaRPr lang="en-US" sz="1800" dirty="0">
              <a:latin typeface="Verdana"/>
              <a:ea typeface="ＭＳ Ｐゴシック" charset="0"/>
              <a:cs typeface="Verdana"/>
            </a:endParaRP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Where does the balance lie?</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2405557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65087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Long term support needs should not be equated with not being able to look after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Accepting change and development takes time – but timescales for children and adults might be </a:t>
            </a:r>
            <a:r>
              <a:rPr lang="en-US" sz="1800" dirty="0" smtClean="0">
                <a:latin typeface="Verdana"/>
                <a:ea typeface="ＭＳ Ｐゴシック" charset="0"/>
                <a:cs typeface="Verdana"/>
              </a:rPr>
              <a:t>different</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Support can </a:t>
            </a:r>
            <a:r>
              <a:rPr lang="en-US" sz="1800" dirty="0" smtClean="0">
                <a:latin typeface="Verdana"/>
                <a:ea typeface="ＭＳ Ｐゴシック" charset="0"/>
                <a:cs typeface="Verdana"/>
              </a:rPr>
              <a:t>work</a:t>
            </a:r>
            <a:endParaRPr lang="en-US" sz="1800" dirty="0">
              <a:latin typeface="Verdana"/>
              <a:ea typeface="ＭＳ Ｐゴシック" charset="0"/>
              <a:cs typeface="Verdana"/>
            </a:endParaRP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Where does the balance lie?</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1260636"/>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3329464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4240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339073"/>
            <a:ext cx="7237168" cy="3361509"/>
          </a:xfrm>
        </p:spPr>
        <p:txBody>
          <a:bodyPr>
            <a:noAutofit/>
          </a:bodyPr>
          <a:lstStyle/>
          <a:p>
            <a:pPr>
              <a:spcAft>
                <a:spcPts val="1000"/>
              </a:spcAft>
            </a:pPr>
            <a:r>
              <a:rPr lang="en-US" sz="1800" dirty="0" smtClean="0">
                <a:latin typeface="Verdana"/>
                <a:ea typeface="ＭＳ Ｐゴシック" charset="0"/>
                <a:cs typeface="Verdana"/>
              </a:rPr>
              <a:t>This </a:t>
            </a:r>
            <a:r>
              <a:rPr lang="en-US" sz="1800" dirty="0">
                <a:latin typeface="Verdana"/>
                <a:ea typeface="ＭＳ Ｐゴシック" charset="0"/>
                <a:cs typeface="Verdana"/>
              </a:rPr>
              <a:t>will be </a:t>
            </a:r>
            <a:r>
              <a:rPr lang="en-US" sz="1800" dirty="0" smtClean="0">
                <a:latin typeface="Verdana"/>
                <a:ea typeface="ＭＳ Ｐゴシック" charset="0"/>
                <a:cs typeface="Verdana"/>
              </a:rPr>
              <a:t>variable</a:t>
            </a:r>
            <a:endParaRPr lang="en-US" sz="1800" dirty="0">
              <a:latin typeface="Verdana"/>
              <a:ea typeface="ＭＳ Ｐゴシック" charset="0"/>
              <a:cs typeface="Verdana"/>
            </a:endParaRPr>
          </a:p>
          <a:p>
            <a:pPr>
              <a:spcAft>
                <a:spcPts val="1000"/>
              </a:spcAft>
            </a:pPr>
            <a:r>
              <a:rPr lang="en-US" sz="1800" dirty="0" smtClean="0">
                <a:latin typeface="Verdana"/>
                <a:ea typeface="ＭＳ Ｐゴシック" charset="0"/>
                <a:cs typeface="Verdana"/>
              </a:rPr>
              <a:t>Some </a:t>
            </a:r>
            <a:r>
              <a:rPr lang="en-US" sz="1800" dirty="0">
                <a:latin typeface="Verdana"/>
                <a:ea typeface="ＭＳ Ｐゴシック" charset="0"/>
                <a:cs typeface="Verdana"/>
              </a:rPr>
              <a:t>disabled parents live normal lives and are in </a:t>
            </a:r>
            <a:r>
              <a:rPr lang="en-US" sz="1800" dirty="0" smtClean="0">
                <a:latin typeface="Verdana"/>
                <a:ea typeface="ＭＳ Ｐゴシック" charset="0"/>
                <a:cs typeface="Verdana"/>
              </a:rPr>
              <a:t>a supportive </a:t>
            </a:r>
            <a:r>
              <a:rPr lang="en-US" sz="1800" dirty="0">
                <a:latin typeface="Verdana"/>
                <a:ea typeface="ＭＳ Ｐゴシック" charset="0"/>
                <a:cs typeface="Verdana"/>
              </a:rPr>
              <a:t>environment</a:t>
            </a:r>
          </a:p>
          <a:p>
            <a:pPr>
              <a:spcAft>
                <a:spcPts val="1000"/>
              </a:spcAft>
            </a:pPr>
            <a:r>
              <a:rPr lang="en-US" sz="1800" dirty="0" smtClean="0">
                <a:latin typeface="Verdana"/>
                <a:ea typeface="ＭＳ Ｐゴシック" charset="0"/>
                <a:cs typeface="Verdana"/>
              </a:rPr>
              <a:t>However</a:t>
            </a:r>
            <a:r>
              <a:rPr lang="en-US" sz="1800" dirty="0">
                <a:latin typeface="Verdana"/>
                <a:ea typeface="ＭＳ Ｐゴシック" charset="0"/>
                <a:cs typeface="Verdana"/>
              </a:rPr>
              <a:t>, for many disabled parents </a:t>
            </a:r>
            <a:r>
              <a:rPr lang="en-US" sz="1800" dirty="0" smtClean="0">
                <a:latin typeface="Verdana"/>
                <a:ea typeface="ＭＳ Ｐゴシック" charset="0"/>
                <a:cs typeface="Verdana"/>
              </a:rPr>
              <a:t>who come </a:t>
            </a:r>
            <a:r>
              <a:rPr lang="en-US" sz="1800" dirty="0">
                <a:latin typeface="Verdana"/>
                <a:ea typeface="ＭＳ Ｐゴシック" charset="0"/>
                <a:cs typeface="Verdana"/>
              </a:rPr>
              <a:t>to the notice of the authorities </a:t>
            </a:r>
            <a:r>
              <a:rPr lang="en-US" sz="1800" dirty="0" smtClean="0">
                <a:latin typeface="Verdana"/>
                <a:ea typeface="ＭＳ Ｐゴシック" charset="0"/>
                <a:cs typeface="Verdana"/>
              </a:rPr>
              <a:t>and particularly </a:t>
            </a:r>
            <a:r>
              <a:rPr lang="en-US" sz="1800" dirty="0">
                <a:latin typeface="Verdana"/>
                <a:ea typeface="ＭＳ Ｐゴシック" charset="0"/>
                <a:cs typeface="Verdana"/>
              </a:rPr>
              <a:t>those with learning disabilities, 	</a:t>
            </a:r>
            <a:r>
              <a:rPr lang="en-US" sz="1800" dirty="0" smtClean="0">
                <a:latin typeface="Verdana"/>
                <a:ea typeface="ＭＳ Ｐゴシック" charset="0"/>
                <a:cs typeface="Verdana"/>
              </a:rPr>
              <a:t>their </a:t>
            </a:r>
            <a:r>
              <a:rPr lang="en-US" sz="1800" dirty="0">
                <a:latin typeface="Verdana"/>
                <a:ea typeface="ＭＳ Ｐゴシック" charset="0"/>
                <a:cs typeface="Verdana"/>
              </a:rPr>
              <a:t>environment is likely to involve:</a:t>
            </a:r>
          </a:p>
          <a:p>
            <a:pPr lvl="1">
              <a:spcAft>
                <a:spcPts val="1000"/>
              </a:spcAft>
            </a:pPr>
            <a:r>
              <a:rPr lang="en-US" sz="1400" dirty="0">
                <a:latin typeface="Verdana"/>
                <a:ea typeface="ＭＳ Ｐゴシック" charset="0"/>
                <a:cs typeface="Verdana"/>
              </a:rPr>
              <a:t>A</a:t>
            </a:r>
            <a:r>
              <a:rPr lang="en-US" sz="1400" dirty="0" smtClean="0">
                <a:latin typeface="Verdana"/>
                <a:ea typeface="ＭＳ Ｐゴシック" charset="0"/>
                <a:cs typeface="Verdana"/>
              </a:rPr>
              <a:t> </a:t>
            </a:r>
            <a:r>
              <a:rPr lang="en-US" sz="1400" dirty="0">
                <a:latin typeface="Verdana"/>
                <a:ea typeface="ＭＳ Ｐゴシック" charset="0"/>
                <a:cs typeface="Verdana"/>
              </a:rPr>
              <a:t>history of low expectations, poor experience of loss and lack of involvement</a:t>
            </a:r>
          </a:p>
          <a:p>
            <a:pPr lvl="1">
              <a:spcAft>
                <a:spcPts val="1000"/>
              </a:spcAft>
            </a:pPr>
            <a:r>
              <a:rPr lang="en-US" sz="1400" dirty="0">
                <a:latin typeface="Verdana"/>
                <a:ea typeface="ＭＳ Ｐゴシック" charset="0"/>
                <a:cs typeface="Verdana"/>
              </a:rPr>
              <a:t>P</a:t>
            </a:r>
            <a:r>
              <a:rPr lang="en-US" sz="1400" dirty="0" smtClean="0">
                <a:latin typeface="Verdana"/>
                <a:ea typeface="ＭＳ Ｐゴシック" charset="0"/>
                <a:cs typeface="Verdana"/>
              </a:rPr>
              <a:t>oor </a:t>
            </a:r>
            <a:r>
              <a:rPr lang="en-US" sz="1400" dirty="0">
                <a:latin typeface="Verdana"/>
                <a:ea typeface="ＭＳ Ｐゴシック" charset="0"/>
                <a:cs typeface="Verdana"/>
              </a:rPr>
              <a:t>communication</a:t>
            </a:r>
          </a:p>
          <a:p>
            <a:pPr lvl="1">
              <a:spcAft>
                <a:spcPts val="1000"/>
              </a:spcAft>
            </a:pPr>
            <a:r>
              <a:rPr lang="en-US" sz="1400" dirty="0">
                <a:latin typeface="Verdana"/>
                <a:ea typeface="ＭＳ Ｐゴシック" charset="0"/>
                <a:cs typeface="Verdana"/>
              </a:rPr>
              <a:t>E</a:t>
            </a:r>
            <a:r>
              <a:rPr lang="en-US" sz="1400" dirty="0" smtClean="0">
                <a:latin typeface="Verdana"/>
                <a:ea typeface="ＭＳ Ｐゴシック" charset="0"/>
                <a:cs typeface="Verdana"/>
              </a:rPr>
              <a:t>xpectations </a:t>
            </a:r>
            <a:r>
              <a:rPr lang="en-US" sz="1400" dirty="0">
                <a:latin typeface="Verdana"/>
                <a:ea typeface="ＭＳ Ｐゴシック" charset="0"/>
                <a:cs typeface="Verdana"/>
              </a:rPr>
              <a:t>of dependency and conformity</a:t>
            </a:r>
          </a:p>
          <a:p>
            <a:pPr lvl="1">
              <a:spcAft>
                <a:spcPts val="1000"/>
              </a:spcAft>
            </a:pPr>
            <a:r>
              <a:rPr lang="en-US" sz="1400" dirty="0">
                <a:latin typeface="Verdana"/>
                <a:ea typeface="ＭＳ Ｐゴシック" charset="0"/>
                <a:cs typeface="Verdana"/>
              </a:rPr>
              <a:t>S</a:t>
            </a:r>
            <a:r>
              <a:rPr lang="en-US" sz="1400" dirty="0" smtClean="0">
                <a:latin typeface="Verdana"/>
                <a:ea typeface="ＭＳ Ｐゴシック" charset="0"/>
                <a:cs typeface="Verdana"/>
              </a:rPr>
              <a:t>tigma </a:t>
            </a:r>
            <a:r>
              <a:rPr lang="en-US" sz="1400" dirty="0">
                <a:latin typeface="Verdana"/>
                <a:ea typeface="ＭＳ Ｐゴシック" charset="0"/>
                <a:cs typeface="Verdana"/>
              </a:rPr>
              <a:t>and lack of community </a:t>
            </a:r>
            <a:r>
              <a:rPr lang="en-US" sz="1400" dirty="0" smtClean="0">
                <a:latin typeface="Verdana"/>
                <a:ea typeface="ＭＳ Ｐゴシック" charset="0"/>
                <a:cs typeface="Verdana"/>
              </a:rPr>
              <a:t>acceptance</a:t>
            </a: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Context for families with disabled parents</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22093508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97124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670888"/>
            <a:ext cx="7237168" cy="3361509"/>
          </a:xfrm>
        </p:spPr>
        <p:txBody>
          <a:bodyPr>
            <a:noAutofit/>
          </a:bodyPr>
          <a:lstStyle/>
          <a:p>
            <a:pPr>
              <a:spcAft>
                <a:spcPts val="1000"/>
              </a:spcAft>
            </a:pPr>
            <a:r>
              <a:rPr lang="en-US" sz="1800" dirty="0">
                <a:latin typeface="Verdana"/>
                <a:ea typeface="ＭＳ Ｐゴシック" charset="0"/>
                <a:cs typeface="Verdana"/>
              </a:rPr>
              <a:t>There are likely to be environmental and financial issues, poor housing and a high level of </a:t>
            </a:r>
            <a:r>
              <a:rPr lang="en-US" sz="1800" dirty="0" smtClean="0">
                <a:latin typeface="Verdana"/>
                <a:ea typeface="ＭＳ Ｐゴシック" charset="0"/>
                <a:cs typeface="Verdana"/>
              </a:rPr>
              <a:t>needs</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There may be bullying of children and their homes </a:t>
            </a:r>
            <a:r>
              <a:rPr lang="en-US" sz="1800" dirty="0" smtClean="0">
                <a:latin typeface="Verdana"/>
                <a:ea typeface="ＭＳ Ｐゴシック" charset="0"/>
                <a:cs typeface="Verdana"/>
              </a:rPr>
              <a:t>targeted</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Mainstream family/parenting resources inaccessible (e.g. parent and toddler groups</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Parents are out of the loop, suffer isolation and </a:t>
            </a:r>
            <a:r>
              <a:rPr lang="en-US" sz="1800" dirty="0" smtClean="0">
                <a:latin typeface="Verdana"/>
                <a:ea typeface="ＭＳ Ｐゴシック" charset="0"/>
                <a:cs typeface="Verdana"/>
              </a:rPr>
              <a:t>stress</a:t>
            </a:r>
            <a:endParaRPr lang="en-US" sz="1800" dirty="0">
              <a:latin typeface="Verdana"/>
              <a:ea typeface="ＭＳ Ｐゴシック" charset="0"/>
              <a:cs typeface="Verdana"/>
            </a:endParaRPr>
          </a:p>
          <a:p>
            <a:pPr marL="0" indent="0" algn="r">
              <a:spcAft>
                <a:spcPts val="1000"/>
              </a:spcAft>
              <a:buNone/>
            </a:pPr>
            <a:r>
              <a:rPr lang="en-US" sz="1200" dirty="0">
                <a:solidFill>
                  <a:srgbClr val="7F7F7F"/>
                </a:solidFill>
                <a:latin typeface="Verdana"/>
                <a:ea typeface="ＭＳ Ｐゴシック" charset="0"/>
                <a:cs typeface="Verdana"/>
              </a:rPr>
              <a:t>(SCIE, 2005; Cooke, 2005; CHANGE 2005; Cleaver &amp; Nicolson 2005) </a:t>
            </a:r>
          </a:p>
          <a:p>
            <a:pPr>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78329"/>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Context for families with disabled parents</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1550791"/>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8761387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John’s story</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spcAft>
                <a:spcPts val="1000"/>
              </a:spcAft>
            </a:pPr>
            <a:r>
              <a:rPr lang="en-US" sz="1800" dirty="0" smtClean="0">
                <a:latin typeface="Verdana"/>
                <a:ea typeface="ＭＳ Ｐゴシック" charset="0"/>
                <a:cs typeface="Verdana"/>
              </a:rPr>
              <a:t>What </a:t>
            </a:r>
            <a:r>
              <a:rPr lang="en-US" sz="1800" dirty="0">
                <a:latin typeface="Verdana"/>
                <a:ea typeface="ＭＳ Ｐゴシック" charset="0"/>
                <a:cs typeface="Verdana"/>
              </a:rPr>
              <a:t>are the barriers to John’s family receiving help?</a:t>
            </a:r>
          </a:p>
          <a:p>
            <a:pPr>
              <a:spcAft>
                <a:spcPts val="1000"/>
              </a:spcAft>
            </a:pPr>
            <a:r>
              <a:rPr lang="en-US" sz="1800" dirty="0">
                <a:latin typeface="Verdana"/>
                <a:ea typeface="ＭＳ Ｐゴシック" charset="0"/>
                <a:cs typeface="Verdana"/>
              </a:rPr>
              <a:t>What are the parents’ strengths?</a:t>
            </a:r>
          </a:p>
          <a:p>
            <a:pPr>
              <a:spcAft>
                <a:spcPts val="1000"/>
              </a:spcAft>
            </a:pPr>
            <a:r>
              <a:rPr lang="en-US" sz="1800" dirty="0">
                <a:latin typeface="Verdana"/>
                <a:ea typeface="ＭＳ Ｐゴシック" charset="0"/>
                <a:cs typeface="Verdana"/>
              </a:rPr>
              <a:t>What are the parents’ weaknesses?</a:t>
            </a:r>
          </a:p>
          <a:p>
            <a:pPr>
              <a:spcAft>
                <a:spcPts val="1000"/>
              </a:spcAft>
            </a:pPr>
            <a:r>
              <a:rPr lang="en-US" sz="1800" dirty="0">
                <a:latin typeface="Verdana"/>
                <a:ea typeface="ＭＳ Ｐゴシック" charset="0"/>
                <a:cs typeface="Verdana"/>
              </a:rPr>
              <a:t>What </a:t>
            </a:r>
            <a:r>
              <a:rPr lang="en-US" sz="1800" dirty="0" smtClean="0">
                <a:latin typeface="Verdana"/>
                <a:ea typeface="ＭＳ Ｐゴシック" charset="0"/>
                <a:cs typeface="Verdana"/>
              </a:rPr>
              <a:t>are </a:t>
            </a:r>
            <a:r>
              <a:rPr lang="en-US" sz="1800" dirty="0">
                <a:latin typeface="Verdana"/>
                <a:ea typeface="ＭＳ Ｐゴシック" charset="0"/>
                <a:cs typeface="Verdana"/>
              </a:rPr>
              <a:t>your concerns about John’s children?</a:t>
            </a:r>
          </a:p>
          <a:p>
            <a:pPr>
              <a:spcAft>
                <a:spcPts val="1000"/>
              </a:spcAft>
            </a:pPr>
            <a:r>
              <a:rPr lang="en-US" sz="1800" dirty="0">
                <a:latin typeface="Verdana"/>
                <a:ea typeface="ＭＳ Ｐゴシック" charset="0"/>
                <a:cs typeface="Verdana"/>
              </a:rPr>
              <a:t>What are the key challenges if you were to try to help John and his family:</a:t>
            </a:r>
          </a:p>
          <a:p>
            <a:pPr lvl="1">
              <a:spcAft>
                <a:spcPts val="1000"/>
              </a:spcAft>
            </a:pPr>
            <a:r>
              <a:rPr lang="en-US" sz="1400" dirty="0">
                <a:latin typeface="Verdana"/>
                <a:ea typeface="ＭＳ Ｐゴシック" charset="0"/>
                <a:cs typeface="Verdana"/>
              </a:rPr>
              <a:t>in the short term</a:t>
            </a:r>
          </a:p>
          <a:p>
            <a:pPr lvl="1">
              <a:spcAft>
                <a:spcPts val="1000"/>
              </a:spcAft>
            </a:pPr>
            <a:r>
              <a:rPr lang="en-US" sz="1400" dirty="0">
                <a:latin typeface="Verdana"/>
                <a:ea typeface="ＭＳ Ｐゴシック" charset="0"/>
                <a:cs typeface="Verdana"/>
              </a:rPr>
              <a:t>in the long </a:t>
            </a:r>
            <a:r>
              <a:rPr lang="en-US" sz="1400" dirty="0" smtClean="0">
                <a:latin typeface="Verdana"/>
                <a:ea typeface="ＭＳ Ｐゴシック" charset="0"/>
                <a:cs typeface="Verdana"/>
              </a:rPr>
              <a:t>term</a:t>
            </a:r>
          </a:p>
          <a:p>
            <a:pPr marL="0" indent="0" algn="r">
              <a:lnSpc>
                <a:spcPct val="120000"/>
              </a:lnSpc>
              <a:buNone/>
            </a:pPr>
            <a:r>
              <a:rPr lang="en-US" sz="1200" dirty="0" smtClean="0">
                <a:solidFill>
                  <a:srgbClr val="7F7F7F"/>
                </a:solidFill>
                <a:latin typeface="Verdana"/>
                <a:ea typeface="ＭＳ Ｐゴシック" charset="0"/>
                <a:cs typeface="Verdana"/>
              </a:rPr>
              <a:t>(John’s story is from Fair Deal for Families – SCLD)</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332176522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724053"/>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Experience of disabling attitudes can create fear</a:t>
            </a:r>
            <a:endParaRPr lang="en-US" sz="4800" dirty="0">
              <a:solidFill>
                <a:schemeClr val="bg1"/>
              </a:solidFill>
              <a:latin typeface="Times New Roman"/>
              <a:cs typeface="Times New Roman"/>
            </a:endParaRPr>
          </a:p>
        </p:txBody>
      </p:sp>
      <p:sp>
        <p:nvSpPr>
          <p:cNvPr id="7" name="Content Placeholder 4"/>
          <p:cNvSpPr>
            <a:spLocks noGrp="1"/>
          </p:cNvSpPr>
          <p:nvPr>
            <p:ph idx="4294967295"/>
          </p:nvPr>
        </p:nvSpPr>
        <p:spPr>
          <a:xfrm>
            <a:off x="1048350" y="2888799"/>
            <a:ext cx="7073461" cy="3138869"/>
          </a:xfrm>
        </p:spPr>
        <p:txBody>
          <a:bodyPr>
            <a:noAutofit/>
          </a:bodyPr>
          <a:lstStyle/>
          <a:p>
            <a:pPr marL="0" indent="0">
              <a:buNone/>
            </a:pPr>
            <a:r>
              <a:rPr lang="en-GB" sz="3000" dirty="0">
                <a:solidFill>
                  <a:srgbClr val="FFFFFF"/>
                </a:solidFill>
                <a:ea typeface="ＭＳ Ｐゴシック" charset="0"/>
                <a:cs typeface="Times New Roman"/>
              </a:rPr>
              <a:t>“The attitudes of health and social services professionals can actually deter disabled parents from asking for practical assistance because there is a fear that their children will be taken away.” </a:t>
            </a:r>
            <a:endParaRPr lang="en-GB" sz="3000" dirty="0" smtClean="0">
              <a:solidFill>
                <a:srgbClr val="FFFFFF"/>
              </a:solidFill>
              <a:ea typeface="ＭＳ Ｐゴシック" charset="0"/>
              <a:cs typeface="Times New Roman"/>
            </a:endParaRPr>
          </a:p>
          <a:p>
            <a:pPr marL="0" indent="0" algn="r">
              <a:buNone/>
            </a:pPr>
            <a:r>
              <a:rPr lang="en-GB" sz="1200" dirty="0" smtClean="0">
                <a:solidFill>
                  <a:srgbClr val="FFFFFF"/>
                </a:solidFill>
                <a:latin typeface="Verdana"/>
                <a:ea typeface="ＭＳ Ｐゴシック" charset="0"/>
                <a:cs typeface="Verdana"/>
              </a:rPr>
              <a:t>Jenny </a:t>
            </a:r>
            <a:r>
              <a:rPr lang="en-GB" sz="1200" dirty="0">
                <a:solidFill>
                  <a:srgbClr val="FFFFFF"/>
                </a:solidFill>
                <a:latin typeface="Verdana"/>
                <a:ea typeface="ＭＳ Ｐゴシック" charset="0"/>
                <a:cs typeface="Verdana"/>
              </a:rPr>
              <a:t>Morris (2001</a:t>
            </a:r>
            <a:r>
              <a:rPr lang="en-GB" sz="1200" dirty="0" smtClean="0">
                <a:solidFill>
                  <a:srgbClr val="FFFFFF"/>
                </a:solidFill>
                <a:latin typeface="Verdana"/>
                <a:ea typeface="ＭＳ Ｐゴシック" charset="0"/>
                <a:cs typeface="Verdana"/>
              </a:rPr>
              <a:t>)</a:t>
            </a:r>
            <a:endParaRPr lang="en-GB" sz="1200" dirty="0">
              <a:solidFill>
                <a:srgbClr val="FFFFFF"/>
              </a:solidFill>
              <a:latin typeface="Verdana"/>
              <a:ea typeface="ＭＳ Ｐゴシック" charset="0"/>
              <a:cs typeface="Verdana"/>
            </a:endParaRPr>
          </a:p>
          <a:p>
            <a:pPr marL="0" indent="0">
              <a:buNone/>
            </a:pPr>
            <a:endParaRPr lang="en-GB" sz="3000" dirty="0">
              <a:solidFill>
                <a:srgbClr val="FFFFFF"/>
              </a:solidFill>
              <a:ea typeface="ＭＳ Ｐゴシック" charset="0"/>
              <a:cs typeface="Times New Roman"/>
            </a:endParaRPr>
          </a:p>
        </p:txBody>
      </p:sp>
    </p:spTree>
    <p:extLst>
      <p:ext uri="{BB962C8B-B14F-4D97-AF65-F5344CB8AC3E}">
        <p14:creationId xmlns:p14="http://schemas.microsoft.com/office/powerpoint/2010/main" val="28105844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440201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Part 3</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Learning outcomes</a:t>
            </a:r>
            <a:endParaRPr lang="en-US" sz="1400" dirty="0">
              <a:solidFill>
                <a:schemeClr val="bg1">
                  <a:lumMod val="65000"/>
                </a:schemeClr>
              </a:solidFill>
              <a:latin typeface="Verdana"/>
              <a:cs typeface="Verdana"/>
            </a:endParaRPr>
          </a:p>
        </p:txBody>
      </p:sp>
      <p:sp>
        <p:nvSpPr>
          <p:cNvPr id="18" name="Content Placeholder 4"/>
          <p:cNvSpPr>
            <a:spLocks noGrp="1"/>
          </p:cNvSpPr>
          <p:nvPr>
            <p:ph idx="4294967295"/>
          </p:nvPr>
        </p:nvSpPr>
        <p:spPr>
          <a:xfrm>
            <a:off x="1027671" y="2053025"/>
            <a:ext cx="7088658" cy="4525964"/>
          </a:xfrm>
        </p:spPr>
        <p:txBody>
          <a:bodyPr>
            <a:noAutofit/>
          </a:bodyPr>
          <a:lstStyle/>
          <a:p>
            <a:pPr marL="0" indent="0" eaLnBrk="1" hangingPunct="1">
              <a:spcAft>
                <a:spcPts val="1000"/>
              </a:spcAft>
              <a:buFont typeface="Arial" charset="0"/>
              <a:buNone/>
            </a:pPr>
            <a:r>
              <a:rPr lang="en-US" sz="2200" b="1" dirty="0">
                <a:latin typeface="Verdana"/>
                <a:ea typeface="ＭＳ Ｐゴシック" charset="0"/>
                <a:cs typeface="Verdana"/>
              </a:rPr>
              <a:t>Course participants will be able to</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a:p>
            <a:pPr>
              <a:spcAft>
                <a:spcPts val="1000"/>
              </a:spcAft>
            </a:pPr>
            <a:r>
              <a:rPr lang="en-US" sz="1800" dirty="0" err="1">
                <a:latin typeface="Verdana"/>
                <a:ea typeface="ＭＳ Ｐゴシック" charset="0"/>
                <a:cs typeface="Verdana"/>
              </a:rPr>
              <a:t>R</a:t>
            </a:r>
            <a:r>
              <a:rPr lang="en-US" sz="1800" dirty="0" err="1" smtClean="0">
                <a:latin typeface="Verdana"/>
                <a:ea typeface="ＭＳ Ｐゴシック" charset="0"/>
                <a:cs typeface="Verdana"/>
              </a:rPr>
              <a:t>ecognise</a:t>
            </a:r>
            <a:r>
              <a:rPr lang="en-US" sz="1800" dirty="0" smtClean="0">
                <a:latin typeface="Verdana"/>
                <a:ea typeface="ＭＳ Ｐゴシック" charset="0"/>
                <a:cs typeface="Verdana"/>
              </a:rPr>
              <a:t> </a:t>
            </a:r>
            <a:r>
              <a:rPr lang="en-US" sz="1800" dirty="0">
                <a:latin typeface="Verdana"/>
                <a:ea typeface="ＭＳ Ｐゴシック" charset="0"/>
                <a:cs typeface="Verdana"/>
              </a:rPr>
              <a:t>that disabled parents have </a:t>
            </a:r>
            <a:r>
              <a:rPr lang="en-US" sz="1800" dirty="0" smtClean="0">
                <a:latin typeface="Verdana"/>
                <a:ea typeface="ＭＳ Ｐゴシック" charset="0"/>
                <a:cs typeface="Verdana"/>
              </a:rPr>
              <a:t>the same </a:t>
            </a:r>
            <a:r>
              <a:rPr lang="en-US" sz="1800" dirty="0">
                <a:latin typeface="Verdana"/>
                <a:ea typeface="ＭＳ Ｐゴシック" charset="0"/>
                <a:cs typeface="Verdana"/>
              </a:rPr>
              <a:t>rights as other parents</a:t>
            </a:r>
          </a:p>
          <a:p>
            <a:pPr>
              <a:spcAft>
                <a:spcPts val="1000"/>
              </a:spcAft>
            </a:pPr>
            <a:r>
              <a:rPr lang="en-US" sz="1800" dirty="0">
                <a:latin typeface="Verdana"/>
                <a:ea typeface="ＭＳ Ｐゴシック" charset="0"/>
                <a:cs typeface="Verdana"/>
              </a:rPr>
              <a:t>R</a:t>
            </a:r>
            <a:r>
              <a:rPr lang="en-US" sz="1800" dirty="0" smtClean="0">
                <a:latin typeface="Verdana"/>
                <a:ea typeface="ＭＳ Ｐゴシック" charset="0"/>
                <a:cs typeface="Verdana"/>
              </a:rPr>
              <a:t>eflect </a:t>
            </a:r>
            <a:r>
              <a:rPr lang="en-US" sz="1800" dirty="0">
                <a:latin typeface="Verdana"/>
                <a:ea typeface="ＭＳ Ｐゴシック" charset="0"/>
                <a:cs typeface="Verdana"/>
              </a:rPr>
              <a:t>on the nature of the </a:t>
            </a:r>
            <a:r>
              <a:rPr lang="en-US" sz="1800" dirty="0" err="1" smtClean="0">
                <a:latin typeface="Verdana"/>
                <a:ea typeface="ＭＳ Ｐゴシック" charset="0"/>
                <a:cs typeface="Verdana"/>
              </a:rPr>
              <a:t>judgements</a:t>
            </a:r>
            <a:r>
              <a:rPr lang="en-US" sz="1800" dirty="0" smtClean="0">
                <a:latin typeface="Verdana"/>
                <a:ea typeface="ＭＳ Ｐゴシック" charset="0"/>
                <a:cs typeface="Verdana"/>
              </a:rPr>
              <a:t> which </a:t>
            </a:r>
            <a:r>
              <a:rPr lang="en-US" sz="1800" dirty="0">
                <a:latin typeface="Verdana"/>
                <a:ea typeface="ＭＳ Ｐゴシック" charset="0"/>
                <a:cs typeface="Verdana"/>
              </a:rPr>
              <a:t>have to be made</a:t>
            </a:r>
          </a:p>
          <a:p>
            <a:pPr>
              <a:spcAft>
                <a:spcPts val="1000"/>
              </a:spcAft>
            </a:pPr>
            <a:r>
              <a:rPr lang="en-US" sz="1800" dirty="0">
                <a:latin typeface="Verdana"/>
                <a:ea typeface="ＭＳ Ｐゴシック" charset="0"/>
                <a:cs typeface="Verdana"/>
              </a:rPr>
              <a:t>D</a:t>
            </a:r>
            <a:r>
              <a:rPr lang="en-US" sz="1800" dirty="0" smtClean="0">
                <a:latin typeface="Verdana"/>
                <a:ea typeface="ＭＳ Ｐゴシック" charset="0"/>
                <a:cs typeface="Verdana"/>
              </a:rPr>
              <a:t>escribe </a:t>
            </a:r>
            <a:r>
              <a:rPr lang="en-US" sz="1800" dirty="0">
                <a:latin typeface="Verdana"/>
                <a:ea typeface="ＭＳ Ｐゴシック" charset="0"/>
                <a:cs typeface="Verdana"/>
              </a:rPr>
              <a:t>some of the effects of disability </a:t>
            </a:r>
            <a:r>
              <a:rPr lang="en-US" sz="1800" dirty="0" smtClean="0">
                <a:latin typeface="Verdana"/>
                <a:ea typeface="ＭＳ Ｐゴシック" charset="0"/>
                <a:cs typeface="Verdana"/>
              </a:rPr>
              <a:t>on families </a:t>
            </a:r>
            <a:r>
              <a:rPr lang="en-US" sz="1800" dirty="0">
                <a:latin typeface="Verdana"/>
                <a:ea typeface="ＭＳ Ｐゴシック" charset="0"/>
                <a:cs typeface="Verdana"/>
              </a:rPr>
              <a:t>and the dilemmas they face </a:t>
            </a:r>
          </a:p>
          <a:p>
            <a:pPr>
              <a:spcAft>
                <a:spcPts val="1000"/>
              </a:spcAft>
            </a:pPr>
            <a:r>
              <a:rPr lang="en-US" sz="1800" dirty="0">
                <a:latin typeface="Verdana"/>
                <a:ea typeface="ＭＳ Ｐゴシック" charset="0"/>
                <a:cs typeface="Verdana"/>
              </a:rPr>
              <a:t>I</a:t>
            </a:r>
            <a:r>
              <a:rPr lang="en-US" sz="1800" dirty="0" smtClean="0">
                <a:latin typeface="Verdana"/>
                <a:ea typeface="ＭＳ Ｐゴシック" charset="0"/>
                <a:cs typeface="Verdana"/>
              </a:rPr>
              <a:t>dentify </a:t>
            </a:r>
            <a:r>
              <a:rPr lang="en-US" sz="1800" dirty="0">
                <a:latin typeface="Verdana"/>
                <a:ea typeface="ＭＳ Ｐゴシック" charset="0"/>
                <a:cs typeface="Verdana"/>
              </a:rPr>
              <a:t>the challenges of joint working</a:t>
            </a:r>
          </a:p>
          <a:p>
            <a:pPr>
              <a:spcAft>
                <a:spcPts val="1000"/>
              </a:spcAft>
            </a:pPr>
            <a:r>
              <a:rPr lang="en-US" sz="1800" dirty="0">
                <a:latin typeface="Verdana"/>
                <a:ea typeface="ＭＳ Ｐゴシック" charset="0"/>
                <a:cs typeface="Verdana"/>
              </a:rPr>
              <a:t>A</a:t>
            </a:r>
            <a:r>
              <a:rPr lang="en-US" sz="1800" dirty="0" smtClean="0">
                <a:latin typeface="Verdana"/>
                <a:ea typeface="ＭＳ Ｐゴシック" charset="0"/>
                <a:cs typeface="Verdana"/>
              </a:rPr>
              <a:t>pply </a:t>
            </a:r>
            <a:r>
              <a:rPr lang="en-US" sz="1800" dirty="0">
                <a:latin typeface="Verdana"/>
                <a:ea typeface="ＭＳ Ｐゴシック" charset="0"/>
                <a:cs typeface="Verdana"/>
              </a:rPr>
              <a:t>their knowledge to ways of </a:t>
            </a:r>
            <a:r>
              <a:rPr lang="en-US" sz="1800" dirty="0" smtClean="0">
                <a:latin typeface="Verdana"/>
                <a:ea typeface="ＭＳ Ｐゴシック" charset="0"/>
                <a:cs typeface="Verdana"/>
              </a:rPr>
              <a:t>positive working </a:t>
            </a:r>
            <a:r>
              <a:rPr lang="en-US" sz="1800" dirty="0">
                <a:latin typeface="Verdana"/>
                <a:ea typeface="ＭＳ Ｐゴシック" charset="0"/>
                <a:cs typeface="Verdana"/>
              </a:rPr>
              <a:t>with disabled </a:t>
            </a:r>
            <a:r>
              <a:rPr lang="en-US" sz="1800" dirty="0" smtClean="0">
                <a:latin typeface="Verdana"/>
                <a:ea typeface="ＭＳ Ｐゴシック" charset="0"/>
                <a:cs typeface="Verdana"/>
              </a:rPr>
              <a:t>parents</a:t>
            </a:r>
            <a:endParaRPr lang="en-US" sz="1800" dirty="0">
              <a:latin typeface="Verdana"/>
              <a:ea typeface="ＭＳ Ｐゴシック" charset="0"/>
              <a:cs typeface="Verdana"/>
            </a:endParaRPr>
          </a:p>
          <a:p>
            <a:pPr marL="0" indent="0" eaLnBrk="1" hangingPunct="1">
              <a:spcAft>
                <a:spcPts val="1000"/>
              </a:spcAft>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2258315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3160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8374"/>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Dilemmas for these families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988599"/>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Who can I trust?</a:t>
            </a:r>
          </a:p>
          <a:p>
            <a:pPr>
              <a:lnSpc>
                <a:spcPct val="120000"/>
              </a:lnSpc>
              <a:spcAft>
                <a:spcPts val="1000"/>
              </a:spcAft>
            </a:pPr>
            <a:r>
              <a:rPr lang="en-US" sz="1800" dirty="0">
                <a:latin typeface="Verdana"/>
                <a:ea typeface="ＭＳ Ｐゴシック" charset="0"/>
                <a:cs typeface="Verdana"/>
              </a:rPr>
              <a:t>If I ask for help will I be judged as not coping?</a:t>
            </a:r>
          </a:p>
          <a:p>
            <a:pPr>
              <a:lnSpc>
                <a:spcPct val="120000"/>
              </a:lnSpc>
              <a:spcAft>
                <a:spcPts val="1000"/>
              </a:spcAft>
            </a:pPr>
            <a:r>
              <a:rPr lang="en-US" sz="1800" dirty="0">
                <a:latin typeface="Verdana"/>
                <a:ea typeface="ＭＳ Ｐゴシック" charset="0"/>
                <a:cs typeface="Verdana"/>
              </a:rPr>
              <a:t>What if I am misunderstood?</a:t>
            </a:r>
          </a:p>
          <a:p>
            <a:pPr>
              <a:lnSpc>
                <a:spcPct val="120000"/>
              </a:lnSpc>
              <a:spcAft>
                <a:spcPts val="1000"/>
              </a:spcAft>
            </a:pPr>
            <a:r>
              <a:rPr lang="en-US" sz="1800" dirty="0">
                <a:latin typeface="Verdana"/>
                <a:ea typeface="ＭＳ Ｐゴシック" charset="0"/>
                <a:cs typeface="Verdana"/>
              </a:rPr>
              <a:t>What if I don’t understand</a:t>
            </a:r>
            <a:r>
              <a:rPr lang="en-US" sz="1800" dirty="0" smtClean="0">
                <a:latin typeface="Verdana"/>
                <a:ea typeface="ＭＳ Ｐゴシック" charset="0"/>
                <a:cs typeface="Verdana"/>
              </a:rPr>
              <a:t>?</a:t>
            </a:r>
          </a:p>
          <a:p>
            <a:pPr>
              <a:lnSpc>
                <a:spcPct val="120000"/>
              </a:lnSpc>
              <a:spcAft>
                <a:spcPts val="1000"/>
              </a:spcAft>
            </a:pPr>
            <a:endParaRPr lang="en-US" sz="1800" dirty="0">
              <a:latin typeface="Verdana"/>
              <a:ea typeface="ＭＳ Ｐゴシック" charset="0"/>
              <a:cs typeface="Verdana"/>
            </a:endParaRPr>
          </a:p>
          <a:p>
            <a:pPr marL="0" indent="0">
              <a:lnSpc>
                <a:spcPct val="120000"/>
              </a:lnSpc>
              <a:spcAft>
                <a:spcPts val="1000"/>
              </a:spcAft>
              <a:buNone/>
            </a:pPr>
            <a:r>
              <a:rPr lang="en-US" sz="1800" i="1" dirty="0">
                <a:solidFill>
                  <a:srgbClr val="41B5A7"/>
                </a:solidFill>
                <a:latin typeface="Verdana"/>
                <a:ea typeface="ＭＳ Ｐゴシック" charset="0"/>
                <a:cs typeface="Verdana"/>
              </a:rPr>
              <a:t>“Asking for support from the same </a:t>
            </a:r>
            <a:r>
              <a:rPr lang="en-US" sz="1800" i="1" dirty="0" err="1">
                <a:solidFill>
                  <a:srgbClr val="41B5A7"/>
                </a:solidFill>
                <a:latin typeface="Verdana"/>
                <a:ea typeface="ＭＳ Ｐゴシック" charset="0"/>
                <a:cs typeface="Verdana"/>
              </a:rPr>
              <a:t>organisation</a:t>
            </a:r>
            <a:r>
              <a:rPr lang="en-US" sz="1800" i="1" dirty="0">
                <a:solidFill>
                  <a:srgbClr val="41B5A7"/>
                </a:solidFill>
                <a:latin typeface="Verdana"/>
                <a:ea typeface="ＭＳ Ｐゴシック" charset="0"/>
                <a:cs typeface="Verdana"/>
              </a:rPr>
              <a:t> that takes your child away is always going to be </a:t>
            </a:r>
            <a:r>
              <a:rPr lang="en-US" sz="1800" i="1" dirty="0" smtClean="0">
                <a:solidFill>
                  <a:srgbClr val="41B5A7"/>
                </a:solidFill>
                <a:latin typeface="Verdana"/>
                <a:ea typeface="ＭＳ Ｐゴシック" charset="0"/>
                <a:cs typeface="Verdana"/>
              </a:rPr>
              <a:t>difficult.”</a:t>
            </a:r>
          </a:p>
          <a:p>
            <a:pPr marL="0" indent="0" algn="r">
              <a:lnSpc>
                <a:spcPct val="50000"/>
              </a:lnSpc>
              <a:spcAft>
                <a:spcPts val="1000"/>
              </a:spcAft>
              <a:buNone/>
            </a:pPr>
            <a:r>
              <a:rPr lang="en-US" sz="1200" dirty="0">
                <a:solidFill>
                  <a:srgbClr val="7F7F7F"/>
                </a:solidFill>
                <a:latin typeface="Verdana"/>
                <a:ea typeface="ＭＳ Ｐゴシック" charset="0"/>
                <a:cs typeface="Verdana"/>
              </a:rPr>
              <a:t>(Fair Deal for Families? </a:t>
            </a:r>
            <a:r>
              <a:rPr lang="en-US" sz="1200" dirty="0" smtClean="0">
                <a:solidFill>
                  <a:srgbClr val="7F7F7F"/>
                </a:solidFill>
                <a:latin typeface="Verdana"/>
                <a:ea typeface="ＭＳ Ｐゴシック" charset="0"/>
                <a:cs typeface="Verdana"/>
              </a:rPr>
              <a:t>2008)</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135204717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26563"/>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Expectations of young </a:t>
            </a:r>
            <a:r>
              <a:rPr lang="en-US" sz="4800" dirty="0" err="1" smtClean="0">
                <a:solidFill>
                  <a:schemeClr val="bg1"/>
                </a:solidFill>
                <a:latin typeface="Times New Roman"/>
                <a:ea typeface="ＭＳ Ｐゴシック" charset="0"/>
                <a:cs typeface="Times New Roman"/>
              </a:rPr>
              <a:t>carers</a:t>
            </a:r>
            <a:endParaRPr lang="en-US" sz="4800" dirty="0">
              <a:solidFill>
                <a:schemeClr val="bg1"/>
              </a:solidFill>
              <a:latin typeface="Times New Roman"/>
              <a:cs typeface="Times New Roman"/>
            </a:endParaRPr>
          </a:p>
        </p:txBody>
      </p:sp>
      <p:sp>
        <p:nvSpPr>
          <p:cNvPr id="7" name="Content Placeholder 4"/>
          <p:cNvSpPr>
            <a:spLocks noGrp="1"/>
          </p:cNvSpPr>
          <p:nvPr>
            <p:ph idx="4294967295"/>
          </p:nvPr>
        </p:nvSpPr>
        <p:spPr>
          <a:xfrm>
            <a:off x="1048350" y="1950561"/>
            <a:ext cx="7073461" cy="3138869"/>
          </a:xfrm>
        </p:spPr>
        <p:txBody>
          <a:bodyPr>
            <a:noAutofit/>
          </a:bodyPr>
          <a:lstStyle/>
          <a:p>
            <a:pPr marL="0" indent="0">
              <a:buNone/>
            </a:pPr>
            <a:r>
              <a:rPr lang="en-GB" sz="3000" dirty="0">
                <a:solidFill>
                  <a:srgbClr val="FFFFFF"/>
                </a:solidFill>
                <a:ea typeface="ＭＳ Ｐゴシック" charset="0"/>
                <a:cs typeface="Times New Roman"/>
              </a:rPr>
              <a:t>“Children of disabled parents have been described as 'little angels' who are forced to 'neglect their homework and friends' in order to look after us. However, if we applied the social model of disability to the situation of disabled mothers we can see that there are a number of social factors which create a situation where children might have to provide some help to their </a:t>
            </a:r>
            <a:r>
              <a:rPr lang="en-GB" sz="3000" dirty="0" smtClean="0">
                <a:solidFill>
                  <a:srgbClr val="FFFFFF"/>
                </a:solidFill>
                <a:ea typeface="ＭＳ Ｐゴシック" charset="0"/>
                <a:cs typeface="Times New Roman"/>
              </a:rPr>
              <a:t>parents.</a:t>
            </a:r>
            <a:r>
              <a:rPr lang="en-GB" sz="3000" dirty="0">
                <a:solidFill>
                  <a:srgbClr val="FFFFFF"/>
                </a:solidFill>
                <a:ea typeface="ＭＳ Ｐゴシック" charset="0"/>
                <a:cs typeface="Times New Roman"/>
              </a:rPr>
              <a:t>” </a:t>
            </a:r>
            <a:endParaRPr lang="en-GB" sz="3000" dirty="0" smtClean="0">
              <a:solidFill>
                <a:srgbClr val="FFFFFF"/>
              </a:solidFill>
              <a:ea typeface="ＭＳ Ｐゴシック" charset="0"/>
              <a:cs typeface="Times New Roman"/>
            </a:endParaRPr>
          </a:p>
          <a:p>
            <a:pPr marL="0" indent="0" algn="r">
              <a:buNone/>
            </a:pPr>
            <a:r>
              <a:rPr lang="en-GB" sz="1200" dirty="0" smtClean="0">
                <a:solidFill>
                  <a:srgbClr val="FFFFFF"/>
                </a:solidFill>
                <a:latin typeface="Verdana"/>
                <a:ea typeface="ＭＳ Ｐゴシック" charset="0"/>
                <a:cs typeface="Verdana"/>
              </a:rPr>
              <a:t>Jenny </a:t>
            </a:r>
            <a:r>
              <a:rPr lang="en-GB" sz="1200" dirty="0">
                <a:solidFill>
                  <a:srgbClr val="FFFFFF"/>
                </a:solidFill>
                <a:latin typeface="Verdana"/>
                <a:ea typeface="ＭＳ Ｐゴシック" charset="0"/>
                <a:cs typeface="Verdana"/>
              </a:rPr>
              <a:t>Morris (2001</a:t>
            </a:r>
            <a:r>
              <a:rPr lang="en-GB" sz="1200" dirty="0" smtClean="0">
                <a:solidFill>
                  <a:srgbClr val="FFFFFF"/>
                </a:solidFill>
                <a:latin typeface="Verdana"/>
                <a:ea typeface="ＭＳ Ｐゴシック" charset="0"/>
                <a:cs typeface="Verdana"/>
              </a:rPr>
              <a:t>)</a:t>
            </a:r>
            <a:endParaRPr lang="en-GB" sz="1200" dirty="0">
              <a:solidFill>
                <a:srgbClr val="FFFFFF"/>
              </a:solidFill>
              <a:latin typeface="Verdana"/>
              <a:ea typeface="ＭＳ Ｐゴシック" charset="0"/>
              <a:cs typeface="Verdana"/>
            </a:endParaRPr>
          </a:p>
          <a:p>
            <a:pPr marL="0" indent="0">
              <a:buNone/>
            </a:pPr>
            <a:endParaRPr lang="en-GB" sz="3000" dirty="0">
              <a:solidFill>
                <a:srgbClr val="FFFFFF"/>
              </a:solidFill>
              <a:ea typeface="ＭＳ Ｐゴシック" charset="0"/>
              <a:cs typeface="Times New Roman"/>
            </a:endParaRPr>
          </a:p>
        </p:txBody>
      </p:sp>
    </p:spTree>
    <p:extLst>
      <p:ext uri="{BB962C8B-B14F-4D97-AF65-F5344CB8AC3E}">
        <p14:creationId xmlns:p14="http://schemas.microsoft.com/office/powerpoint/2010/main" val="231109092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3160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8374"/>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reality for young </a:t>
            </a:r>
            <a:r>
              <a:rPr lang="en-US" sz="4800" dirty="0" err="1" smtClean="0">
                <a:solidFill>
                  <a:srgbClr val="41B5A7"/>
                </a:solidFill>
                <a:latin typeface="Times New Roman"/>
                <a:ea typeface="ＭＳ Ｐゴシック" charset="0"/>
                <a:cs typeface="Times New Roman"/>
              </a:rPr>
              <a:t>carers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988599"/>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Many had educational problems, missed school, failed to attain qualifications. This, combined with ongoing caring responsibilities, served to exclude some young </a:t>
            </a:r>
            <a:r>
              <a:rPr lang="en-US" sz="1800" dirty="0" err="1">
                <a:latin typeface="Verdana"/>
                <a:ea typeface="ＭＳ Ｐゴシック" charset="0"/>
                <a:cs typeface="Verdana"/>
              </a:rPr>
              <a:t>carers</a:t>
            </a:r>
            <a:r>
              <a:rPr lang="en-US" sz="1800" dirty="0">
                <a:latin typeface="Verdana"/>
                <a:ea typeface="ＭＳ Ｐゴシック" charset="0"/>
                <a:cs typeface="Verdana"/>
              </a:rPr>
              <a:t> from the </a:t>
            </a:r>
            <a:r>
              <a:rPr lang="en-US" sz="1800" dirty="0" err="1">
                <a:latin typeface="Verdana"/>
                <a:ea typeface="ＭＳ Ｐゴシック" charset="0"/>
                <a:cs typeface="Verdana"/>
              </a:rPr>
              <a:t>labour</a:t>
            </a:r>
            <a:r>
              <a:rPr lang="en-US" sz="1800" dirty="0">
                <a:latin typeface="Verdana"/>
                <a:ea typeface="ＭＳ Ｐゴシック" charset="0"/>
                <a:cs typeface="Verdana"/>
              </a:rPr>
              <a:t> </a:t>
            </a:r>
            <a:r>
              <a:rPr lang="en-US" sz="1800" dirty="0" smtClean="0">
                <a:latin typeface="Verdana"/>
                <a:ea typeface="ＭＳ Ｐゴシック" charset="0"/>
                <a:cs typeface="Verdana"/>
              </a:rPr>
              <a:t>market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Leaving home was problematic particularly if they had a parent who required considerable help and support. As a result, some young people delayed moving </a:t>
            </a:r>
            <a:r>
              <a:rPr lang="en-US" sz="1800" dirty="0" smtClean="0">
                <a:latin typeface="Verdana"/>
                <a:ea typeface="ＭＳ Ｐゴシック" charset="0"/>
                <a:cs typeface="Verdana"/>
              </a:rPr>
              <a:t>out                 </a:t>
            </a:r>
            <a:endParaRPr lang="en-US" sz="1800" dirty="0">
              <a:latin typeface="Verdana"/>
              <a:ea typeface="ＭＳ Ｐゴシック" charset="0"/>
              <a:cs typeface="Verdana"/>
            </a:endParaRPr>
          </a:p>
          <a:p>
            <a:pPr marL="0" indent="0" algn="r">
              <a:lnSpc>
                <a:spcPct val="120000"/>
              </a:lnSpc>
              <a:spcAft>
                <a:spcPts val="1000"/>
              </a:spcAft>
              <a:buNone/>
            </a:pPr>
            <a:r>
              <a:rPr lang="en-US" sz="1200" dirty="0" smtClean="0">
                <a:solidFill>
                  <a:srgbClr val="7F7F7F"/>
                </a:solidFill>
                <a:latin typeface="Verdana"/>
                <a:ea typeface="ＭＳ Ｐゴシック" charset="0"/>
                <a:cs typeface="Verdana"/>
              </a:rPr>
              <a:t>(</a:t>
            </a:r>
            <a:r>
              <a:rPr lang="en-US" sz="1200" dirty="0" err="1">
                <a:solidFill>
                  <a:srgbClr val="7F7F7F"/>
                </a:solidFill>
                <a:latin typeface="Verdana"/>
                <a:ea typeface="ＭＳ Ｐゴシック" charset="0"/>
                <a:cs typeface="Verdana"/>
              </a:rPr>
              <a:t>Dearden</a:t>
            </a:r>
            <a:r>
              <a:rPr lang="en-US" sz="1200" dirty="0">
                <a:solidFill>
                  <a:srgbClr val="7F7F7F"/>
                </a:solidFill>
                <a:latin typeface="Verdana"/>
                <a:ea typeface="ＭＳ Ｐゴシック" charset="0"/>
                <a:cs typeface="Verdana"/>
              </a:rPr>
              <a:t> &amp; Becker – 2000</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300493662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561362"/>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8374"/>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reality for young </a:t>
            </a:r>
            <a:r>
              <a:rPr lang="en-US" sz="4800" dirty="0" err="1" smtClean="0">
                <a:solidFill>
                  <a:srgbClr val="41B5A7"/>
                </a:solidFill>
                <a:latin typeface="Times New Roman"/>
                <a:ea typeface="ＭＳ Ｐゴシック" charset="0"/>
                <a:cs typeface="Times New Roman"/>
              </a:rPr>
              <a:t>carers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988599"/>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Where a parent had a severe and enduring mental health problem, some left home prematurely, sometimes to be taken into </a:t>
            </a:r>
            <a:r>
              <a:rPr lang="en-US" sz="1800" dirty="0" smtClean="0">
                <a:latin typeface="Verdana"/>
                <a:ea typeface="ＭＳ Ｐゴシック" charset="0"/>
                <a:cs typeface="Verdana"/>
              </a:rPr>
              <a:t>care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They matured quickly and gained practical skills that aided independence … but this was easily outweighed by decreased educational, social and employment </a:t>
            </a:r>
            <a:r>
              <a:rPr lang="en-US" sz="1800" dirty="0" smtClean="0">
                <a:latin typeface="Verdana"/>
                <a:ea typeface="ＭＳ Ｐゴシック" charset="0"/>
                <a:cs typeface="Verdana"/>
              </a:rPr>
              <a:t>opportunities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Virtually all parents were in receipt of welfare benefits  - experience of poverty and social exclusion was </a:t>
            </a:r>
            <a:r>
              <a:rPr lang="en-US" sz="1800" dirty="0" smtClean="0">
                <a:latin typeface="Verdana"/>
                <a:ea typeface="ＭＳ Ｐゴシック" charset="0"/>
                <a:cs typeface="Verdana"/>
              </a:rPr>
              <a:t>common </a:t>
            </a:r>
          </a:p>
          <a:p>
            <a:pPr marL="0" indent="0" algn="r">
              <a:lnSpc>
                <a:spcPct val="120000"/>
              </a:lnSpc>
              <a:spcAft>
                <a:spcPts val="1000"/>
              </a:spcAft>
              <a:buNone/>
            </a:pPr>
            <a:r>
              <a:rPr lang="en-US" sz="1200" dirty="0" smtClean="0">
                <a:solidFill>
                  <a:srgbClr val="7F7F7F"/>
                </a:solidFill>
                <a:latin typeface="Verdana"/>
                <a:ea typeface="ＭＳ Ｐゴシック" charset="0"/>
                <a:cs typeface="Verdana"/>
              </a:rPr>
              <a:t>(</a:t>
            </a:r>
            <a:r>
              <a:rPr lang="en-US" sz="1200" dirty="0" err="1">
                <a:solidFill>
                  <a:srgbClr val="7F7F7F"/>
                </a:solidFill>
                <a:latin typeface="Verdana"/>
                <a:ea typeface="ＭＳ Ｐゴシック" charset="0"/>
                <a:cs typeface="Verdana"/>
              </a:rPr>
              <a:t>Dearden</a:t>
            </a:r>
            <a:r>
              <a:rPr lang="en-US" sz="1200" dirty="0">
                <a:solidFill>
                  <a:srgbClr val="7F7F7F"/>
                </a:solidFill>
                <a:latin typeface="Verdana"/>
                <a:ea typeface="ＭＳ Ｐゴシック" charset="0"/>
                <a:cs typeface="Verdana"/>
              </a:rPr>
              <a:t> &amp; Becker – 2000</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
        <p:nvSpPr>
          <p:cNvPr id="6" name="Subtitle 2"/>
          <p:cNvSpPr txBox="1">
            <a:spLocks/>
          </p:cNvSpPr>
          <p:nvPr/>
        </p:nvSpPr>
        <p:spPr>
          <a:xfrm>
            <a:off x="324752" y="1127986"/>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5000209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664340"/>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Young </a:t>
            </a:r>
            <a:r>
              <a:rPr lang="en-US" sz="4800" dirty="0" err="1" smtClean="0">
                <a:solidFill>
                  <a:schemeClr val="bg1"/>
                </a:solidFill>
                <a:latin typeface="Times New Roman"/>
                <a:ea typeface="ＭＳ Ｐゴシック" charset="0"/>
                <a:cs typeface="Times New Roman"/>
              </a:rPr>
              <a:t>carers</a:t>
            </a:r>
            <a:endParaRPr lang="en-US" sz="4800" dirty="0">
              <a:solidFill>
                <a:schemeClr val="bg1"/>
              </a:solidFill>
              <a:latin typeface="Times New Roman"/>
              <a:cs typeface="Times New Roman"/>
            </a:endParaRPr>
          </a:p>
        </p:txBody>
      </p:sp>
      <p:sp>
        <p:nvSpPr>
          <p:cNvPr id="7" name="Content Placeholder 4"/>
          <p:cNvSpPr>
            <a:spLocks noGrp="1"/>
          </p:cNvSpPr>
          <p:nvPr>
            <p:ph idx="4294967295"/>
          </p:nvPr>
        </p:nvSpPr>
        <p:spPr>
          <a:xfrm>
            <a:off x="1048350" y="2946009"/>
            <a:ext cx="7073461" cy="3138869"/>
          </a:xfrm>
        </p:spPr>
        <p:txBody>
          <a:bodyPr>
            <a:noAutofit/>
          </a:bodyPr>
          <a:lstStyle/>
          <a:p>
            <a:pPr marL="0" indent="0">
              <a:buNone/>
            </a:pPr>
            <a:r>
              <a:rPr lang="en-GB" sz="3000" dirty="0">
                <a:solidFill>
                  <a:srgbClr val="FFFFFF"/>
                </a:solidFill>
                <a:ea typeface="ＭＳ Ｐゴシック" charset="0"/>
                <a:cs typeface="Times New Roman"/>
              </a:rPr>
              <a:t>“We need to replace all the debates about 'young carers' with a clear understanding about what rights disabled people have to receive practical assistance in their home.” </a:t>
            </a:r>
            <a:endParaRPr lang="en-GB" sz="3000" dirty="0" smtClean="0">
              <a:solidFill>
                <a:srgbClr val="FFFFFF"/>
              </a:solidFill>
              <a:ea typeface="ＭＳ Ｐゴシック" charset="0"/>
              <a:cs typeface="Times New Roman"/>
            </a:endParaRPr>
          </a:p>
          <a:p>
            <a:pPr marL="0" indent="0" algn="r">
              <a:buNone/>
            </a:pPr>
            <a:r>
              <a:rPr lang="en-GB" sz="1200" dirty="0" smtClean="0">
                <a:solidFill>
                  <a:srgbClr val="FFFFFF"/>
                </a:solidFill>
                <a:latin typeface="Verdana"/>
                <a:ea typeface="ＭＳ Ｐゴシック" charset="0"/>
                <a:cs typeface="Verdana"/>
              </a:rPr>
              <a:t>Jenny </a:t>
            </a:r>
            <a:r>
              <a:rPr lang="en-GB" sz="1200" dirty="0">
                <a:solidFill>
                  <a:srgbClr val="FFFFFF"/>
                </a:solidFill>
                <a:latin typeface="Verdana"/>
                <a:ea typeface="ＭＳ Ｐゴシック" charset="0"/>
                <a:cs typeface="Verdana"/>
              </a:rPr>
              <a:t>Morris (2001</a:t>
            </a:r>
            <a:r>
              <a:rPr lang="en-GB" sz="1200" dirty="0" smtClean="0">
                <a:solidFill>
                  <a:srgbClr val="FFFFFF"/>
                </a:solidFill>
                <a:latin typeface="Verdana"/>
                <a:ea typeface="ＭＳ Ｐゴシック" charset="0"/>
                <a:cs typeface="Verdana"/>
              </a:rPr>
              <a:t>)</a:t>
            </a:r>
            <a:endParaRPr lang="en-GB" sz="1200" dirty="0">
              <a:solidFill>
                <a:srgbClr val="FFFFFF"/>
              </a:solidFill>
              <a:latin typeface="Verdana"/>
              <a:ea typeface="ＭＳ Ｐゴシック" charset="0"/>
              <a:cs typeface="Verdana"/>
            </a:endParaRPr>
          </a:p>
          <a:p>
            <a:pPr marL="0" indent="0">
              <a:buNone/>
            </a:pPr>
            <a:endParaRPr lang="en-GB" sz="3000" dirty="0">
              <a:solidFill>
                <a:srgbClr val="FFFFFF"/>
              </a:solidFill>
              <a:ea typeface="ＭＳ Ｐゴシック" charset="0"/>
              <a:cs typeface="Times New Roman"/>
            </a:endParaRPr>
          </a:p>
        </p:txBody>
      </p:sp>
      <p:sp>
        <p:nvSpPr>
          <p:cNvPr id="6" name="Subtitle 2"/>
          <p:cNvSpPr txBox="1">
            <a:spLocks/>
          </p:cNvSpPr>
          <p:nvPr/>
        </p:nvSpPr>
        <p:spPr>
          <a:xfrm>
            <a:off x="324752" y="1253848"/>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The social model perspective</a:t>
            </a:r>
            <a:endParaRPr lang="en-US" sz="1400" dirty="0">
              <a:solidFill>
                <a:srgbClr val="FFFFFF"/>
              </a:solidFill>
              <a:latin typeface="Verdana"/>
              <a:cs typeface="Verdana"/>
            </a:endParaRPr>
          </a:p>
        </p:txBody>
      </p:sp>
    </p:spTree>
    <p:extLst>
      <p:ext uri="{BB962C8B-B14F-4D97-AF65-F5344CB8AC3E}">
        <p14:creationId xmlns:p14="http://schemas.microsoft.com/office/powerpoint/2010/main" val="17807103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Outcomes for children of parents with learning disabilities </a:t>
            </a:r>
          </a:p>
        </p:txBody>
      </p:sp>
      <p:sp>
        <p:nvSpPr>
          <p:cNvPr id="18" name="Content Placeholder 4"/>
          <p:cNvSpPr>
            <a:spLocks noGrp="1"/>
          </p:cNvSpPr>
          <p:nvPr>
            <p:ph idx="4294967295"/>
          </p:nvPr>
        </p:nvSpPr>
        <p:spPr>
          <a:xfrm>
            <a:off x="719783" y="2181096"/>
            <a:ext cx="7756727" cy="375529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Adults whose parents had learning disabilities experienced no problems of a type and magnitude to distinguish them from others from similar socio-economic background</a:t>
            </a:r>
          </a:p>
          <a:p>
            <a:pPr>
              <a:lnSpc>
                <a:spcPct val="120000"/>
              </a:lnSpc>
              <a:spcAft>
                <a:spcPts val="1000"/>
              </a:spcAft>
            </a:pPr>
            <a:r>
              <a:rPr lang="en-US" sz="1800" dirty="0">
                <a:latin typeface="Verdana"/>
                <a:ea typeface="ＭＳ Ｐゴシック" charset="0"/>
                <a:cs typeface="Verdana"/>
              </a:rPr>
              <a:t>Growing up with parents with learning disabilities may have a plus side for children with learning </a:t>
            </a:r>
            <a:r>
              <a:rPr lang="en-US" sz="1800" dirty="0" smtClean="0">
                <a:latin typeface="Verdana"/>
                <a:ea typeface="ＭＳ Ｐゴシック" charset="0"/>
                <a:cs typeface="Verdana"/>
              </a:rPr>
              <a:t>disabilities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Role reversal or reverse dependency did not have any resonance with the now adult children in our study </a:t>
            </a:r>
            <a:endParaRPr lang="en-US" sz="1800" dirty="0" smtClean="0">
              <a:latin typeface="Verdana"/>
              <a:ea typeface="ＭＳ Ｐゴシック" charset="0"/>
              <a:cs typeface="Verdana"/>
            </a:endParaRPr>
          </a:p>
          <a:p>
            <a:pPr marL="0" indent="0" algn="r">
              <a:lnSpc>
                <a:spcPct val="120000"/>
              </a:lnSpc>
              <a:spcAft>
                <a:spcPts val="1000"/>
              </a:spcAft>
              <a:buNone/>
            </a:pPr>
            <a:r>
              <a:rPr lang="en-US" sz="1200" dirty="0" smtClean="0">
                <a:solidFill>
                  <a:schemeClr val="bg1">
                    <a:lumMod val="50000"/>
                  </a:schemeClr>
                </a:solidFill>
                <a:latin typeface="Verdana"/>
                <a:ea typeface="ＭＳ Ｐゴシック" charset="0"/>
                <a:cs typeface="Verdana"/>
              </a:rPr>
              <a:t>(</a:t>
            </a:r>
            <a:r>
              <a:rPr lang="en-US" sz="1200" dirty="0">
                <a:solidFill>
                  <a:schemeClr val="bg1">
                    <a:lumMod val="50000"/>
                  </a:schemeClr>
                </a:solidFill>
                <a:latin typeface="Verdana"/>
                <a:ea typeface="ＭＳ Ｐゴシック" charset="0"/>
                <a:cs typeface="Verdana"/>
              </a:rPr>
              <a:t>Booth &amp; Booth 1998) </a:t>
            </a:r>
          </a:p>
        </p:txBody>
      </p:sp>
    </p:spTree>
    <p:extLst>
      <p:ext uri="{BB962C8B-B14F-4D97-AF65-F5344CB8AC3E}">
        <p14:creationId xmlns:p14="http://schemas.microsoft.com/office/powerpoint/2010/main" val="38866135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views of adults of their parents with learning disabilities</a:t>
            </a:r>
          </a:p>
        </p:txBody>
      </p:sp>
      <p:sp>
        <p:nvSpPr>
          <p:cNvPr id="18" name="Content Placeholder 4"/>
          <p:cNvSpPr>
            <a:spLocks noGrp="1"/>
          </p:cNvSpPr>
          <p:nvPr>
            <p:ph idx="4294967295"/>
          </p:nvPr>
        </p:nvSpPr>
        <p:spPr>
          <a:xfrm>
            <a:off x="719783" y="2032351"/>
            <a:ext cx="7756727" cy="4676904"/>
          </a:xfrm>
        </p:spPr>
        <p:txBody>
          <a:bodyPr numCol="1" spcCol="468000">
            <a:noAutofit/>
          </a:bodyPr>
          <a:lstStyle/>
          <a:p>
            <a:pPr marL="0" indent="0">
              <a:lnSpc>
                <a:spcPct val="120000"/>
              </a:lnSpc>
              <a:spcAft>
                <a:spcPts val="1000"/>
              </a:spcAft>
              <a:buNone/>
            </a:pPr>
            <a:r>
              <a:rPr lang="en-US" sz="2200" b="1" dirty="0">
                <a:latin typeface="Verdana"/>
                <a:ea typeface="ＭＳ Ｐゴシック" charset="0"/>
                <a:cs typeface="Verdana"/>
              </a:rPr>
              <a:t>Of 27 adults who had parents with learning disabilities:</a:t>
            </a:r>
          </a:p>
          <a:p>
            <a:pPr>
              <a:lnSpc>
                <a:spcPct val="120000"/>
              </a:lnSpc>
              <a:spcAft>
                <a:spcPts val="1000"/>
              </a:spcAft>
            </a:pPr>
            <a:r>
              <a:rPr lang="en-US" sz="1800" dirty="0">
                <a:latin typeface="Verdana"/>
                <a:ea typeface="ＭＳ Ｐゴシック" charset="0"/>
                <a:cs typeface="Verdana"/>
              </a:rPr>
              <a:t>24 had love, gratitude, respect for at least one parent</a:t>
            </a:r>
          </a:p>
          <a:p>
            <a:pPr>
              <a:lnSpc>
                <a:spcPct val="120000"/>
              </a:lnSpc>
              <a:spcAft>
                <a:spcPts val="1000"/>
              </a:spcAft>
            </a:pPr>
            <a:r>
              <a:rPr lang="en-US" sz="1800" dirty="0">
                <a:latin typeface="Verdana"/>
                <a:ea typeface="ＭＳ Ｐゴシック" charset="0"/>
                <a:cs typeface="Verdana"/>
              </a:rPr>
              <a:t>25 were close to mother (22 had learning disabilities)</a:t>
            </a:r>
          </a:p>
          <a:p>
            <a:pPr>
              <a:lnSpc>
                <a:spcPct val="120000"/>
              </a:lnSpc>
              <a:spcAft>
                <a:spcPts val="1000"/>
              </a:spcAft>
            </a:pPr>
            <a:r>
              <a:rPr lang="en-US" sz="1800" dirty="0">
                <a:latin typeface="Verdana"/>
                <a:ea typeface="ＭＳ Ｐゴシック" charset="0"/>
                <a:cs typeface="Verdana"/>
              </a:rPr>
              <a:t>All had kept close contact</a:t>
            </a:r>
          </a:p>
          <a:p>
            <a:pPr>
              <a:lnSpc>
                <a:spcPct val="120000"/>
              </a:lnSpc>
              <a:spcAft>
                <a:spcPts val="1000"/>
              </a:spcAft>
            </a:pPr>
            <a:r>
              <a:rPr lang="en-US" sz="1800" dirty="0">
                <a:latin typeface="Verdana"/>
                <a:ea typeface="ＭＳ Ｐゴシック" charset="0"/>
                <a:cs typeface="Verdana"/>
              </a:rPr>
              <a:t>None wanted to make a complete break </a:t>
            </a:r>
          </a:p>
          <a:p>
            <a:pPr>
              <a:lnSpc>
                <a:spcPct val="120000"/>
              </a:lnSpc>
              <a:spcAft>
                <a:spcPts val="1000"/>
              </a:spcAft>
            </a:pPr>
            <a:r>
              <a:rPr lang="en-US" sz="1800" dirty="0">
                <a:latin typeface="Verdana"/>
                <a:ea typeface="ＭＳ Ｐゴシック" charset="0"/>
                <a:cs typeface="Verdana"/>
              </a:rPr>
              <a:t>Substantial majority positive about grand-parents</a:t>
            </a:r>
          </a:p>
          <a:p>
            <a:pPr>
              <a:lnSpc>
                <a:spcPct val="120000"/>
              </a:lnSpc>
              <a:spcAft>
                <a:spcPts val="1000"/>
              </a:spcAft>
            </a:pPr>
            <a:r>
              <a:rPr lang="en-US" sz="1800" dirty="0">
                <a:latin typeface="Verdana"/>
                <a:ea typeface="ＭＳ Ｐゴシック" charset="0"/>
                <a:cs typeface="Verdana"/>
              </a:rPr>
              <a:t>2/3 critical of parents but minority critical of parent with learning </a:t>
            </a:r>
            <a:r>
              <a:rPr lang="en-US" sz="1800" dirty="0" smtClean="0">
                <a:latin typeface="Verdana"/>
                <a:ea typeface="ＭＳ Ｐゴシック" charset="0"/>
                <a:cs typeface="Verdana"/>
              </a:rPr>
              <a:t>disabilities</a:t>
            </a:r>
          </a:p>
          <a:p>
            <a:pPr marL="0" indent="0" algn="r">
              <a:lnSpc>
                <a:spcPct val="50000"/>
              </a:lnSpc>
              <a:spcAft>
                <a:spcPts val="1000"/>
              </a:spcAft>
              <a:buNone/>
            </a:pPr>
            <a:r>
              <a:rPr lang="en-US" sz="1800" dirty="0" smtClean="0">
                <a:latin typeface="Verdana"/>
                <a:ea typeface="ＭＳ Ｐゴシック" charset="0"/>
                <a:cs typeface="Verdana"/>
              </a:rPr>
              <a:t> </a:t>
            </a: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Booth &amp; Booth 1998)</a:t>
            </a:r>
          </a:p>
        </p:txBody>
      </p:sp>
    </p:spTree>
    <p:extLst>
      <p:ext uri="{BB962C8B-B14F-4D97-AF65-F5344CB8AC3E}">
        <p14:creationId xmlns:p14="http://schemas.microsoft.com/office/powerpoint/2010/main" val="48847079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Building skills to work with disabled parents</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2222553"/>
            <a:ext cx="7756727" cy="4676904"/>
          </a:xfrm>
        </p:spPr>
        <p:txBody>
          <a:bodyPr numCol="1" spcCol="468000">
            <a:noAutofit/>
          </a:bodyPr>
          <a:lstStyle/>
          <a:p>
            <a:pPr>
              <a:lnSpc>
                <a:spcPct val="120000"/>
              </a:lnSpc>
              <a:spcAft>
                <a:spcPts val="1000"/>
              </a:spcAft>
            </a:pPr>
            <a:r>
              <a:rPr lang="en-US" sz="1800" dirty="0" smtClean="0">
                <a:latin typeface="Verdana"/>
                <a:ea typeface="ＭＳ Ｐゴシック" charset="0"/>
                <a:cs typeface="Verdana"/>
              </a:rPr>
              <a:t>Using </a:t>
            </a:r>
            <a:r>
              <a:rPr lang="en-US" sz="1800" dirty="0">
                <a:latin typeface="Verdana"/>
                <a:ea typeface="ＭＳ Ｐゴシック" charset="0"/>
                <a:cs typeface="Verdana"/>
              </a:rPr>
              <a:t>guidance</a:t>
            </a:r>
          </a:p>
          <a:p>
            <a:pPr>
              <a:lnSpc>
                <a:spcPct val="120000"/>
              </a:lnSpc>
              <a:spcAft>
                <a:spcPts val="1000"/>
              </a:spcAft>
            </a:pPr>
            <a:r>
              <a:rPr lang="en-US" sz="1800" dirty="0">
                <a:latin typeface="Verdana"/>
                <a:ea typeface="ＭＳ Ｐゴシック" charset="0"/>
                <a:cs typeface="Verdana"/>
              </a:rPr>
              <a:t>Early intervention</a:t>
            </a:r>
          </a:p>
          <a:p>
            <a:pPr>
              <a:lnSpc>
                <a:spcPct val="120000"/>
              </a:lnSpc>
              <a:spcAft>
                <a:spcPts val="1000"/>
              </a:spcAft>
            </a:pPr>
            <a:r>
              <a:rPr lang="en-US" sz="1800" dirty="0">
                <a:latin typeface="Verdana"/>
                <a:ea typeface="ＭＳ Ｐゴシック" charset="0"/>
                <a:cs typeface="Verdana"/>
              </a:rPr>
              <a:t>Joint work</a:t>
            </a:r>
          </a:p>
          <a:p>
            <a:pPr>
              <a:lnSpc>
                <a:spcPct val="120000"/>
              </a:lnSpc>
              <a:spcAft>
                <a:spcPts val="1000"/>
              </a:spcAft>
            </a:pPr>
            <a:r>
              <a:rPr lang="en-US" sz="1800" dirty="0">
                <a:latin typeface="Verdana"/>
                <a:ea typeface="ＭＳ Ｐゴシック" charset="0"/>
                <a:cs typeface="Verdana"/>
              </a:rPr>
              <a:t>Building trust</a:t>
            </a:r>
          </a:p>
          <a:p>
            <a:pPr>
              <a:lnSpc>
                <a:spcPct val="120000"/>
              </a:lnSpc>
              <a:spcAft>
                <a:spcPts val="1000"/>
              </a:spcAft>
            </a:pPr>
            <a:r>
              <a:rPr lang="en-US" sz="1800" dirty="0">
                <a:latin typeface="Verdana"/>
                <a:ea typeface="ＭＳ Ｐゴシック" charset="0"/>
                <a:cs typeface="Verdana"/>
              </a:rPr>
              <a:t>Getting communication right</a:t>
            </a:r>
          </a:p>
          <a:p>
            <a:pPr>
              <a:lnSpc>
                <a:spcPct val="120000"/>
              </a:lnSpc>
              <a:spcAft>
                <a:spcPts val="1000"/>
              </a:spcAft>
            </a:pPr>
            <a:r>
              <a:rPr lang="en-US" sz="1800" dirty="0">
                <a:latin typeface="Verdana"/>
                <a:ea typeface="ＭＳ Ｐゴシック" charset="0"/>
                <a:cs typeface="Verdana"/>
              </a:rPr>
              <a:t>The right kind of ongoing support</a:t>
            </a:r>
          </a:p>
          <a:p>
            <a:pPr>
              <a:lnSpc>
                <a:spcPct val="120000"/>
              </a:lnSpc>
              <a:spcAft>
                <a:spcPts val="1000"/>
              </a:spcAft>
            </a:pPr>
            <a:r>
              <a:rPr lang="en-US" sz="1800" dirty="0">
                <a:latin typeface="Verdana"/>
                <a:ea typeface="ＭＳ Ｐゴシック" charset="0"/>
                <a:cs typeface="Verdana"/>
              </a:rPr>
              <a:t>Draw on support from wider </a:t>
            </a:r>
            <a:r>
              <a:rPr lang="en-US" sz="1800" dirty="0" smtClean="0">
                <a:latin typeface="Verdana"/>
                <a:ea typeface="ＭＳ Ｐゴシック" charset="0"/>
                <a:cs typeface="Verdana"/>
              </a:rPr>
              <a:t>policy</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4049138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48322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Using guidance</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2073808"/>
            <a:ext cx="4760325" cy="4676904"/>
          </a:xfrm>
        </p:spPr>
        <p:txBody>
          <a:bodyPr numCol="1" spcCol="468000">
            <a:noAutofit/>
          </a:bodyPr>
          <a:lstStyle/>
          <a:p>
            <a:pPr marL="0" indent="0">
              <a:lnSpc>
                <a:spcPct val="120000"/>
              </a:lnSpc>
              <a:spcAft>
                <a:spcPts val="1000"/>
              </a:spcAft>
              <a:buNone/>
            </a:pPr>
            <a:r>
              <a:rPr lang="en-US" sz="2200" b="1" dirty="0">
                <a:latin typeface="Verdana"/>
                <a:ea typeface="ＭＳ Ｐゴシック" charset="0"/>
                <a:cs typeface="Verdana"/>
              </a:rPr>
              <a:t>These Guidelines published in 2009 cover:</a:t>
            </a:r>
          </a:p>
          <a:p>
            <a:pPr>
              <a:lnSpc>
                <a:spcPct val="120000"/>
              </a:lnSpc>
              <a:spcAft>
                <a:spcPts val="1000"/>
              </a:spcAft>
            </a:pPr>
            <a:r>
              <a:rPr lang="en-US" sz="1800" dirty="0">
                <a:latin typeface="Verdana"/>
                <a:ea typeface="ＭＳ Ｐゴシック" charset="0"/>
                <a:cs typeface="Verdana"/>
              </a:rPr>
              <a:t>ways of working with parents including good practice examples</a:t>
            </a:r>
          </a:p>
          <a:p>
            <a:pPr>
              <a:lnSpc>
                <a:spcPct val="120000"/>
              </a:lnSpc>
              <a:spcAft>
                <a:spcPts val="1000"/>
              </a:spcAft>
            </a:pPr>
            <a:r>
              <a:rPr lang="en-US" sz="1800" dirty="0">
                <a:latin typeface="Verdana"/>
                <a:ea typeface="ＭＳ Ｐゴシック" charset="0"/>
                <a:cs typeface="Verdana"/>
              </a:rPr>
              <a:t>good practice in commissioning</a:t>
            </a:r>
          </a:p>
          <a:p>
            <a:pPr>
              <a:lnSpc>
                <a:spcPct val="120000"/>
              </a:lnSpc>
              <a:spcAft>
                <a:spcPts val="1000"/>
              </a:spcAft>
            </a:pPr>
            <a:r>
              <a:rPr lang="en-US" sz="1800" dirty="0">
                <a:latin typeface="Verdana"/>
                <a:ea typeface="ＭＳ Ｐゴシック" charset="0"/>
                <a:cs typeface="Verdana"/>
              </a:rPr>
              <a:t>summary of research – what works?</a:t>
            </a:r>
          </a:p>
          <a:p>
            <a:pPr>
              <a:lnSpc>
                <a:spcPct val="120000"/>
              </a:lnSpc>
              <a:spcAft>
                <a:spcPts val="1000"/>
              </a:spcAft>
            </a:pPr>
            <a:r>
              <a:rPr lang="en-US" sz="1800" dirty="0">
                <a:latin typeface="Verdana"/>
                <a:ea typeface="ＭＳ Ｐゴシック" charset="0"/>
                <a:cs typeface="Verdana"/>
              </a:rPr>
              <a:t>law and policy background</a:t>
            </a:r>
          </a:p>
          <a:p>
            <a:pPr>
              <a:lnSpc>
                <a:spcPct val="120000"/>
              </a:lnSpc>
              <a:spcAft>
                <a:spcPts val="1000"/>
              </a:spcAft>
            </a:pPr>
            <a:r>
              <a:rPr lang="en-US" sz="1800" dirty="0" smtClean="0">
                <a:latin typeface="Verdana"/>
                <a:ea typeface="ＭＳ Ｐゴシック" charset="0"/>
                <a:cs typeface="Verdana"/>
              </a:rPr>
              <a:t>resources</a:t>
            </a:r>
            <a:endParaRPr lang="en-US" sz="1800" dirty="0">
              <a:latin typeface="Verdana"/>
              <a:ea typeface="ＭＳ Ｐゴシック" charset="0"/>
              <a:cs typeface="Verdana"/>
            </a:endParaRPr>
          </a:p>
        </p:txBody>
      </p:sp>
      <p:graphicFrame>
        <p:nvGraphicFramePr>
          <p:cNvPr id="6" name="Object 18"/>
          <p:cNvGraphicFramePr>
            <a:graphicFrameLocks noChangeAspect="1"/>
          </p:cNvGraphicFramePr>
          <p:nvPr>
            <p:extLst>
              <p:ext uri="{D42A27DB-BD31-4B8C-83A1-F6EECF244321}">
                <p14:modId xmlns:p14="http://schemas.microsoft.com/office/powerpoint/2010/main" val="2531692920"/>
              </p:ext>
            </p:extLst>
          </p:nvPr>
        </p:nvGraphicFramePr>
        <p:xfrm>
          <a:off x="5914857" y="2219732"/>
          <a:ext cx="2615028" cy="3926939"/>
        </p:xfrm>
        <a:graphic>
          <a:graphicData uri="http://schemas.openxmlformats.org/presentationml/2006/ole">
            <mc:AlternateContent xmlns:mc="http://schemas.openxmlformats.org/markup-compatibility/2006">
              <mc:Choice xmlns:v="urn:schemas-microsoft-com:vml" Requires="v">
                <p:oleObj spid="_x0000_s1065" name="Acrobat Document" r:id="rId4" imgW="5359400" imgH="7581900" progId="AcroExch.Document">
                  <p:embed/>
                </p:oleObj>
              </mc:Choice>
              <mc:Fallback>
                <p:oleObj name="Acrobat Document" r:id="rId4" imgW="5359400" imgH="7581900" progId="AcroExch.Documen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4857" y="2219732"/>
                        <a:ext cx="2615028" cy="3926939"/>
                      </a:xfrm>
                      <a:prstGeom prst="rect">
                        <a:avLst/>
                      </a:prstGeom>
                      <a:noFill/>
                      <a:ln>
                        <a:solidFill>
                          <a:srgbClr val="000000"/>
                        </a:solidFill>
                      </a:ln>
                      <a:effectLst/>
                    </p:spPr>
                  </p:pic>
                </p:oleObj>
              </mc:Fallback>
            </mc:AlternateContent>
          </a:graphicData>
        </a:graphic>
      </p:graphicFrame>
    </p:spTree>
    <p:extLst>
      <p:ext uri="{BB962C8B-B14F-4D97-AF65-F5344CB8AC3E}">
        <p14:creationId xmlns:p14="http://schemas.microsoft.com/office/powerpoint/2010/main" val="360719444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9827"/>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Users’ views on the Guidelines</a:t>
            </a:r>
            <a:endParaRPr lang="en-US" sz="4800" dirty="0">
              <a:solidFill>
                <a:schemeClr val="bg1"/>
              </a:solidFill>
              <a:latin typeface="Times New Roman"/>
              <a:cs typeface="Times New Roman"/>
            </a:endParaRPr>
          </a:p>
        </p:txBody>
      </p:sp>
      <p:sp>
        <p:nvSpPr>
          <p:cNvPr id="7" name="Content Placeholder 4"/>
          <p:cNvSpPr>
            <a:spLocks noGrp="1"/>
          </p:cNvSpPr>
          <p:nvPr>
            <p:ph idx="4294967295"/>
          </p:nvPr>
        </p:nvSpPr>
        <p:spPr>
          <a:xfrm>
            <a:off x="408218" y="1870468"/>
            <a:ext cx="8154294" cy="4262400"/>
          </a:xfrm>
        </p:spPr>
        <p:txBody>
          <a:bodyPr>
            <a:noAutofit/>
          </a:bodyPr>
          <a:lstStyle/>
          <a:p>
            <a:pPr marL="0" indent="0">
              <a:buNone/>
            </a:pPr>
            <a:r>
              <a:rPr lang="en-GB" sz="3000" dirty="0">
                <a:solidFill>
                  <a:srgbClr val="FFFFFF"/>
                </a:solidFill>
                <a:ea typeface="ＭＳ Ｐゴシック" charset="0"/>
                <a:cs typeface="Times New Roman"/>
              </a:rPr>
              <a:t>“I have used the Guidelines copiously particularly to challenge the support previously provided to parents with learning disabilities from Social Work Children &amp; Families departments</a:t>
            </a:r>
            <a:r>
              <a:rPr lang="en-GB" sz="3000" dirty="0" smtClean="0">
                <a:solidFill>
                  <a:srgbClr val="FFFFFF"/>
                </a:solidFill>
                <a:ea typeface="ＭＳ Ｐゴシック" charset="0"/>
                <a:cs typeface="Times New Roman"/>
              </a:rPr>
              <a:t>”</a:t>
            </a:r>
          </a:p>
          <a:p>
            <a:pPr marL="0" indent="0">
              <a:lnSpc>
                <a:spcPct val="300000"/>
              </a:lnSpc>
              <a:buNone/>
            </a:pPr>
            <a:endParaRPr lang="en-GB" sz="1200" dirty="0">
              <a:solidFill>
                <a:srgbClr val="FFFFFF"/>
              </a:solidFill>
              <a:latin typeface="Verdana"/>
              <a:ea typeface="ＭＳ Ｐゴシック" charset="0"/>
              <a:cs typeface="Verdana"/>
            </a:endParaRPr>
          </a:p>
          <a:p>
            <a:pPr marL="0" indent="0">
              <a:buNone/>
            </a:pPr>
            <a:r>
              <a:rPr lang="en-GB" sz="3000" dirty="0" smtClean="0">
                <a:solidFill>
                  <a:srgbClr val="FFFFFF"/>
                </a:solidFill>
                <a:ea typeface="ＭＳ Ｐゴシック" charset="0"/>
                <a:cs typeface="Times New Roman"/>
              </a:rPr>
              <a:t>“We </a:t>
            </a:r>
            <a:r>
              <a:rPr lang="en-GB" sz="3000" dirty="0">
                <a:solidFill>
                  <a:srgbClr val="FFFFFF"/>
                </a:solidFill>
                <a:ea typeface="ＭＳ Ｐゴシック" charset="0"/>
                <a:cs typeface="Times New Roman"/>
              </a:rPr>
              <a:t>have used more accessible formats; schedules; role play; prompting to reinforce. Involved other professionals to assist; involved parents in interviews and devising questions for </a:t>
            </a:r>
            <a:r>
              <a:rPr lang="en-GB" sz="3000" dirty="0" smtClean="0">
                <a:solidFill>
                  <a:srgbClr val="FFFFFF"/>
                </a:solidFill>
                <a:ea typeface="ＭＳ Ｐゴシック" charset="0"/>
                <a:cs typeface="Times New Roman"/>
              </a:rPr>
              <a:t>interviews”</a:t>
            </a:r>
            <a:endParaRPr lang="en-GB" sz="3000" dirty="0">
              <a:solidFill>
                <a:srgbClr val="FFFFFF"/>
              </a:solidFill>
              <a:ea typeface="ＭＳ Ｐゴシック" charset="0"/>
              <a:cs typeface="Times New Roman"/>
            </a:endParaRPr>
          </a:p>
        </p:txBody>
      </p:sp>
      <p:cxnSp>
        <p:nvCxnSpPr>
          <p:cNvPr id="8" name="Straight Connector 7"/>
          <p:cNvCxnSpPr/>
          <p:nvPr/>
        </p:nvCxnSpPr>
        <p:spPr>
          <a:xfrm>
            <a:off x="410693" y="4078787"/>
            <a:ext cx="8391175"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61545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440201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Disabled parents</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Their perspective</a:t>
            </a:r>
            <a:endParaRPr lang="en-US" sz="1400" dirty="0">
              <a:solidFill>
                <a:schemeClr val="bg1">
                  <a:lumMod val="65000"/>
                </a:schemeClr>
              </a:solidFill>
              <a:latin typeface="Verdana"/>
              <a:cs typeface="Verdana"/>
            </a:endParaRPr>
          </a:p>
        </p:txBody>
      </p:sp>
      <p:sp>
        <p:nvSpPr>
          <p:cNvPr id="18" name="Content Placeholder 4"/>
          <p:cNvSpPr>
            <a:spLocks noGrp="1"/>
          </p:cNvSpPr>
          <p:nvPr>
            <p:ph idx="4294967295"/>
          </p:nvPr>
        </p:nvSpPr>
        <p:spPr>
          <a:xfrm>
            <a:off x="1027671" y="2053025"/>
            <a:ext cx="7088658" cy="4525964"/>
          </a:xfrm>
        </p:spPr>
        <p:txBody>
          <a:bodyPr>
            <a:noAutofit/>
          </a:bodyPr>
          <a:lstStyle/>
          <a:p>
            <a:pPr>
              <a:spcAft>
                <a:spcPts val="1000"/>
              </a:spcAft>
            </a:pPr>
            <a:r>
              <a:rPr lang="en-US" sz="1800" dirty="0" smtClean="0">
                <a:latin typeface="Verdana"/>
                <a:ea typeface="ＭＳ Ｐゴシック" charset="0"/>
                <a:cs typeface="Verdana"/>
              </a:rPr>
              <a:t>The </a:t>
            </a:r>
            <a:r>
              <a:rPr lang="en-US" sz="1800" dirty="0">
                <a:latin typeface="Verdana"/>
                <a:ea typeface="ＭＳ Ｐゴシック" charset="0"/>
                <a:cs typeface="Verdana"/>
              </a:rPr>
              <a:t>DVD was made by disabled parents to let people know the issues and concerns they </a:t>
            </a:r>
            <a:r>
              <a:rPr lang="en-US" sz="1800" dirty="0" smtClean="0">
                <a:latin typeface="Verdana"/>
                <a:ea typeface="ＭＳ Ｐゴシック" charset="0"/>
                <a:cs typeface="Verdana"/>
              </a:rPr>
              <a:t>have</a:t>
            </a:r>
            <a:endParaRPr lang="en-US" sz="1800"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What are the main issues the parents’ describe?</a:t>
            </a:r>
          </a:p>
          <a:p>
            <a:pPr>
              <a:spcAft>
                <a:spcPts val="1000"/>
              </a:spcAft>
            </a:pPr>
            <a:r>
              <a:rPr lang="en-US" sz="1800" dirty="0">
                <a:latin typeface="Verdana"/>
                <a:ea typeface="ＭＳ Ｐゴシック" charset="0"/>
                <a:cs typeface="Verdana"/>
              </a:rPr>
              <a:t>What seems to have made it possible for these parents to succeed</a:t>
            </a:r>
            <a:r>
              <a:rPr lang="en-US" sz="1800" dirty="0" smtClean="0">
                <a:latin typeface="Verdana"/>
                <a:ea typeface="ＭＳ Ｐゴシック" charset="0"/>
                <a:cs typeface="Verdana"/>
              </a:rPr>
              <a:t>?</a:t>
            </a: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86428553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664340"/>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chemeClr val="bg1"/>
                </a:solidFill>
                <a:latin typeface="Times New Roman"/>
                <a:ea typeface="ＭＳ Ｐゴシック" charset="0"/>
                <a:cs typeface="Times New Roman"/>
              </a:rPr>
              <a:t>Users’ views on the Guidelines</a:t>
            </a:r>
            <a:endParaRPr lang="en-US" sz="4800" dirty="0">
              <a:solidFill>
                <a:schemeClr val="bg1"/>
              </a:solidFill>
              <a:latin typeface="Times New Roman"/>
              <a:cs typeface="Times New Roman"/>
            </a:endParaRPr>
          </a:p>
        </p:txBody>
      </p:sp>
      <p:sp>
        <p:nvSpPr>
          <p:cNvPr id="6" name="Subtitle 2"/>
          <p:cNvSpPr txBox="1">
            <a:spLocks/>
          </p:cNvSpPr>
          <p:nvPr/>
        </p:nvSpPr>
        <p:spPr>
          <a:xfrm>
            <a:off x="324752" y="1253848"/>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Continued</a:t>
            </a:r>
            <a:endParaRPr lang="en-US" sz="1400" dirty="0">
              <a:solidFill>
                <a:srgbClr val="FFFFFF"/>
              </a:solidFill>
              <a:latin typeface="Verdana"/>
              <a:cs typeface="Verdana"/>
            </a:endParaRPr>
          </a:p>
        </p:txBody>
      </p:sp>
      <p:sp>
        <p:nvSpPr>
          <p:cNvPr id="8" name="Content Placeholder 4"/>
          <p:cNvSpPr>
            <a:spLocks noGrp="1"/>
          </p:cNvSpPr>
          <p:nvPr>
            <p:ph idx="4294967295"/>
          </p:nvPr>
        </p:nvSpPr>
        <p:spPr>
          <a:xfrm>
            <a:off x="408218" y="1870468"/>
            <a:ext cx="8154294" cy="4262400"/>
          </a:xfrm>
        </p:spPr>
        <p:txBody>
          <a:bodyPr>
            <a:noAutofit/>
          </a:bodyPr>
          <a:lstStyle/>
          <a:p>
            <a:pPr marL="0" indent="0">
              <a:buNone/>
            </a:pPr>
            <a:r>
              <a:rPr lang="en-GB" sz="3000" dirty="0">
                <a:solidFill>
                  <a:srgbClr val="FFFFFF"/>
                </a:solidFill>
                <a:ea typeface="ＭＳ Ｐゴシック" charset="0"/>
                <a:cs typeface="Times New Roman"/>
              </a:rPr>
              <a:t>“Being more confident is advocating for parents/ better understanding of the problems they face/more aware of current </a:t>
            </a:r>
            <a:r>
              <a:rPr lang="en-GB" sz="3000" dirty="0" smtClean="0">
                <a:solidFill>
                  <a:srgbClr val="FFFFFF"/>
                </a:solidFill>
                <a:ea typeface="ＭＳ Ｐゴシック" charset="0"/>
                <a:cs typeface="Times New Roman"/>
              </a:rPr>
              <a:t>legislation.”</a:t>
            </a:r>
          </a:p>
          <a:p>
            <a:pPr marL="0" indent="0">
              <a:lnSpc>
                <a:spcPct val="300000"/>
              </a:lnSpc>
              <a:buNone/>
            </a:pPr>
            <a:endParaRPr lang="en-GB" sz="1200" dirty="0">
              <a:solidFill>
                <a:srgbClr val="FFFFFF"/>
              </a:solidFill>
              <a:latin typeface="Verdana"/>
              <a:ea typeface="ＭＳ Ｐゴシック" charset="0"/>
              <a:cs typeface="Verdana"/>
            </a:endParaRPr>
          </a:p>
          <a:p>
            <a:pPr marL="0" indent="0">
              <a:buNone/>
            </a:pPr>
            <a:r>
              <a:rPr lang="en-GB" sz="3000" dirty="0">
                <a:solidFill>
                  <a:srgbClr val="FFFFFF"/>
                </a:solidFill>
                <a:ea typeface="ＭＳ Ｐゴシック" charset="0"/>
                <a:cs typeface="Times New Roman"/>
              </a:rPr>
              <a:t>“One of the ways that the best practice guidelines have changed my practice relates to early intervention. My team now looks to build parenting skills from the pre-birth period by the provision of practical support in the </a:t>
            </a:r>
            <a:r>
              <a:rPr lang="en-GB" sz="3000" dirty="0" smtClean="0">
                <a:solidFill>
                  <a:srgbClr val="FFFFFF"/>
                </a:solidFill>
                <a:ea typeface="ＭＳ Ｐゴシック" charset="0"/>
                <a:cs typeface="Times New Roman"/>
              </a:rPr>
              <a:t>home.”</a:t>
            </a:r>
            <a:endParaRPr lang="en-GB" sz="3000" dirty="0">
              <a:solidFill>
                <a:srgbClr val="FFFFFF"/>
              </a:solidFill>
              <a:ea typeface="ＭＳ Ｐゴシック" charset="0"/>
              <a:cs typeface="Times New Roman"/>
            </a:endParaRPr>
          </a:p>
        </p:txBody>
      </p:sp>
      <p:cxnSp>
        <p:nvCxnSpPr>
          <p:cNvPr id="9" name="Straight Connector 8"/>
          <p:cNvCxnSpPr/>
          <p:nvPr/>
        </p:nvCxnSpPr>
        <p:spPr>
          <a:xfrm>
            <a:off x="410693" y="3689762"/>
            <a:ext cx="8391175"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24132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664340"/>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chemeClr val="bg1"/>
                </a:solidFill>
                <a:latin typeface="Times New Roman"/>
                <a:ea typeface="ＭＳ Ｐゴシック" charset="0"/>
                <a:cs typeface="Times New Roman"/>
              </a:rPr>
              <a:t>Users’ views on the Guidelines</a:t>
            </a:r>
            <a:endParaRPr lang="en-US" sz="4800" dirty="0">
              <a:solidFill>
                <a:schemeClr val="bg1"/>
              </a:solidFill>
              <a:latin typeface="Times New Roman"/>
              <a:cs typeface="Times New Roman"/>
            </a:endParaRPr>
          </a:p>
        </p:txBody>
      </p:sp>
      <p:sp>
        <p:nvSpPr>
          <p:cNvPr id="6" name="Subtitle 2"/>
          <p:cNvSpPr txBox="1">
            <a:spLocks/>
          </p:cNvSpPr>
          <p:nvPr/>
        </p:nvSpPr>
        <p:spPr>
          <a:xfrm>
            <a:off x="324752" y="1253848"/>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Continued</a:t>
            </a:r>
            <a:endParaRPr lang="en-US" sz="1400" dirty="0">
              <a:solidFill>
                <a:srgbClr val="FFFFFF"/>
              </a:solidFill>
              <a:latin typeface="Verdana"/>
              <a:cs typeface="Verdana"/>
            </a:endParaRPr>
          </a:p>
        </p:txBody>
      </p:sp>
      <p:sp>
        <p:nvSpPr>
          <p:cNvPr id="8" name="Content Placeholder 4"/>
          <p:cNvSpPr>
            <a:spLocks noGrp="1"/>
          </p:cNvSpPr>
          <p:nvPr>
            <p:ph idx="4294967295"/>
          </p:nvPr>
        </p:nvSpPr>
        <p:spPr>
          <a:xfrm>
            <a:off x="408218" y="2755787"/>
            <a:ext cx="8154294" cy="3457175"/>
          </a:xfrm>
        </p:spPr>
        <p:txBody>
          <a:bodyPr>
            <a:noAutofit/>
          </a:bodyPr>
          <a:lstStyle/>
          <a:p>
            <a:pPr marL="0" indent="0">
              <a:buNone/>
            </a:pPr>
            <a:r>
              <a:rPr lang="en-GB" sz="3000" dirty="0">
                <a:solidFill>
                  <a:srgbClr val="FFFFFF"/>
                </a:solidFill>
                <a:ea typeface="ＭＳ Ｐゴシック" charset="0"/>
                <a:cs typeface="Times New Roman"/>
              </a:rPr>
              <a:t>“…all professionals were invited to join regular network meetings where we share any relevant information, and discuss ways in which we can improve our practice and invite speakers to share any good practice.</a:t>
            </a:r>
            <a:r>
              <a:rPr lang="en-GB" sz="3000" dirty="0" smtClean="0">
                <a:solidFill>
                  <a:srgbClr val="FFFFFF"/>
                </a:solidFill>
                <a:ea typeface="ＭＳ Ｐゴシック" charset="0"/>
                <a:cs typeface="Times New Roman"/>
              </a:rPr>
              <a:t>”</a:t>
            </a:r>
          </a:p>
        </p:txBody>
      </p:sp>
    </p:spTree>
    <p:extLst>
      <p:ext uri="{BB962C8B-B14F-4D97-AF65-F5344CB8AC3E}">
        <p14:creationId xmlns:p14="http://schemas.microsoft.com/office/powerpoint/2010/main" val="321527000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52385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Joint working</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2051564"/>
            <a:ext cx="7756727" cy="375529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Same issue as in work with children with </a:t>
            </a:r>
            <a:r>
              <a:rPr lang="en-US" sz="1800" dirty="0" smtClean="0">
                <a:latin typeface="Verdana"/>
                <a:ea typeface="ＭＳ Ｐゴシック" charset="0"/>
                <a:cs typeface="Verdana"/>
              </a:rPr>
              <a:t>disabilities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Joint working better for families with disabled children than for other families generally (Stalker et al 2010</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Separation between child protection workers and adult disability workers can and must be dealt </a:t>
            </a:r>
            <a:r>
              <a:rPr lang="en-US" sz="1800" dirty="0" smtClean="0">
                <a:latin typeface="Verdana"/>
                <a:ea typeface="ＭＳ Ｐゴシック" charset="0"/>
                <a:cs typeface="Verdana"/>
              </a:rPr>
              <a:t>with</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89955338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52385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Building trust</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2051564"/>
            <a:ext cx="7756727" cy="375529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Parents are likely to mistrust workers who they perceive as wishing to remove their children or who are from agencies they have previously had poor experience </a:t>
            </a:r>
            <a:r>
              <a:rPr lang="en-US" sz="1800" dirty="0" smtClean="0">
                <a:latin typeface="Verdana"/>
                <a:ea typeface="ＭＳ Ｐゴシック" charset="0"/>
                <a:cs typeface="Verdana"/>
              </a:rPr>
              <a:t>of</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Other workers they trust may act as a </a:t>
            </a:r>
            <a:r>
              <a:rPr lang="en-US" sz="1800" dirty="0" smtClean="0">
                <a:latin typeface="Verdana"/>
                <a:ea typeface="ＭＳ Ｐゴシック" charset="0"/>
                <a:cs typeface="Verdana"/>
              </a:rPr>
              <a:t>bridge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Consider worker for parents and worker for </a:t>
            </a:r>
            <a:r>
              <a:rPr lang="en-US" sz="1800" dirty="0" smtClean="0">
                <a:latin typeface="Verdana"/>
                <a:ea typeface="ＭＳ Ｐゴシック" charset="0"/>
                <a:cs typeface="Verdana"/>
              </a:rPr>
              <a:t>child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Consider an independent advocate for parents</a:t>
            </a:r>
          </a:p>
          <a:p>
            <a:pPr>
              <a:lnSpc>
                <a:spcPct val="120000"/>
              </a:lnSpc>
              <a:spcAft>
                <a:spcPts val="1000"/>
              </a:spcAft>
            </a:pPr>
            <a:r>
              <a:rPr lang="en-US" sz="1800" dirty="0">
                <a:latin typeface="Verdana"/>
                <a:ea typeface="ＭＳ Ｐゴシック" charset="0"/>
                <a:cs typeface="Verdana"/>
              </a:rPr>
              <a:t>Be honest and open even when the message is hard </a:t>
            </a:r>
          </a:p>
          <a:p>
            <a:pPr>
              <a:lnSpc>
                <a:spcPct val="120000"/>
              </a:lnSpc>
              <a:spcAft>
                <a:spcPts val="1000"/>
              </a:spcAft>
            </a:pPr>
            <a:r>
              <a:rPr lang="en-US" sz="1800" dirty="0">
                <a:latin typeface="Verdana"/>
                <a:ea typeface="ＭＳ Ｐゴシック" charset="0"/>
                <a:cs typeface="Verdana"/>
              </a:rPr>
              <a:t>Actions speak louder than words!</a:t>
            </a:r>
          </a:p>
        </p:txBody>
      </p:sp>
    </p:spTree>
    <p:extLst>
      <p:ext uri="{BB962C8B-B14F-4D97-AF65-F5344CB8AC3E}">
        <p14:creationId xmlns:p14="http://schemas.microsoft.com/office/powerpoint/2010/main" val="378829838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52385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Getting communication right</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1701367"/>
            <a:ext cx="7756727" cy="4344469"/>
          </a:xfrm>
        </p:spPr>
        <p:txBody>
          <a:bodyPr numCol="1" spcCol="468000">
            <a:noAutofit/>
          </a:bodyPr>
          <a:lstStyle/>
          <a:p>
            <a:pPr marL="0" indent="0">
              <a:lnSpc>
                <a:spcPct val="120000"/>
              </a:lnSpc>
              <a:spcAft>
                <a:spcPts val="1000"/>
              </a:spcAft>
              <a:buNone/>
            </a:pPr>
            <a:r>
              <a:rPr lang="en-US" sz="3000" dirty="0">
                <a:solidFill>
                  <a:srgbClr val="7F7F7F"/>
                </a:solidFill>
                <a:latin typeface="Times New Roman"/>
                <a:ea typeface="ＭＳ Ｐゴシック" charset="0"/>
                <a:cs typeface="Times New Roman"/>
              </a:rPr>
              <a:t>One of the biggest barriers which may need specialist </a:t>
            </a:r>
            <a:r>
              <a:rPr lang="en-US" sz="3000" dirty="0" smtClean="0">
                <a:solidFill>
                  <a:srgbClr val="7F7F7F"/>
                </a:solidFill>
                <a:latin typeface="Times New Roman"/>
                <a:ea typeface="ＭＳ Ｐゴシック" charset="0"/>
                <a:cs typeface="Times New Roman"/>
              </a:rPr>
              <a:t>help.</a:t>
            </a:r>
          </a:p>
          <a:p>
            <a:pPr marL="0" indent="0">
              <a:lnSpc>
                <a:spcPct val="50000"/>
              </a:lnSpc>
              <a:spcAft>
                <a:spcPts val="1000"/>
              </a:spcAft>
              <a:buNone/>
            </a:pPr>
            <a:endParaRPr lang="en-US" sz="3000" dirty="0">
              <a:solidFill>
                <a:srgbClr val="7F7F7F"/>
              </a:solidFill>
              <a:latin typeface="Times New Roman"/>
              <a:ea typeface="ＭＳ Ｐゴシック" charset="0"/>
              <a:cs typeface="Times New Roman"/>
            </a:endParaRPr>
          </a:p>
          <a:p>
            <a:pPr marL="0" indent="0">
              <a:lnSpc>
                <a:spcPct val="120000"/>
              </a:lnSpc>
              <a:spcAft>
                <a:spcPts val="1000"/>
              </a:spcAft>
              <a:buNone/>
            </a:pPr>
            <a:r>
              <a:rPr lang="en-US" sz="2200" b="1" dirty="0">
                <a:latin typeface="Verdana"/>
                <a:ea typeface="ＭＳ Ｐゴシック" charset="0"/>
                <a:cs typeface="Verdana"/>
              </a:rPr>
              <a:t>Communication </a:t>
            </a:r>
            <a:r>
              <a:rPr lang="en-US" sz="2200" b="1" dirty="0" smtClean="0">
                <a:latin typeface="Verdana"/>
                <a:ea typeface="ＭＳ Ｐゴシック" charset="0"/>
                <a:cs typeface="Verdana"/>
              </a:rPr>
              <a:t>needs</a:t>
            </a:r>
          </a:p>
          <a:p>
            <a:pPr>
              <a:lnSpc>
                <a:spcPct val="120000"/>
              </a:lnSpc>
              <a:spcAft>
                <a:spcPts val="1000"/>
              </a:spcAft>
            </a:pPr>
            <a:r>
              <a:rPr lang="en-US" sz="1800" dirty="0">
                <a:latin typeface="Verdana"/>
                <a:ea typeface="ＭＳ Ｐゴシック" charset="0"/>
                <a:cs typeface="Verdana"/>
              </a:rPr>
              <a:t>A</a:t>
            </a:r>
            <a:r>
              <a:rPr lang="en-US" sz="1800" dirty="0" smtClean="0">
                <a:latin typeface="Verdana"/>
                <a:ea typeface="ＭＳ Ｐゴシック" charset="0"/>
                <a:cs typeface="Verdana"/>
              </a:rPr>
              <a:t> </a:t>
            </a:r>
            <a:r>
              <a:rPr lang="en-US" sz="1800" dirty="0">
                <a:latin typeface="Verdana"/>
                <a:ea typeface="ＭＳ Ｐゴシック" charset="0"/>
                <a:cs typeface="Verdana"/>
              </a:rPr>
              <a:t>system to produce (speech but also signing, electronic or practical aids)</a:t>
            </a:r>
          </a:p>
          <a:p>
            <a:pPr>
              <a:lnSpc>
                <a:spcPct val="120000"/>
              </a:lnSpc>
              <a:spcAft>
                <a:spcPts val="1000"/>
              </a:spcAft>
            </a:pPr>
            <a:r>
              <a:rPr lang="en-US" sz="1800" dirty="0">
                <a:latin typeface="Verdana"/>
                <a:ea typeface="ＭＳ Ｐゴシック" charset="0"/>
                <a:cs typeface="Verdana"/>
              </a:rPr>
              <a:t>A</a:t>
            </a:r>
            <a:r>
              <a:rPr lang="en-US" sz="1800" dirty="0" smtClean="0">
                <a:latin typeface="Verdana"/>
                <a:ea typeface="ＭＳ Ｐゴシック" charset="0"/>
                <a:cs typeface="Verdana"/>
              </a:rPr>
              <a:t> </a:t>
            </a:r>
            <a:r>
              <a:rPr lang="en-US" sz="1800" dirty="0">
                <a:latin typeface="Verdana"/>
                <a:ea typeface="ＭＳ Ｐゴシック" charset="0"/>
                <a:cs typeface="Verdana"/>
              </a:rPr>
              <a:t>system to receive (hearing </a:t>
            </a:r>
            <a:r>
              <a:rPr lang="en-US" sz="1800" dirty="0" smtClean="0">
                <a:latin typeface="Verdana"/>
                <a:ea typeface="ＭＳ Ｐゴシック" charset="0"/>
                <a:cs typeface="Verdana"/>
              </a:rPr>
              <a:t>devices</a:t>
            </a:r>
            <a:r>
              <a:rPr lang="en-US" sz="1800" dirty="0">
                <a:latin typeface="Verdana"/>
                <a:ea typeface="ＭＳ Ｐゴシック" charset="0"/>
                <a:cs typeface="Verdana"/>
              </a:rPr>
              <a:t>, interpreters, adapted/simpler language) </a:t>
            </a:r>
          </a:p>
          <a:p>
            <a:pPr>
              <a:lnSpc>
                <a:spcPct val="120000"/>
              </a:lnSpc>
              <a:spcAft>
                <a:spcPts val="1000"/>
              </a:spcAft>
            </a:pPr>
            <a:r>
              <a:rPr lang="en-US" sz="1800" dirty="0" smtClean="0">
                <a:latin typeface="Verdana"/>
                <a:ea typeface="ＭＳ Ｐゴシック" charset="0"/>
                <a:cs typeface="Verdana"/>
              </a:rPr>
              <a:t>It may also need support </a:t>
            </a:r>
            <a:r>
              <a:rPr lang="en-US" sz="1800" dirty="0">
                <a:latin typeface="Verdana"/>
                <a:ea typeface="ＭＳ Ｐゴシック" charset="0"/>
                <a:cs typeface="Verdana"/>
              </a:rPr>
              <a:t>from advocate or other trusted </a:t>
            </a:r>
            <a:r>
              <a:rPr lang="en-US" sz="1800" dirty="0" smtClean="0">
                <a:latin typeface="Verdana"/>
                <a:ea typeface="ＭＳ Ｐゴシック" charset="0"/>
                <a:cs typeface="Verdana"/>
              </a:rPr>
              <a:t>intermediary</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4077231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322463"/>
            <a:ext cx="7756727" cy="3938160"/>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Not all communication difficulties need specialist help</a:t>
            </a:r>
          </a:p>
          <a:p>
            <a:pPr>
              <a:lnSpc>
                <a:spcPct val="120000"/>
              </a:lnSpc>
              <a:spcAft>
                <a:spcPts val="1000"/>
              </a:spcAft>
            </a:pPr>
            <a:r>
              <a:rPr lang="en-US" sz="1800" dirty="0">
                <a:latin typeface="Verdana"/>
                <a:ea typeface="ＭＳ Ｐゴシック" charset="0"/>
                <a:cs typeface="Verdana"/>
              </a:rPr>
              <a:t>Many professionals are simply inhibited in their communication with disabled people, fearful of using the wrong terms or seeming </a:t>
            </a:r>
            <a:r>
              <a:rPr lang="en-US" sz="1800" dirty="0" smtClean="0">
                <a:latin typeface="Verdana"/>
                <a:ea typeface="ＭＳ Ｐゴシック" charset="0"/>
                <a:cs typeface="Verdana"/>
              </a:rPr>
              <a:t>discriminatory </a:t>
            </a:r>
            <a:endParaRPr lang="en-US" sz="1800" dirty="0">
              <a:latin typeface="Verdana"/>
              <a:ea typeface="ＭＳ Ｐゴシック" charset="0"/>
              <a:cs typeface="Verdana"/>
            </a:endParaRPr>
          </a:p>
          <a:p>
            <a:pPr marL="0" indent="0">
              <a:lnSpc>
                <a:spcPct val="120000"/>
              </a:lnSpc>
              <a:spcAft>
                <a:spcPts val="1000"/>
              </a:spcAft>
              <a:buNone/>
            </a:pPr>
            <a:r>
              <a:rPr lang="en-US" sz="1800" dirty="0" smtClean="0">
                <a:solidFill>
                  <a:srgbClr val="7F7F7F"/>
                </a:solidFill>
                <a:latin typeface="Verdana"/>
                <a:ea typeface="ＭＳ Ｐゴシック" charset="0"/>
                <a:cs typeface="Verdana"/>
              </a:rPr>
              <a:t>    Some </a:t>
            </a:r>
            <a:r>
              <a:rPr lang="en-US" sz="1800" dirty="0">
                <a:solidFill>
                  <a:srgbClr val="7F7F7F"/>
                </a:solidFill>
                <a:latin typeface="Verdana"/>
                <a:ea typeface="ＭＳ Ｐゴシック" charset="0"/>
                <a:cs typeface="Verdana"/>
              </a:rPr>
              <a:t>tips for </a:t>
            </a:r>
            <a:r>
              <a:rPr lang="en-US" sz="1800" u="sng" dirty="0">
                <a:solidFill>
                  <a:srgbClr val="7F7F7F"/>
                </a:solidFill>
                <a:latin typeface="Verdana"/>
                <a:ea typeface="ＭＳ Ｐゴシック" charset="0"/>
                <a:cs typeface="Verdana"/>
              </a:rPr>
              <a:t>any</a:t>
            </a:r>
            <a:r>
              <a:rPr lang="en-US" sz="1800" dirty="0">
                <a:solidFill>
                  <a:srgbClr val="7F7F7F"/>
                </a:solidFill>
                <a:latin typeface="Verdana"/>
                <a:ea typeface="ＭＳ Ｐゴシック" charset="0"/>
                <a:cs typeface="Verdana"/>
              </a:rPr>
              <a:t> </a:t>
            </a:r>
            <a:r>
              <a:rPr lang="en-US" sz="1800" dirty="0" smtClean="0">
                <a:solidFill>
                  <a:srgbClr val="7F7F7F"/>
                </a:solidFill>
                <a:latin typeface="Verdana"/>
                <a:ea typeface="ＭＳ Ｐゴシック" charset="0"/>
                <a:cs typeface="Verdana"/>
              </a:rPr>
              <a:t>situation…</a:t>
            </a:r>
            <a:endParaRPr lang="en-US" sz="1800" dirty="0">
              <a:solidFill>
                <a:srgbClr val="7F7F7F"/>
              </a:solidFill>
              <a:latin typeface="Verdana"/>
              <a:ea typeface="ＭＳ Ｐゴシック" charset="0"/>
              <a:cs typeface="Verdana"/>
            </a:endParaRPr>
          </a:p>
        </p:txBody>
      </p:sp>
      <p:cxnSp>
        <p:nvCxnSpPr>
          <p:cNvPr id="6" name="Straight Connector 5"/>
          <p:cNvCxnSpPr/>
          <p:nvPr/>
        </p:nvCxnSpPr>
        <p:spPr>
          <a:xfrm>
            <a:off x="420538" y="1718142"/>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Subtitle 2"/>
          <p:cNvSpPr txBox="1">
            <a:spLocks/>
          </p:cNvSpPr>
          <p:nvPr/>
        </p:nvSpPr>
        <p:spPr>
          <a:xfrm>
            <a:off x="324752" y="1310281"/>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The basics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91657478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1903222" y="1460889"/>
            <a:ext cx="7238303"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190322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Respect</a:t>
            </a:r>
            <a:endParaRPr lang="en-US" sz="4800" dirty="0">
              <a:solidFill>
                <a:schemeClr val="bg1"/>
              </a:solidFill>
              <a:latin typeface="Times New Roman"/>
              <a:cs typeface="Times New Roman"/>
            </a:endParaRPr>
          </a:p>
        </p:txBody>
      </p:sp>
      <p:sp>
        <p:nvSpPr>
          <p:cNvPr id="6" name="Content Placeholder 4"/>
          <p:cNvSpPr>
            <a:spLocks noGrp="1"/>
          </p:cNvSpPr>
          <p:nvPr>
            <p:ph idx="4294967295"/>
          </p:nvPr>
        </p:nvSpPr>
        <p:spPr>
          <a:xfrm>
            <a:off x="1903222" y="2391420"/>
            <a:ext cx="5293633" cy="3100701"/>
          </a:xfrm>
          <a:solidFill>
            <a:schemeClr val="bg1"/>
          </a:solidFill>
        </p:spPr>
        <p:txBody>
          <a:bodyPr lIns="468000" tIns="46800" rIns="432000" numCol="1" spcCol="468000">
            <a:noAutofit/>
          </a:bodyPr>
          <a:lstStyle/>
          <a:p>
            <a:pPr marL="0" indent="0">
              <a:lnSpc>
                <a:spcPct val="120000"/>
              </a:lnSpc>
              <a:buNone/>
            </a:pP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Treat adults as you would other adults. Call a person by their first name only when extending that familiarity to all others </a:t>
            </a:r>
            <a:r>
              <a:rPr lang="en-US" sz="1800" dirty="0" smtClean="0">
                <a:latin typeface="Verdana"/>
                <a:ea typeface="ＭＳ Ｐゴシック" charset="0"/>
                <a:cs typeface="Verdana"/>
              </a:rPr>
              <a:t>present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Speak to the disabled person not their </a:t>
            </a:r>
            <a:r>
              <a:rPr lang="en-US" sz="1800" dirty="0" err="1">
                <a:latin typeface="Verdana"/>
                <a:ea typeface="ＭＳ Ｐゴシック" charset="0"/>
                <a:cs typeface="Verdana"/>
              </a:rPr>
              <a:t>carer</a:t>
            </a:r>
            <a:endParaRPr lang="en-US" sz="1800" dirty="0">
              <a:latin typeface="Verdana"/>
              <a:ea typeface="ＭＳ Ｐゴシック" charset="0"/>
              <a:cs typeface="Verdana"/>
            </a:endParaRPr>
          </a:p>
          <a:p>
            <a:pPr marL="0" indent="0">
              <a:lnSpc>
                <a:spcPct val="120000"/>
              </a:lnSpc>
              <a:buNone/>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24228478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1903222" y="1460889"/>
            <a:ext cx="7238303"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190322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Strategies that help</a:t>
            </a:r>
            <a:endParaRPr lang="en-US" sz="4800" dirty="0">
              <a:solidFill>
                <a:schemeClr val="bg1"/>
              </a:solidFill>
              <a:latin typeface="Times New Roman"/>
              <a:cs typeface="Times New Roman"/>
            </a:endParaRPr>
          </a:p>
        </p:txBody>
      </p:sp>
      <p:sp>
        <p:nvSpPr>
          <p:cNvPr id="6" name="Content Placeholder 4"/>
          <p:cNvSpPr>
            <a:spLocks noGrp="1"/>
          </p:cNvSpPr>
          <p:nvPr>
            <p:ph idx="4294967295"/>
          </p:nvPr>
        </p:nvSpPr>
        <p:spPr>
          <a:xfrm>
            <a:off x="1903222" y="2437188"/>
            <a:ext cx="5293633" cy="3203678"/>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Using short, simple </a:t>
            </a:r>
            <a:r>
              <a:rPr lang="en-US" sz="1800" dirty="0" smtClean="0">
                <a:latin typeface="Verdana"/>
                <a:ea typeface="ＭＳ Ｐゴシック" charset="0"/>
                <a:cs typeface="Verdana"/>
              </a:rPr>
              <a:t>sentences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Adding clear well known gestures alongside spoken </a:t>
            </a:r>
            <a:r>
              <a:rPr lang="en-US" sz="1800" dirty="0" smtClean="0">
                <a:latin typeface="Verdana"/>
                <a:ea typeface="ＭＳ Ｐゴシック" charset="0"/>
                <a:cs typeface="Verdana"/>
              </a:rPr>
              <a:t>information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Showing a photo or a </a:t>
            </a:r>
            <a:r>
              <a:rPr lang="en-US" sz="1800" dirty="0" smtClean="0">
                <a:latin typeface="Verdana"/>
                <a:ea typeface="ＭＳ Ｐゴシック" charset="0"/>
                <a:cs typeface="Verdana"/>
              </a:rPr>
              <a:t>picture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Showing a relevant object/</a:t>
            </a:r>
            <a:r>
              <a:rPr lang="en-US" sz="1800" dirty="0" smtClean="0">
                <a:latin typeface="Verdana"/>
                <a:ea typeface="ＭＳ Ｐゴシック" charset="0"/>
                <a:cs typeface="Verdana"/>
              </a:rPr>
              <a:t>prop</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90638611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1903222" y="1671829"/>
            <a:ext cx="7238303"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190322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Strategies that help</a:t>
            </a:r>
            <a:endParaRPr lang="en-US" sz="4800" dirty="0">
              <a:solidFill>
                <a:schemeClr val="bg1"/>
              </a:solidFill>
              <a:latin typeface="Times New Roman"/>
              <a:cs typeface="Times New Roman"/>
            </a:endParaRPr>
          </a:p>
        </p:txBody>
      </p:sp>
      <p:sp>
        <p:nvSpPr>
          <p:cNvPr id="6" name="Content Placeholder 4"/>
          <p:cNvSpPr>
            <a:spLocks noGrp="1"/>
          </p:cNvSpPr>
          <p:nvPr>
            <p:ph idx="4294967295"/>
          </p:nvPr>
        </p:nvSpPr>
        <p:spPr>
          <a:xfrm>
            <a:off x="1903222" y="2803330"/>
            <a:ext cx="5293633" cy="2482836"/>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Talking about one key idea at a </a:t>
            </a:r>
            <a:r>
              <a:rPr lang="en-US" sz="1800" dirty="0" smtClean="0">
                <a:latin typeface="Verdana"/>
                <a:ea typeface="ＭＳ Ｐゴシック" charset="0"/>
                <a:cs typeface="Verdana"/>
              </a:rPr>
              <a:t>time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Facial expression and posture matches the spoken </a:t>
            </a:r>
            <a:r>
              <a:rPr lang="en-US" sz="1800" dirty="0" smtClean="0">
                <a:latin typeface="Verdana"/>
                <a:ea typeface="ＭＳ Ｐゴシック" charset="0"/>
                <a:cs typeface="Verdana"/>
              </a:rPr>
              <a:t>message</a:t>
            </a:r>
            <a:endParaRPr lang="en-US" sz="1800" dirty="0">
              <a:latin typeface="Verdana"/>
              <a:ea typeface="ＭＳ Ｐゴシック" charset="0"/>
              <a:cs typeface="Verdana"/>
            </a:endParaRPr>
          </a:p>
        </p:txBody>
      </p:sp>
      <p:sp>
        <p:nvSpPr>
          <p:cNvPr id="7" name="Subtitle 2"/>
          <p:cNvSpPr txBox="1">
            <a:spLocks/>
          </p:cNvSpPr>
          <p:nvPr/>
        </p:nvSpPr>
        <p:spPr>
          <a:xfrm>
            <a:off x="1914663" y="1252570"/>
            <a:ext cx="6400800" cy="51447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Continued</a:t>
            </a:r>
            <a:endParaRPr lang="en-US" sz="1400" dirty="0">
              <a:solidFill>
                <a:srgbClr val="FFFFFF"/>
              </a:solidFill>
              <a:latin typeface="Verdana"/>
              <a:cs typeface="Verdana"/>
            </a:endParaRPr>
          </a:p>
        </p:txBody>
      </p:sp>
    </p:spTree>
    <p:extLst>
      <p:ext uri="{BB962C8B-B14F-4D97-AF65-F5344CB8AC3E}">
        <p14:creationId xmlns:p14="http://schemas.microsoft.com/office/powerpoint/2010/main" val="413479961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1903222" y="1671829"/>
            <a:ext cx="7238303"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190322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Strategies that help</a:t>
            </a:r>
            <a:endParaRPr lang="en-US" sz="4800" dirty="0">
              <a:solidFill>
                <a:schemeClr val="bg1"/>
              </a:solidFill>
              <a:latin typeface="Times New Roman"/>
              <a:cs typeface="Times New Roman"/>
            </a:endParaRPr>
          </a:p>
        </p:txBody>
      </p:sp>
      <p:sp>
        <p:nvSpPr>
          <p:cNvPr id="6" name="Content Placeholder 4"/>
          <p:cNvSpPr>
            <a:spLocks noGrp="1"/>
          </p:cNvSpPr>
          <p:nvPr>
            <p:ph idx="4294967295"/>
          </p:nvPr>
        </p:nvSpPr>
        <p:spPr>
          <a:xfrm>
            <a:off x="1903222" y="2056956"/>
            <a:ext cx="5561268" cy="435962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spcAft>
                <a:spcPts val="1000"/>
              </a:spcAft>
              <a:buNone/>
            </a:pPr>
            <a:r>
              <a:rPr lang="en-US" sz="2200" b="1" dirty="0">
                <a:latin typeface="Verdana"/>
                <a:ea typeface="ＭＳ Ｐゴシック" charset="0"/>
                <a:cs typeface="Verdana"/>
              </a:rPr>
              <a:t>Use inclusive communication</a:t>
            </a:r>
          </a:p>
          <a:p>
            <a:pPr>
              <a:lnSpc>
                <a:spcPct val="120000"/>
              </a:lnSpc>
              <a:spcAft>
                <a:spcPts val="1000"/>
              </a:spcAft>
            </a:pPr>
            <a:r>
              <a:rPr lang="en-US" sz="1800" dirty="0">
                <a:latin typeface="Verdana"/>
                <a:ea typeface="ＭＳ Ｐゴシック" charset="0"/>
                <a:cs typeface="Verdana"/>
              </a:rPr>
              <a:t>Not aimed at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about changing the meaning of your </a:t>
            </a:r>
            <a:r>
              <a:rPr lang="en-US" sz="1800" dirty="0" smtClean="0">
                <a:latin typeface="Verdana"/>
                <a:ea typeface="ＭＳ Ｐゴシック" charset="0"/>
                <a:cs typeface="Verdana"/>
              </a:rPr>
              <a:t>message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an amateur’s method of </a:t>
            </a:r>
            <a:r>
              <a:rPr lang="en-US" sz="1800" dirty="0" smtClean="0">
                <a:latin typeface="Verdana"/>
                <a:ea typeface="ＭＳ Ｐゴシック" charset="0"/>
                <a:cs typeface="Verdana"/>
              </a:rPr>
              <a:t>communication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It is about being clear and inclusive without being </a:t>
            </a:r>
            <a:r>
              <a:rPr lang="en-US" sz="1800" dirty="0" err="1" smtClean="0">
                <a:latin typeface="Verdana"/>
                <a:ea typeface="ＭＳ Ｐゴシック" charset="0"/>
                <a:cs typeface="Verdana"/>
              </a:rPr>
              <a:t>patronising</a:t>
            </a:r>
            <a:r>
              <a:rPr lang="en-US" sz="1800" dirty="0" smtClean="0">
                <a:latin typeface="Verdana"/>
                <a:ea typeface="ＭＳ Ｐゴシック" charset="0"/>
                <a:cs typeface="Verdana"/>
              </a:rPr>
              <a:t> </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7" name="Subtitle 2"/>
          <p:cNvSpPr txBox="1">
            <a:spLocks/>
          </p:cNvSpPr>
          <p:nvPr/>
        </p:nvSpPr>
        <p:spPr>
          <a:xfrm>
            <a:off x="1914663" y="1252570"/>
            <a:ext cx="6400800" cy="51447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Continued</a:t>
            </a:r>
            <a:endParaRPr lang="en-US" sz="1400" dirty="0">
              <a:solidFill>
                <a:srgbClr val="FFFFFF"/>
              </a:solidFill>
              <a:latin typeface="Verdana"/>
              <a:cs typeface="Verdana"/>
            </a:endParaRPr>
          </a:p>
        </p:txBody>
      </p:sp>
    </p:spTree>
    <p:extLst>
      <p:ext uri="{BB962C8B-B14F-4D97-AF65-F5344CB8AC3E}">
        <p14:creationId xmlns:p14="http://schemas.microsoft.com/office/powerpoint/2010/main" val="14514021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6349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17062"/>
            <a:ext cx="741826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What we know about disabled parents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879970"/>
            <a:ext cx="7756727" cy="3755294"/>
          </a:xfrm>
        </p:spPr>
        <p:txBody>
          <a:bodyPr numCol="1" spcCol="468000">
            <a:noAutofit/>
          </a:bodyPr>
          <a:lstStyle/>
          <a:p>
            <a:pPr marL="0" indent="0">
              <a:lnSpc>
                <a:spcPct val="120000"/>
              </a:lnSpc>
              <a:spcAft>
                <a:spcPts val="1000"/>
              </a:spcAft>
              <a:buNone/>
            </a:pPr>
            <a:r>
              <a:rPr lang="en-US" sz="2000" b="1" dirty="0">
                <a:latin typeface="Verdana"/>
                <a:ea typeface="ＭＳ Ｐゴシック" charset="0"/>
                <a:cs typeface="Verdana"/>
              </a:rPr>
              <a:t>We have no data about disabled parents as a whole – some available about parents with learning disabilities – e.g.</a:t>
            </a:r>
          </a:p>
          <a:p>
            <a:pPr>
              <a:lnSpc>
                <a:spcPct val="120000"/>
              </a:lnSpc>
              <a:spcAft>
                <a:spcPts val="1000"/>
              </a:spcAft>
            </a:pPr>
            <a:r>
              <a:rPr lang="en-US" sz="1800" dirty="0">
                <a:latin typeface="Verdana"/>
                <a:ea typeface="ＭＳ Ｐゴシック" charset="0"/>
                <a:cs typeface="Verdana"/>
              </a:rPr>
              <a:t>40% of them were not living with their children when </a:t>
            </a:r>
            <a:r>
              <a:rPr lang="en-US" sz="1800" dirty="0" smtClean="0">
                <a:latin typeface="Verdana"/>
                <a:ea typeface="ＭＳ Ｐゴシック" charset="0"/>
                <a:cs typeface="Verdana"/>
              </a:rPr>
              <a:t>surveyed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 disabled father was more likely to be with children than a disabled mother</a:t>
            </a:r>
          </a:p>
          <a:p>
            <a:pPr>
              <a:lnSpc>
                <a:spcPct val="120000"/>
              </a:lnSpc>
              <a:spcAft>
                <a:spcPts val="1000"/>
              </a:spcAft>
            </a:pPr>
            <a:r>
              <a:rPr lang="en-US" sz="1800" dirty="0">
                <a:latin typeface="Verdana"/>
                <a:ea typeface="ＭＳ Ｐゴシック" charset="0"/>
                <a:cs typeface="Verdana"/>
              </a:rPr>
              <a:t>Those who lived with other relatives were more likely to be with their children</a:t>
            </a:r>
          </a:p>
          <a:p>
            <a:pPr>
              <a:lnSpc>
                <a:spcPct val="120000"/>
              </a:lnSpc>
              <a:spcAft>
                <a:spcPts val="1000"/>
              </a:spcAft>
            </a:pPr>
            <a:r>
              <a:rPr lang="en-US" sz="1800" dirty="0">
                <a:latin typeface="Verdana"/>
                <a:ea typeface="ＭＳ Ｐゴシック" charset="0"/>
                <a:cs typeface="Verdana"/>
              </a:rPr>
              <a:t>60% of mothers living on own or with partner not with children                                    </a:t>
            </a:r>
            <a:endParaRPr lang="en-US" sz="1800" dirty="0" smtClean="0">
              <a:latin typeface="Verdana"/>
              <a:ea typeface="ＭＳ Ｐゴシック" charset="0"/>
              <a:cs typeface="Verdana"/>
            </a:endParaRPr>
          </a:p>
          <a:p>
            <a:pPr marL="0" indent="0" algn="r">
              <a:lnSpc>
                <a:spcPct val="50000"/>
              </a:lnSpc>
              <a:spcAft>
                <a:spcPts val="1000"/>
              </a:spcAft>
              <a:buNone/>
            </a:pPr>
            <a:r>
              <a:rPr lang="en-US" sz="1200" dirty="0" smtClean="0">
                <a:solidFill>
                  <a:schemeClr val="bg1">
                    <a:lumMod val="50000"/>
                  </a:schemeClr>
                </a:solidFill>
                <a:latin typeface="Verdana"/>
                <a:ea typeface="ＭＳ Ｐゴシック" charset="0"/>
                <a:cs typeface="Verdana"/>
              </a:rPr>
              <a:t>Emerson </a:t>
            </a:r>
            <a:r>
              <a:rPr lang="en-US" sz="1200" dirty="0">
                <a:solidFill>
                  <a:schemeClr val="bg1">
                    <a:lumMod val="50000"/>
                  </a:schemeClr>
                </a:solidFill>
                <a:latin typeface="Verdana"/>
                <a:ea typeface="ＭＳ Ｐゴシック" charset="0"/>
                <a:cs typeface="Verdana"/>
              </a:rPr>
              <a:t>et al </a:t>
            </a:r>
            <a:r>
              <a:rPr lang="en-US" sz="1200" dirty="0" smtClean="0">
                <a:solidFill>
                  <a:schemeClr val="bg1">
                    <a:lumMod val="50000"/>
                  </a:schemeClr>
                </a:solidFill>
                <a:latin typeface="Verdana"/>
                <a:ea typeface="ＭＳ Ｐゴシック" charset="0"/>
                <a:cs typeface="Verdana"/>
              </a:rPr>
              <a:t>2005</a:t>
            </a:r>
          </a:p>
          <a:p>
            <a:pPr>
              <a:lnSpc>
                <a:spcPct val="120000"/>
              </a:lnSpc>
              <a:spcAft>
                <a:spcPts val="1000"/>
              </a:spcAft>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31547051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335843" y="1415309"/>
            <a:ext cx="880815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35843" y="264543"/>
            <a:ext cx="6688763"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Strategies that don’t help!</a:t>
            </a:r>
            <a:endParaRPr lang="en-US" sz="4800" dirty="0">
              <a:solidFill>
                <a:srgbClr val="41B5A7"/>
              </a:solidFill>
              <a:latin typeface="Times New Roman"/>
              <a:cs typeface="Times New Roman"/>
            </a:endParaRPr>
          </a:p>
        </p:txBody>
      </p:sp>
      <p:sp>
        <p:nvSpPr>
          <p:cNvPr id="6" name="Content Placeholder 4"/>
          <p:cNvSpPr>
            <a:spLocks noGrp="1"/>
          </p:cNvSpPr>
          <p:nvPr>
            <p:ph idx="4294967295"/>
          </p:nvPr>
        </p:nvSpPr>
        <p:spPr>
          <a:xfrm>
            <a:off x="1903222" y="2056956"/>
            <a:ext cx="5561268" cy="3778423"/>
          </a:xfrm>
          <a:solidFill>
            <a:schemeClr val="bg1">
              <a:lumMod val="85000"/>
              <a:alpha val="78000"/>
            </a:schemeClr>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a:lnSpc>
                <a:spcPct val="120000"/>
              </a:lnSpc>
              <a:spcAft>
                <a:spcPts val="1000"/>
              </a:spcAft>
              <a:buFont typeface="Lucida Grande"/>
              <a:buChar char="x"/>
            </a:pPr>
            <a:r>
              <a:rPr lang="en-US" sz="1800" dirty="0" smtClean="0">
                <a:latin typeface="Verdana"/>
                <a:ea typeface="ＭＳ Ｐゴシック" charset="0"/>
                <a:cs typeface="Verdana"/>
              </a:rPr>
              <a:t>Speaking loudly</a:t>
            </a:r>
            <a:endParaRPr lang="en-US" sz="1800" dirty="0">
              <a:latin typeface="Verdana"/>
              <a:ea typeface="ＭＳ Ｐゴシック" charset="0"/>
              <a:cs typeface="Verdana"/>
            </a:endParaRPr>
          </a:p>
          <a:p>
            <a:pPr>
              <a:lnSpc>
                <a:spcPct val="120000"/>
              </a:lnSpc>
              <a:spcAft>
                <a:spcPts val="1000"/>
              </a:spcAft>
              <a:buFont typeface="Lucida Grande"/>
              <a:buChar char="x"/>
            </a:pPr>
            <a:r>
              <a:rPr lang="en-US" sz="1800" dirty="0" smtClean="0">
                <a:latin typeface="Verdana"/>
                <a:ea typeface="ＭＳ Ｐゴシック" charset="0"/>
                <a:cs typeface="Verdana"/>
              </a:rPr>
              <a:t>Speaking slowly</a:t>
            </a:r>
            <a:endParaRPr lang="en-US" sz="1800" dirty="0">
              <a:latin typeface="Verdana"/>
              <a:ea typeface="ＭＳ Ｐゴシック" charset="0"/>
              <a:cs typeface="Verdana"/>
            </a:endParaRPr>
          </a:p>
          <a:p>
            <a:pPr>
              <a:lnSpc>
                <a:spcPct val="120000"/>
              </a:lnSpc>
              <a:spcAft>
                <a:spcPts val="1000"/>
              </a:spcAft>
              <a:buFont typeface="Lucida Grande"/>
              <a:buChar char="x"/>
            </a:pPr>
            <a:r>
              <a:rPr lang="en-US" sz="1800" dirty="0" smtClean="0">
                <a:latin typeface="Verdana"/>
                <a:ea typeface="ＭＳ Ｐゴシック" charset="0"/>
                <a:cs typeface="Verdana"/>
              </a:rPr>
              <a:t>Over </a:t>
            </a:r>
            <a:r>
              <a:rPr lang="en-US" sz="1800" dirty="0">
                <a:latin typeface="Verdana"/>
                <a:ea typeface="ＭＳ Ｐゴシック" charset="0"/>
                <a:cs typeface="Verdana"/>
              </a:rPr>
              <a:t>articulating each </a:t>
            </a:r>
            <a:r>
              <a:rPr lang="en-US" sz="1800" dirty="0" smtClean="0">
                <a:latin typeface="Verdana"/>
                <a:ea typeface="ＭＳ Ｐゴシック" charset="0"/>
                <a:cs typeface="Verdana"/>
              </a:rPr>
              <a:t>word </a:t>
            </a:r>
            <a:r>
              <a:rPr lang="en-US" sz="1800" dirty="0">
                <a:latin typeface="Verdana"/>
                <a:ea typeface="ＭＳ Ｐゴシック" charset="0"/>
                <a:cs typeface="Verdana"/>
              </a:rPr>
              <a:t>– speaking extra </a:t>
            </a:r>
            <a:r>
              <a:rPr lang="en-US" sz="1800" dirty="0" smtClean="0">
                <a:latin typeface="Verdana"/>
                <a:ea typeface="ＭＳ Ｐゴシック" charset="0"/>
                <a:cs typeface="Verdana"/>
              </a:rPr>
              <a:t>clearly</a:t>
            </a:r>
            <a:endParaRPr lang="en-US" sz="1800" dirty="0">
              <a:latin typeface="Verdana"/>
              <a:ea typeface="ＭＳ Ｐゴシック" charset="0"/>
              <a:cs typeface="Verdana"/>
            </a:endParaRPr>
          </a:p>
          <a:p>
            <a:pPr>
              <a:lnSpc>
                <a:spcPct val="120000"/>
              </a:lnSpc>
              <a:spcAft>
                <a:spcPts val="1000"/>
              </a:spcAft>
              <a:buFont typeface="Lucida Grande"/>
              <a:buChar char="x"/>
            </a:pPr>
            <a:r>
              <a:rPr lang="en-US" sz="1800" dirty="0" smtClean="0">
                <a:latin typeface="Verdana"/>
                <a:ea typeface="ＭＳ Ｐゴシック" charset="0"/>
                <a:cs typeface="Verdana"/>
              </a:rPr>
              <a:t>Using </a:t>
            </a:r>
            <a:r>
              <a:rPr lang="en-US" sz="1800" dirty="0">
                <a:latin typeface="Verdana"/>
                <a:ea typeface="ＭＳ Ｐゴシック" charset="0"/>
                <a:cs typeface="Verdana"/>
              </a:rPr>
              <a:t>formal sign language without first establishing the person uses this </a:t>
            </a:r>
            <a:r>
              <a:rPr lang="en-US" sz="1800" dirty="0" smtClean="0">
                <a:latin typeface="Verdana"/>
                <a:ea typeface="ＭＳ Ｐゴシック" charset="0"/>
                <a:cs typeface="Verdana"/>
              </a:rPr>
              <a:t>language</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2343008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616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Issues for participation in child protection procedures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914277" y="2053025"/>
            <a:ext cx="7311606" cy="4525964"/>
          </a:xfrm>
        </p:spPr>
        <p:txBody>
          <a:bodyPr numCol="1" spcCol="468000">
            <a:noAutofit/>
          </a:bodyPr>
          <a:lstStyle/>
          <a:p>
            <a:pPr marL="0" indent="0">
              <a:lnSpc>
                <a:spcPct val="120000"/>
              </a:lnSpc>
              <a:spcAft>
                <a:spcPts val="1000"/>
              </a:spcAft>
              <a:buNone/>
            </a:pPr>
            <a:r>
              <a:rPr lang="en-US" sz="2200" b="1" dirty="0">
                <a:latin typeface="Verdana"/>
                <a:ea typeface="ＭＳ Ｐゴシック" charset="0"/>
                <a:cs typeface="Verdana"/>
              </a:rPr>
              <a:t>Inaccessibility of:</a:t>
            </a:r>
          </a:p>
          <a:p>
            <a:pPr>
              <a:lnSpc>
                <a:spcPct val="120000"/>
              </a:lnSpc>
              <a:spcAft>
                <a:spcPts val="1000"/>
              </a:spcAft>
            </a:pPr>
            <a:r>
              <a:rPr lang="en-US" sz="1800" dirty="0" smtClean="0">
                <a:latin typeface="Verdana"/>
                <a:ea typeface="ＭＳ Ｐゴシック" charset="0"/>
                <a:cs typeface="Verdana"/>
              </a:rPr>
              <a:t>Reports </a:t>
            </a:r>
            <a:r>
              <a:rPr lang="en-US" sz="1800" dirty="0">
                <a:latin typeface="Verdana"/>
                <a:ea typeface="ＭＳ Ｐゴシック" charset="0"/>
                <a:cs typeface="Verdana"/>
              </a:rPr>
              <a:t>sent out in advance &amp; lack of </a:t>
            </a:r>
            <a:r>
              <a:rPr lang="en-US" sz="1800" dirty="0" smtClean="0">
                <a:latin typeface="Verdana"/>
                <a:ea typeface="ＭＳ Ｐゴシック" charset="0"/>
                <a:cs typeface="Verdana"/>
              </a:rPr>
              <a:t>support </a:t>
            </a:r>
            <a:r>
              <a:rPr lang="en-US" sz="1800" dirty="0">
                <a:latin typeface="Verdana"/>
                <a:ea typeface="ＭＳ Ｐゴシック" charset="0"/>
                <a:cs typeface="Verdana"/>
              </a:rPr>
              <a:t>to understand them</a:t>
            </a:r>
          </a:p>
          <a:p>
            <a:pPr>
              <a:lnSpc>
                <a:spcPct val="120000"/>
              </a:lnSpc>
              <a:spcAft>
                <a:spcPts val="1000"/>
              </a:spcAft>
            </a:pPr>
            <a:r>
              <a:rPr lang="en-US" sz="1800" dirty="0" smtClean="0">
                <a:latin typeface="Verdana"/>
                <a:ea typeface="ＭＳ Ｐゴシック" charset="0"/>
                <a:cs typeface="Verdana"/>
              </a:rPr>
              <a:t>Communication </a:t>
            </a:r>
            <a:r>
              <a:rPr lang="en-US" sz="1800" dirty="0">
                <a:latin typeface="Verdana"/>
                <a:ea typeface="ＭＳ Ｐゴシック" charset="0"/>
                <a:cs typeface="Verdana"/>
              </a:rPr>
              <a:t>during meetings</a:t>
            </a:r>
          </a:p>
          <a:p>
            <a:pPr>
              <a:lnSpc>
                <a:spcPct val="120000"/>
              </a:lnSpc>
              <a:spcAft>
                <a:spcPts val="1000"/>
              </a:spcAft>
            </a:pPr>
            <a:r>
              <a:rPr lang="en-US" sz="1800" dirty="0" smtClean="0">
                <a:latin typeface="Verdana"/>
                <a:ea typeface="ＭＳ Ｐゴシック" charset="0"/>
                <a:cs typeface="Verdana"/>
              </a:rPr>
              <a:t>Understanding </a:t>
            </a:r>
            <a:r>
              <a:rPr lang="en-US" sz="1800" dirty="0">
                <a:latin typeface="Verdana"/>
                <a:ea typeface="ＭＳ Ｐゴシック" charset="0"/>
                <a:cs typeface="Verdana"/>
              </a:rPr>
              <a:t>the right to </a:t>
            </a:r>
            <a:r>
              <a:rPr lang="en-US" sz="1800" dirty="0" smtClean="0">
                <a:latin typeface="Verdana"/>
                <a:ea typeface="ＭＳ Ｐゴシック" charset="0"/>
                <a:cs typeface="Verdana"/>
              </a:rPr>
              <a:t>participate</a:t>
            </a:r>
            <a:r>
              <a:rPr lang="en-US" sz="1800" dirty="0">
                <a:latin typeface="Verdana"/>
                <a:ea typeface="ＭＳ Ｐゴシック" charset="0"/>
                <a:cs typeface="Verdana"/>
              </a:rPr>
              <a:t>, and the ‘how’ to participate</a:t>
            </a:r>
          </a:p>
          <a:p>
            <a:pPr>
              <a:lnSpc>
                <a:spcPct val="120000"/>
              </a:lnSpc>
              <a:spcAft>
                <a:spcPts val="1000"/>
              </a:spcAft>
            </a:pPr>
            <a:r>
              <a:rPr lang="en-US" sz="1800" dirty="0" smtClean="0">
                <a:latin typeface="Verdana"/>
                <a:ea typeface="ＭＳ Ｐゴシック" charset="0"/>
                <a:cs typeface="Verdana"/>
              </a:rPr>
              <a:t>Understanding </a:t>
            </a:r>
            <a:r>
              <a:rPr lang="en-US" sz="1800" dirty="0">
                <a:latin typeface="Verdana"/>
                <a:ea typeface="ＭＳ Ｐゴシック" charset="0"/>
                <a:cs typeface="Verdana"/>
              </a:rPr>
              <a:t>the consequences </a:t>
            </a:r>
            <a:r>
              <a:rPr lang="en-US" sz="1800" dirty="0" smtClean="0">
                <a:latin typeface="Verdana"/>
                <a:ea typeface="ＭＳ Ｐゴシック" charset="0"/>
                <a:cs typeface="Verdana"/>
              </a:rPr>
              <a:t>of meetings</a:t>
            </a:r>
            <a:endParaRPr lang="en-US" sz="1800"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Effective </a:t>
            </a:r>
            <a:r>
              <a:rPr lang="en-US" sz="1800" dirty="0">
                <a:latin typeface="Verdana"/>
                <a:ea typeface="ＭＳ Ｐゴシック" charset="0"/>
                <a:cs typeface="Verdana"/>
              </a:rPr>
              <a:t>independent </a:t>
            </a:r>
            <a:r>
              <a:rPr lang="en-US" sz="1800" dirty="0" smtClean="0">
                <a:latin typeface="Verdana"/>
                <a:ea typeface="ＭＳ Ｐゴシック" charset="0"/>
                <a:cs typeface="Verdana"/>
              </a:rPr>
              <a:t>advocacy</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18063220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616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738629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Challenges in getting the right support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914277" y="2213211"/>
            <a:ext cx="7311606" cy="4525964"/>
          </a:xfrm>
        </p:spPr>
        <p:txBody>
          <a:bodyPr numCol="1" spcCol="468000">
            <a:noAutofit/>
          </a:bodyPr>
          <a:lstStyle/>
          <a:p>
            <a:pPr marL="0" indent="0">
              <a:lnSpc>
                <a:spcPct val="120000"/>
              </a:lnSpc>
              <a:spcAft>
                <a:spcPts val="1000"/>
              </a:spcAft>
              <a:buNone/>
            </a:pPr>
            <a:r>
              <a:rPr lang="en-US" sz="2200" b="1" dirty="0" smtClean="0">
                <a:latin typeface="Verdana"/>
                <a:ea typeface="ＭＳ Ｐゴシック" charset="0"/>
                <a:cs typeface="Verdana"/>
              </a:rPr>
              <a:t>There </a:t>
            </a:r>
            <a:r>
              <a:rPr lang="en-US" sz="2200" b="1" dirty="0">
                <a:latin typeface="Verdana"/>
                <a:ea typeface="ＭＳ Ｐゴシック" charset="0"/>
                <a:cs typeface="Verdana"/>
              </a:rPr>
              <a:t>are various difficulties in getting the right support in place</a:t>
            </a:r>
            <a:r>
              <a:rPr lang="en-US" sz="2200" b="1" dirty="0" smtClean="0">
                <a:latin typeface="Verdana"/>
                <a:ea typeface="ＭＳ Ｐゴシック" charset="0"/>
                <a:cs typeface="Verdana"/>
              </a:rPr>
              <a:t>:</a:t>
            </a:r>
          </a:p>
          <a:p>
            <a:pPr>
              <a:lnSpc>
                <a:spcPct val="120000"/>
              </a:lnSpc>
              <a:spcAft>
                <a:spcPts val="1000"/>
              </a:spcAft>
            </a:pPr>
            <a:r>
              <a:rPr lang="en-US" sz="1800" dirty="0" smtClean="0">
                <a:latin typeface="Verdana"/>
                <a:ea typeface="ＭＳ Ｐゴシック" charset="0"/>
                <a:cs typeface="Verdana"/>
              </a:rPr>
              <a:t>Eligibility</a:t>
            </a:r>
          </a:p>
          <a:p>
            <a:pPr>
              <a:lnSpc>
                <a:spcPct val="120000"/>
              </a:lnSpc>
              <a:spcAft>
                <a:spcPts val="1000"/>
              </a:spcAft>
            </a:pPr>
            <a:r>
              <a:rPr lang="en-US" sz="1800" dirty="0" smtClean="0">
                <a:latin typeface="Verdana"/>
                <a:ea typeface="ＭＳ Ｐゴシック" charset="0"/>
                <a:cs typeface="Verdana"/>
              </a:rPr>
              <a:t>Resources</a:t>
            </a:r>
          </a:p>
          <a:p>
            <a:pPr>
              <a:lnSpc>
                <a:spcPct val="120000"/>
              </a:lnSpc>
              <a:spcAft>
                <a:spcPts val="1000"/>
              </a:spcAft>
            </a:pPr>
            <a:r>
              <a:rPr lang="en-US" sz="1800" dirty="0" smtClean="0">
                <a:latin typeface="Verdana"/>
                <a:ea typeface="ＭＳ Ｐゴシック" charset="0"/>
                <a:cs typeface="Verdana"/>
              </a:rPr>
              <a:t>Assessment</a:t>
            </a:r>
          </a:p>
          <a:p>
            <a:pPr>
              <a:lnSpc>
                <a:spcPct val="120000"/>
              </a:lnSpc>
              <a:spcAft>
                <a:spcPts val="1000"/>
              </a:spcAft>
            </a:pPr>
            <a:r>
              <a:rPr lang="en-US" sz="1800" dirty="0" smtClean="0">
                <a:latin typeface="Verdana"/>
                <a:ea typeface="ＭＳ Ｐゴシック" charset="0"/>
                <a:cs typeface="Verdana"/>
              </a:rPr>
              <a:t>Commissioning</a:t>
            </a:r>
          </a:p>
          <a:p>
            <a:pPr>
              <a:lnSpc>
                <a:spcPct val="120000"/>
              </a:lnSpc>
              <a:spcAft>
                <a:spcPts val="1000"/>
              </a:spcAft>
            </a:pPr>
            <a:r>
              <a:rPr lang="en-US" sz="1800" dirty="0" smtClean="0">
                <a:latin typeface="Verdana"/>
                <a:ea typeface="ＭＳ Ｐゴシック" charset="0"/>
                <a:cs typeface="Verdana"/>
              </a:rPr>
              <a:t>Provider expertise</a:t>
            </a:r>
          </a:p>
          <a:p>
            <a:pPr>
              <a:lnSpc>
                <a:spcPct val="120000"/>
              </a:lnSpc>
              <a:spcAft>
                <a:spcPts val="1000"/>
              </a:spcAft>
            </a:pPr>
            <a:r>
              <a:rPr lang="en-US" sz="1800" dirty="0" smtClean="0">
                <a:latin typeface="Verdana"/>
                <a:ea typeface="ＭＳ Ｐゴシック" charset="0"/>
                <a:cs typeface="Verdana"/>
              </a:rPr>
              <a:t>Joint budgets</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0704074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77876"/>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Issues in supporting parents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08984"/>
            <a:ext cx="7756727" cy="3328905"/>
          </a:xfrm>
        </p:spPr>
        <p:txBody>
          <a:bodyPr numCol="1" spcCol="468000">
            <a:noAutofit/>
          </a:bodyPr>
          <a:lstStyle/>
          <a:p>
            <a:pPr marL="0" indent="0">
              <a:buNone/>
            </a:pPr>
            <a:r>
              <a:rPr lang="en-US" sz="3000" dirty="0">
                <a:solidFill>
                  <a:schemeClr val="bg1">
                    <a:lumMod val="50000"/>
                  </a:schemeClr>
                </a:solidFill>
                <a:ea typeface="ＭＳ Ｐゴシック" charset="0"/>
                <a:cs typeface="Times New Roman"/>
              </a:rPr>
              <a:t>Day to day support might come from support workers/ personal assistants </a:t>
            </a:r>
            <a:r>
              <a:rPr lang="en-US" sz="3000" dirty="0" smtClean="0">
                <a:solidFill>
                  <a:schemeClr val="bg1">
                    <a:lumMod val="50000"/>
                  </a:schemeClr>
                </a:solidFill>
                <a:ea typeface="ＭＳ Ｐゴシック" charset="0"/>
                <a:cs typeface="Times New Roman"/>
              </a:rPr>
              <a:t>who </a:t>
            </a:r>
            <a:r>
              <a:rPr lang="en-US" sz="3000" dirty="0">
                <a:solidFill>
                  <a:schemeClr val="bg1">
                    <a:lumMod val="50000"/>
                  </a:schemeClr>
                </a:solidFill>
                <a:ea typeface="ＭＳ Ｐゴシック" charset="0"/>
                <a:cs typeface="Times New Roman"/>
              </a:rPr>
              <a:t>lack knowledge of child protection issues, procedures and/ or legislation.</a:t>
            </a:r>
          </a:p>
          <a:p>
            <a:pPr marL="0" indent="0">
              <a:lnSpc>
                <a:spcPct val="120000"/>
              </a:lnSpc>
              <a:buNone/>
            </a:pPr>
            <a:endParaRPr lang="en-US" sz="1800" dirty="0">
              <a:latin typeface="Verdana"/>
              <a:ea typeface="ＭＳ Ｐゴシック" charset="0"/>
              <a:cs typeface="Verdana"/>
            </a:endParaRPr>
          </a:p>
          <a:p>
            <a:pPr marL="0" indent="0">
              <a:lnSpc>
                <a:spcPct val="120000"/>
              </a:lnSpc>
              <a:buNone/>
            </a:pPr>
            <a:r>
              <a:rPr lang="en-US" sz="1800" dirty="0">
                <a:latin typeface="Verdana"/>
                <a:ea typeface="ＭＳ Ｐゴシック" charset="0"/>
                <a:cs typeface="Verdana"/>
              </a:rPr>
              <a:t>The concept of “supported living” is now well established – so why can’t we start to think of </a:t>
            </a:r>
            <a:r>
              <a:rPr lang="en-US" sz="1800" dirty="0" smtClean="0">
                <a:latin typeface="Verdana"/>
                <a:ea typeface="ＭＳ Ｐゴシック" charset="0"/>
                <a:cs typeface="Verdana"/>
              </a:rPr>
              <a:t> </a:t>
            </a:r>
            <a:r>
              <a:rPr lang="en-US" sz="1800" dirty="0">
                <a:latin typeface="Verdana"/>
                <a:ea typeface="ＭＳ Ｐゴシック" charset="0"/>
                <a:cs typeface="Verdana"/>
              </a:rPr>
              <a:t>“supported parenting”?</a:t>
            </a: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Feels valued</a:t>
            </a:r>
          </a:p>
          <a:p>
            <a:pPr>
              <a:lnSpc>
                <a:spcPct val="120000"/>
              </a:lnSpc>
            </a:pPr>
            <a:r>
              <a:rPr lang="en-US" sz="1800" dirty="0">
                <a:solidFill>
                  <a:srgbClr val="A6A6A6"/>
                </a:solidFill>
                <a:latin typeface="Verdana"/>
                <a:ea typeface="ＭＳ Ｐゴシック" charset="0"/>
                <a:cs typeface="Verdana"/>
              </a:rPr>
              <a:t>Feels like a partner in mutual </a:t>
            </a:r>
            <a:r>
              <a:rPr lang="en-US" sz="1800" dirty="0" err="1">
                <a:solidFill>
                  <a:srgbClr val="A6A6A6"/>
                </a:solidFill>
                <a:latin typeface="Verdana"/>
                <a:ea typeface="ＭＳ Ｐゴシック" charset="0"/>
                <a:cs typeface="Verdana"/>
              </a:rPr>
              <a:t>endeavour</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Has a better chance of making friends and feeling less isolated, passive and frustrated</a:t>
            </a:r>
            <a:endParaRPr lang="en-US" sz="1800" dirty="0" smtClean="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64935176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41295"/>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738629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What should help</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914277" y="1938605"/>
            <a:ext cx="7311606" cy="4525964"/>
          </a:xfrm>
        </p:spPr>
        <p:txBody>
          <a:bodyPr numCol="1" spcCol="468000">
            <a:noAutofit/>
          </a:bodyPr>
          <a:lstStyle/>
          <a:p>
            <a:pPr>
              <a:lnSpc>
                <a:spcPct val="120000"/>
              </a:lnSpc>
              <a:spcAft>
                <a:spcPts val="1000"/>
              </a:spcAft>
            </a:pPr>
            <a:r>
              <a:rPr lang="en-US" sz="1800" i="1" dirty="0" smtClean="0">
                <a:latin typeface="Verdana"/>
                <a:ea typeface="ＭＳ Ｐゴシック" charset="0"/>
                <a:cs typeface="Verdana"/>
              </a:rPr>
              <a:t>Scottish </a:t>
            </a:r>
            <a:r>
              <a:rPr lang="en-US" sz="1800" i="1" dirty="0">
                <a:latin typeface="Verdana"/>
                <a:ea typeface="ＭＳ Ｐゴシック" charset="0"/>
                <a:cs typeface="Verdana"/>
              </a:rPr>
              <a:t>Good Practice Guidelines for </a:t>
            </a:r>
            <a:r>
              <a:rPr lang="en-US" sz="1800" i="1" dirty="0" smtClean="0">
                <a:latin typeface="Verdana"/>
                <a:ea typeface="ＭＳ Ｐゴシック" charset="0"/>
                <a:cs typeface="Verdana"/>
              </a:rPr>
              <a:t>Supporting </a:t>
            </a:r>
            <a:r>
              <a:rPr lang="en-US" sz="1800" i="1" dirty="0">
                <a:latin typeface="Verdana"/>
                <a:ea typeface="ＭＳ Ｐゴシック" charset="0"/>
                <a:cs typeface="Verdana"/>
              </a:rPr>
              <a:t>Parents With Learning </a:t>
            </a:r>
            <a:r>
              <a:rPr lang="en-US" sz="1800" i="1" dirty="0" smtClean="0">
                <a:latin typeface="Verdana"/>
                <a:ea typeface="ＭＳ Ｐゴシック" charset="0"/>
                <a:cs typeface="Verdana"/>
              </a:rPr>
              <a:t>Disabilities</a:t>
            </a:r>
            <a:endParaRPr lang="en-US" sz="1800" i="1" dirty="0">
              <a:latin typeface="Verdana"/>
              <a:ea typeface="ＭＳ Ｐゴシック" charset="0"/>
              <a:cs typeface="Verdana"/>
            </a:endParaRPr>
          </a:p>
          <a:p>
            <a:pPr>
              <a:lnSpc>
                <a:spcPct val="120000"/>
              </a:lnSpc>
              <a:spcAft>
                <a:spcPts val="1000"/>
              </a:spcAft>
            </a:pPr>
            <a:r>
              <a:rPr lang="en-US" sz="1800" i="1" dirty="0" smtClean="0">
                <a:latin typeface="Verdana"/>
                <a:ea typeface="ＭＳ Ｐゴシック" charset="0"/>
                <a:cs typeface="Verdana"/>
              </a:rPr>
              <a:t>National </a:t>
            </a:r>
            <a:r>
              <a:rPr lang="en-US" sz="1800" i="1" dirty="0">
                <a:latin typeface="Verdana"/>
                <a:ea typeface="ＭＳ Ｐゴシック" charset="0"/>
                <a:cs typeface="Verdana"/>
              </a:rPr>
              <a:t>Guidance for Child Protection in Scotland, </a:t>
            </a:r>
            <a:r>
              <a:rPr lang="en-US" sz="1800" dirty="0">
                <a:latin typeface="Verdana"/>
                <a:ea typeface="ＭＳ Ｐゴシック" charset="0"/>
                <a:cs typeface="Verdana"/>
              </a:rPr>
              <a:t>2014	</a:t>
            </a:r>
          </a:p>
          <a:p>
            <a:pPr>
              <a:lnSpc>
                <a:spcPct val="120000"/>
              </a:lnSpc>
              <a:spcAft>
                <a:spcPts val="1000"/>
              </a:spcAft>
            </a:pPr>
            <a:r>
              <a:rPr lang="en-US" sz="1800" dirty="0" smtClean="0">
                <a:latin typeface="Verdana"/>
                <a:ea typeface="ＭＳ Ｐゴシック" charset="0"/>
                <a:cs typeface="Verdana"/>
              </a:rPr>
              <a:t>GIRFEC </a:t>
            </a:r>
            <a:r>
              <a:rPr lang="en-US" sz="1800" dirty="0">
                <a:latin typeface="Verdana"/>
                <a:ea typeface="ＭＳ Ｐゴシック" charset="0"/>
                <a:cs typeface="Verdana"/>
              </a:rPr>
              <a:t>(early intervention, joint working</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Children </a:t>
            </a:r>
            <a:r>
              <a:rPr lang="en-US" sz="1800" dirty="0">
                <a:latin typeface="Verdana"/>
                <a:ea typeface="ＭＳ Ｐゴシック" charset="0"/>
                <a:cs typeface="Verdana"/>
              </a:rPr>
              <a:t>and Young People Act </a:t>
            </a:r>
            <a:r>
              <a:rPr lang="en-US" sz="1800" dirty="0" smtClean="0">
                <a:latin typeface="Verdana"/>
                <a:ea typeface="ＭＳ Ｐゴシック" charset="0"/>
                <a:cs typeface="Verdana"/>
              </a:rPr>
              <a:t>2014</a:t>
            </a:r>
            <a:endParaRPr lang="en-US" sz="1800" dirty="0">
              <a:latin typeface="Verdana"/>
              <a:ea typeface="ＭＳ Ｐゴシック" charset="0"/>
              <a:cs typeface="Verdana"/>
            </a:endParaRPr>
          </a:p>
          <a:p>
            <a:pPr>
              <a:lnSpc>
                <a:spcPct val="120000"/>
              </a:lnSpc>
              <a:spcAft>
                <a:spcPts val="1000"/>
              </a:spcAft>
            </a:pPr>
            <a:r>
              <a:rPr lang="en-US" sz="1800" i="1" dirty="0" smtClean="0">
                <a:latin typeface="Verdana"/>
                <a:ea typeface="ＭＳ Ｐゴシック" charset="0"/>
                <a:cs typeface="Verdana"/>
              </a:rPr>
              <a:t>National </a:t>
            </a:r>
            <a:r>
              <a:rPr lang="en-US" sz="1800" i="1" dirty="0">
                <a:latin typeface="Verdana"/>
                <a:ea typeface="ＭＳ Ｐゴシック" charset="0"/>
                <a:cs typeface="Verdana"/>
              </a:rPr>
              <a:t>Parenting Strategy: Making </a:t>
            </a:r>
            <a:r>
              <a:rPr lang="en-US" sz="1800" i="1" dirty="0" smtClean="0">
                <a:latin typeface="Verdana"/>
                <a:ea typeface="ＭＳ Ｐゴシック" charset="0"/>
                <a:cs typeface="Verdana"/>
              </a:rPr>
              <a:t>a positive </a:t>
            </a:r>
            <a:r>
              <a:rPr lang="en-US" sz="1800" i="1" dirty="0">
                <a:latin typeface="Verdana"/>
                <a:ea typeface="ＭＳ Ｐゴシック" charset="0"/>
                <a:cs typeface="Verdana"/>
              </a:rPr>
              <a:t>difference to children and </a:t>
            </a:r>
            <a:r>
              <a:rPr lang="en-US" sz="1800" i="1" dirty="0" smtClean="0">
                <a:latin typeface="Verdana"/>
                <a:ea typeface="ＭＳ Ｐゴシック" charset="0"/>
                <a:cs typeface="Verdana"/>
              </a:rPr>
              <a:t>young people </a:t>
            </a:r>
            <a:r>
              <a:rPr lang="en-US" sz="1800" i="1" dirty="0">
                <a:latin typeface="Verdana"/>
                <a:ea typeface="ＭＳ Ｐゴシック" charset="0"/>
                <a:cs typeface="Verdana"/>
              </a:rPr>
              <a:t>through parenting</a:t>
            </a:r>
            <a:r>
              <a:rPr lang="en-US" sz="1800" dirty="0">
                <a:latin typeface="Verdana"/>
                <a:ea typeface="ＭＳ Ｐゴシック" charset="0"/>
                <a:cs typeface="Verdana"/>
              </a:rPr>
              <a:t>, </a:t>
            </a:r>
            <a:r>
              <a:rPr lang="en-US" sz="1800" dirty="0" smtClean="0">
                <a:latin typeface="Verdana"/>
                <a:ea typeface="ＭＳ Ｐゴシック" charset="0"/>
                <a:cs typeface="Verdana"/>
              </a:rPr>
              <a:t>2012</a:t>
            </a:r>
          </a:p>
          <a:p>
            <a:pPr marL="0" indent="0">
              <a:lnSpc>
                <a:spcPct val="120000"/>
              </a:lnSpc>
              <a:spcAft>
                <a:spcPts val="1000"/>
              </a:spcAft>
              <a:buNone/>
            </a:pPr>
            <a:r>
              <a:rPr lang="en-US" sz="1800" dirty="0" smtClean="0">
                <a:solidFill>
                  <a:srgbClr val="7F7F7F"/>
                </a:solidFill>
                <a:latin typeface="Verdana"/>
                <a:ea typeface="ＭＳ Ｐゴシック" charset="0"/>
                <a:cs typeface="Verdana"/>
              </a:rPr>
              <a:t>   </a:t>
            </a:r>
            <a:r>
              <a:rPr lang="en-US" sz="1800" dirty="0">
                <a:solidFill>
                  <a:srgbClr val="7F7F7F"/>
                </a:solidFill>
                <a:latin typeface="Verdana"/>
                <a:ea typeface="ＭＳ Ｐゴシック" charset="0"/>
                <a:cs typeface="Verdana"/>
              </a:rPr>
              <a:t> </a:t>
            </a:r>
            <a:r>
              <a:rPr lang="en-US" sz="1400" dirty="0">
                <a:solidFill>
                  <a:srgbClr val="7F7F7F"/>
                </a:solidFill>
                <a:latin typeface="Verdana"/>
                <a:ea typeface="ＭＳ Ｐゴシック" charset="0"/>
                <a:cs typeface="Verdana"/>
              </a:rPr>
              <a:t>Additional Notes for Practitioners: </a:t>
            </a:r>
            <a:r>
              <a:rPr lang="en-US" sz="1400" i="1" dirty="0">
                <a:solidFill>
                  <a:srgbClr val="7F7F7F"/>
                </a:solidFill>
                <a:latin typeface="Verdana"/>
                <a:ea typeface="ＭＳ Ｐゴシック" charset="0"/>
                <a:cs typeface="Verdana"/>
              </a:rPr>
              <a:t>Protecting Disabled </a:t>
            </a:r>
            <a:r>
              <a:rPr lang="en-US" sz="1400" i="1" dirty="0" smtClean="0">
                <a:solidFill>
                  <a:srgbClr val="7F7F7F"/>
                </a:solidFill>
                <a:latin typeface="Verdana"/>
                <a:ea typeface="ＭＳ Ｐゴシック" charset="0"/>
                <a:cs typeface="Verdana"/>
              </a:rPr>
              <a:t>Children </a:t>
            </a:r>
            <a:r>
              <a:rPr lang="en-US" sz="1400" i="1" dirty="0">
                <a:solidFill>
                  <a:srgbClr val="7F7F7F"/>
                </a:solidFill>
                <a:latin typeface="Verdana"/>
                <a:ea typeface="ＭＳ Ｐゴシック" charset="0"/>
                <a:cs typeface="Verdana"/>
              </a:rPr>
              <a:t>from Abuse </a:t>
            </a:r>
            <a:r>
              <a:rPr lang="en-US" sz="1400" i="1" dirty="0" smtClean="0">
                <a:solidFill>
                  <a:srgbClr val="7F7F7F"/>
                </a:solidFill>
                <a:latin typeface="Verdana"/>
                <a:ea typeface="ＭＳ Ｐゴシック" charset="0"/>
                <a:cs typeface="Verdana"/>
              </a:rPr>
              <a:t/>
            </a:r>
            <a:br>
              <a:rPr lang="en-US" sz="1400" i="1" dirty="0" smtClean="0">
                <a:solidFill>
                  <a:srgbClr val="7F7F7F"/>
                </a:solidFill>
                <a:latin typeface="Verdana"/>
                <a:ea typeface="ＭＳ Ｐゴシック" charset="0"/>
                <a:cs typeface="Verdana"/>
              </a:rPr>
            </a:br>
            <a:r>
              <a:rPr lang="en-US" sz="1400" i="1" dirty="0" smtClean="0">
                <a:solidFill>
                  <a:srgbClr val="7F7F7F"/>
                </a:solidFill>
                <a:latin typeface="Verdana"/>
                <a:ea typeface="ＭＳ Ｐゴシック" charset="0"/>
                <a:cs typeface="Verdana"/>
              </a:rPr>
              <a:t>     &amp; </a:t>
            </a:r>
            <a:r>
              <a:rPr lang="en-US" sz="1400" i="1" dirty="0">
                <a:solidFill>
                  <a:srgbClr val="7F7F7F"/>
                </a:solidFill>
                <a:latin typeface="Verdana"/>
                <a:ea typeface="ＭＳ Ｐゴシック" charset="0"/>
                <a:cs typeface="Verdana"/>
              </a:rPr>
              <a:t>Neglect</a:t>
            </a:r>
            <a:endParaRPr lang="en-US" sz="1400" i="1" dirty="0">
              <a:latin typeface="Verdana"/>
              <a:ea typeface="ＭＳ Ｐゴシック" charset="0"/>
              <a:cs typeface="Verdana"/>
            </a:endParaRPr>
          </a:p>
        </p:txBody>
      </p:sp>
    </p:spTree>
    <p:extLst>
      <p:ext uri="{BB962C8B-B14F-4D97-AF65-F5344CB8AC3E}">
        <p14:creationId xmlns:p14="http://schemas.microsoft.com/office/powerpoint/2010/main" val="359714838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8396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11741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Reflection</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414755" y="4456878"/>
            <a:ext cx="4035687" cy="995958"/>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How </a:t>
            </a:r>
            <a:r>
              <a:rPr lang="en-US" sz="1800" dirty="0">
                <a:latin typeface="Verdana"/>
                <a:ea typeface="ＭＳ Ｐゴシック" charset="0"/>
                <a:cs typeface="Verdana"/>
              </a:rPr>
              <a:t>could it be improved?</a:t>
            </a:r>
          </a:p>
        </p:txBody>
      </p:sp>
      <p:sp>
        <p:nvSpPr>
          <p:cNvPr id="6" name="Content Placeholder 4"/>
          <p:cNvSpPr>
            <a:spLocks noGrp="1"/>
          </p:cNvSpPr>
          <p:nvPr>
            <p:ph idx="4294967295"/>
          </p:nvPr>
        </p:nvSpPr>
        <p:spPr>
          <a:xfrm>
            <a:off x="414755" y="2198090"/>
            <a:ext cx="4035687" cy="1952691"/>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Has </a:t>
            </a:r>
            <a:r>
              <a:rPr lang="en-US" sz="1800" dirty="0">
                <a:latin typeface="Verdana"/>
                <a:ea typeface="ＭＳ Ｐゴシック" charset="0"/>
                <a:cs typeface="Verdana"/>
              </a:rPr>
              <a:t>this part of the course met the learning objectives?</a:t>
            </a:r>
          </a:p>
        </p:txBody>
      </p:sp>
      <p:sp>
        <p:nvSpPr>
          <p:cNvPr id="7" name="Content Placeholder 4"/>
          <p:cNvSpPr>
            <a:spLocks noGrp="1"/>
          </p:cNvSpPr>
          <p:nvPr>
            <p:ph idx="4294967295"/>
          </p:nvPr>
        </p:nvSpPr>
        <p:spPr>
          <a:xfrm>
            <a:off x="4791259" y="4456878"/>
            <a:ext cx="4031625" cy="1343337"/>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further information/study might you want?</a:t>
            </a:r>
          </a:p>
        </p:txBody>
      </p:sp>
      <p:sp>
        <p:nvSpPr>
          <p:cNvPr id="11" name="Content Placeholder 4"/>
          <p:cNvSpPr>
            <a:spLocks noGrp="1"/>
          </p:cNvSpPr>
          <p:nvPr>
            <p:ph idx="4294967295"/>
          </p:nvPr>
        </p:nvSpPr>
        <p:spPr>
          <a:xfrm>
            <a:off x="4791259" y="2198090"/>
            <a:ext cx="4031625" cy="1952691"/>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Has the </a:t>
            </a:r>
            <a:r>
              <a:rPr lang="en-US" sz="1800" dirty="0">
                <a:latin typeface="Verdana"/>
                <a:ea typeface="ＭＳ Ｐゴシック" charset="0"/>
                <a:cs typeface="Verdana"/>
              </a:rPr>
              <a:t>course </a:t>
            </a:r>
            <a:r>
              <a:rPr lang="en-US" sz="1800" dirty="0" smtClean="0">
                <a:latin typeface="Verdana"/>
                <a:ea typeface="ＭＳ Ｐゴシック" charset="0"/>
                <a:cs typeface="Verdana"/>
              </a:rPr>
              <a:t>overall (all three parts) met its </a:t>
            </a:r>
            <a:r>
              <a:rPr lang="en-US" sz="1800" dirty="0">
                <a:latin typeface="Verdana"/>
                <a:ea typeface="ＭＳ Ｐゴシック" charset="0"/>
                <a:cs typeface="Verdana"/>
              </a:rPr>
              <a:t>objectives?</a:t>
            </a:r>
          </a:p>
        </p:txBody>
      </p:sp>
    </p:spTree>
    <p:extLst>
      <p:ext uri="{BB962C8B-B14F-4D97-AF65-F5344CB8AC3E}">
        <p14:creationId xmlns:p14="http://schemas.microsoft.com/office/powerpoint/2010/main" val="103229864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96750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68294"/>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Acknowledgements</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0" y="1243152"/>
            <a:ext cx="7468084" cy="4968169"/>
          </a:xfrm>
        </p:spPr>
        <p:txBody>
          <a:bodyPr>
            <a:noAutofit/>
          </a:bodyPr>
          <a:lstStyle/>
          <a:p>
            <a:pPr marL="0" indent="0">
              <a:buNone/>
            </a:pPr>
            <a:r>
              <a:rPr lang="en-US" sz="3000" smtClean="0">
                <a:solidFill>
                  <a:srgbClr val="7F7F7F"/>
                </a:solidFill>
                <a:ea typeface="ＭＳ Ｐゴシック" charset="0"/>
                <a:cs typeface="Times New Roman"/>
              </a:rPr>
              <a:t>WithScotland</a:t>
            </a:r>
            <a:r>
              <a:rPr lang="en-US" sz="3000" dirty="0" smtClean="0">
                <a:solidFill>
                  <a:srgbClr val="7F7F7F"/>
                </a:solidFill>
                <a:ea typeface="ＭＳ Ｐゴシック" charset="0"/>
                <a:cs typeface="Times New Roman"/>
              </a:rPr>
              <a:t> </a:t>
            </a:r>
            <a:r>
              <a:rPr lang="en-US" sz="3000" dirty="0">
                <a:solidFill>
                  <a:srgbClr val="7F7F7F"/>
                </a:solidFill>
                <a:ea typeface="ＭＳ Ｐゴシック" charset="0"/>
                <a:cs typeface="Times New Roman"/>
              </a:rPr>
              <a:t>and Scottish Government would like to thank all those who contributed advice and material to this course and in particular:</a:t>
            </a:r>
          </a:p>
          <a:p>
            <a:pPr marL="0" indent="0">
              <a:lnSpc>
                <a:spcPct val="50000"/>
              </a:lnSpc>
              <a:buNone/>
            </a:pPr>
            <a:r>
              <a:rPr lang="en-US" sz="2200" b="1" dirty="0">
                <a:latin typeface="Verdana"/>
                <a:ea typeface="ＭＳ Ｐゴシック" charset="0"/>
                <a:cs typeface="Verdana"/>
              </a:rPr>
              <a:t> </a:t>
            </a:r>
          </a:p>
          <a:p>
            <a:pPr marL="0" indent="0">
              <a:lnSpc>
                <a:spcPct val="200000"/>
              </a:lnSpc>
              <a:buNone/>
            </a:pPr>
            <a:r>
              <a:rPr lang="en-US" sz="1800" dirty="0" smtClean="0">
                <a:latin typeface="Verdana"/>
                <a:ea typeface="ＭＳ Ｐゴシック" charset="0"/>
                <a:cs typeface="Verdana"/>
              </a:rPr>
              <a:t>East </a:t>
            </a:r>
            <a:r>
              <a:rPr lang="en-US" sz="1800" dirty="0">
                <a:latin typeface="Verdana"/>
                <a:ea typeface="ＭＳ Ｐゴシック" charset="0"/>
                <a:cs typeface="Verdana"/>
              </a:rPr>
              <a:t>Renfrewshire, North and South </a:t>
            </a:r>
            <a:r>
              <a:rPr lang="en-US" sz="1800" dirty="0" err="1">
                <a:latin typeface="Verdana"/>
                <a:ea typeface="ＭＳ Ｐゴシック" charset="0"/>
                <a:cs typeface="Verdana"/>
              </a:rPr>
              <a:t>Lanarkshire</a:t>
            </a:r>
            <a:r>
              <a:rPr lang="en-US" sz="1800" dirty="0">
                <a:latin typeface="Verdana"/>
                <a:ea typeface="ＭＳ Ｐゴシック" charset="0"/>
                <a:cs typeface="Verdana"/>
              </a:rPr>
              <a:t> CPCs</a:t>
            </a:r>
          </a:p>
          <a:p>
            <a:pPr marL="0" indent="0">
              <a:lnSpc>
                <a:spcPct val="200000"/>
              </a:lnSpc>
              <a:buNone/>
            </a:pPr>
            <a:r>
              <a:rPr lang="en-US" sz="1800" dirty="0">
                <a:latin typeface="Verdana"/>
                <a:ea typeface="ＭＳ Ｐゴシック" charset="0"/>
                <a:cs typeface="Verdana"/>
              </a:rPr>
              <a:t>Prof Kirsten </a:t>
            </a:r>
            <a:r>
              <a:rPr lang="en-US" sz="1800" dirty="0" smtClean="0">
                <a:latin typeface="Verdana"/>
                <a:ea typeface="ＭＳ Ｐゴシック" charset="0"/>
                <a:cs typeface="Verdana"/>
              </a:rPr>
              <a:t>Stalker: </a:t>
            </a:r>
            <a:r>
              <a:rPr lang="en-US" sz="1800" i="1" dirty="0" smtClean="0">
                <a:latin typeface="Verdana"/>
                <a:ea typeface="ＭＳ Ｐゴシック" charset="0"/>
                <a:cs typeface="Verdana"/>
              </a:rPr>
              <a:t>University </a:t>
            </a:r>
            <a:r>
              <a:rPr lang="en-US" sz="1800" i="1" dirty="0">
                <a:latin typeface="Verdana"/>
                <a:ea typeface="ＭＳ Ｐゴシック" charset="0"/>
                <a:cs typeface="Verdana"/>
              </a:rPr>
              <a:t>of </a:t>
            </a:r>
            <a:r>
              <a:rPr lang="en-US" sz="1800" i="1" dirty="0" err="1">
                <a:latin typeface="Verdana"/>
                <a:ea typeface="ＭＳ Ｐゴシック" charset="0"/>
                <a:cs typeface="Verdana"/>
              </a:rPr>
              <a:t>Strathclyde</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Prof </a:t>
            </a:r>
            <a:r>
              <a:rPr lang="en-US" sz="1800" dirty="0" err="1">
                <a:latin typeface="Verdana"/>
                <a:ea typeface="ＭＳ Ｐゴシック" charset="0"/>
                <a:cs typeface="Verdana"/>
              </a:rPr>
              <a:t>Brigid</a:t>
            </a:r>
            <a:r>
              <a:rPr lang="en-US" sz="1800" dirty="0">
                <a:latin typeface="Verdana"/>
                <a:ea typeface="ＭＳ Ｐゴシック" charset="0"/>
                <a:cs typeface="Verdana"/>
              </a:rPr>
              <a:t> </a:t>
            </a:r>
            <a:r>
              <a:rPr lang="en-US" sz="1800" dirty="0" smtClean="0">
                <a:latin typeface="Verdana"/>
                <a:ea typeface="ＭＳ Ｐゴシック" charset="0"/>
                <a:cs typeface="Verdana"/>
              </a:rPr>
              <a:t>Daniel: </a:t>
            </a:r>
            <a:r>
              <a:rPr lang="en-US" sz="1800" i="1" dirty="0">
                <a:latin typeface="Verdana"/>
                <a:ea typeface="ＭＳ Ｐゴシック" charset="0"/>
                <a:cs typeface="Verdana"/>
              </a:rPr>
              <a:t>University of </a:t>
            </a:r>
            <a:r>
              <a:rPr lang="en-US" sz="1800" i="1" dirty="0" err="1">
                <a:latin typeface="Verdana"/>
                <a:ea typeface="ＭＳ Ｐゴシック" charset="0"/>
                <a:cs typeface="Verdana"/>
              </a:rPr>
              <a:t>Stirling</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Scottish Consortium for Learning Disabilities</a:t>
            </a:r>
          </a:p>
          <a:p>
            <a:pPr marL="0" indent="0">
              <a:lnSpc>
                <a:spcPct val="200000"/>
              </a:lnSpc>
              <a:buNone/>
            </a:pPr>
            <a:r>
              <a:rPr lang="en-US" sz="1800" dirty="0">
                <a:latin typeface="Verdana"/>
                <a:ea typeface="ＭＳ Ｐゴシック" charset="0"/>
                <a:cs typeface="Verdana"/>
              </a:rPr>
              <a:t>Glasgow Centre for Inclusive </a:t>
            </a:r>
            <a:r>
              <a:rPr lang="en-US" sz="1800" dirty="0" smtClean="0">
                <a:latin typeface="Verdana"/>
                <a:ea typeface="ＭＳ Ｐゴシック" charset="0"/>
                <a:cs typeface="Verdana"/>
              </a:rPr>
              <a:t>Living</a:t>
            </a:r>
          </a:p>
          <a:p>
            <a:pPr marL="0" indent="0">
              <a:lnSpc>
                <a:spcPct val="200000"/>
              </a:lnSpc>
              <a:buNone/>
            </a:pPr>
            <a:r>
              <a:rPr lang="en-US" sz="1800" dirty="0" smtClean="0">
                <a:latin typeface="Verdana"/>
                <a:ea typeface="ＭＳ Ｐゴシック" charset="0"/>
                <a:cs typeface="Verdana"/>
              </a:rPr>
              <a:t>People First Scotland</a:t>
            </a:r>
            <a:endParaRPr lang="en-US" sz="2200" dirty="0">
              <a:latin typeface="Verdana"/>
              <a:ea typeface="ＭＳ Ｐゴシック" charset="0"/>
              <a:cs typeface="Verdana"/>
            </a:endParaRPr>
          </a:p>
          <a:p>
            <a:pPr marL="0" indent="0">
              <a:buNone/>
            </a:pPr>
            <a:r>
              <a:rPr lang="en-US" sz="2200" b="1" dirty="0">
                <a:latin typeface="Verdana"/>
                <a:ea typeface="ＭＳ Ｐゴシック" charset="0"/>
                <a:cs typeface="Verdana"/>
              </a:rPr>
              <a:t>		</a:t>
            </a:r>
          </a:p>
        </p:txBody>
      </p:sp>
      <p:cxnSp>
        <p:nvCxnSpPr>
          <p:cNvPr id="6" name="Straight Connector 5"/>
          <p:cNvCxnSpPr/>
          <p:nvPr/>
        </p:nvCxnSpPr>
        <p:spPr>
          <a:xfrm>
            <a:off x="1027670" y="3615698"/>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027670" y="4245753"/>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27670" y="4846274"/>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027670" y="545663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27670" y="609627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027670" y="663404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583780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95065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266300"/>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Emerson, E., </a:t>
            </a:r>
            <a:r>
              <a:rPr lang="en-US" sz="1800" dirty="0" err="1">
                <a:latin typeface="Verdana"/>
                <a:ea typeface="ＭＳ Ｐゴシック" charset="0"/>
                <a:cs typeface="Verdana"/>
              </a:rPr>
              <a:t>Malam</a:t>
            </a:r>
            <a:r>
              <a:rPr lang="en-US" sz="1800" dirty="0">
                <a:latin typeface="Verdana"/>
                <a:ea typeface="ＭＳ Ｐゴシック" charset="0"/>
                <a:cs typeface="Verdana"/>
              </a:rPr>
              <a:t>, S., Davies, I. &amp; Spencer, K. (2005) </a:t>
            </a:r>
            <a:r>
              <a:rPr lang="en-US" sz="1800" i="1" dirty="0">
                <a:latin typeface="Verdana"/>
                <a:ea typeface="ＭＳ Ｐゴシック" charset="0"/>
                <a:cs typeface="Verdana"/>
              </a:rPr>
              <a:t>Adults with Learning Disabilities in England 2003/4</a:t>
            </a:r>
            <a:r>
              <a:rPr lang="en-US" sz="1800" dirty="0">
                <a:latin typeface="Verdana"/>
                <a:ea typeface="ＭＳ Ｐゴシック" charset="0"/>
                <a:cs typeface="Verdana"/>
              </a:rPr>
              <a:t>, </a:t>
            </a:r>
            <a:r>
              <a:rPr lang="en-US" sz="1400" b="1" dirty="0" err="1">
                <a:solidFill>
                  <a:schemeClr val="bg1">
                    <a:lumMod val="50000"/>
                  </a:schemeClr>
                </a:solidFill>
                <a:latin typeface="Verdana"/>
                <a:ea typeface="ＭＳ Ｐゴシック" charset="0"/>
                <a:cs typeface="Verdana"/>
              </a:rPr>
              <a:t>www.ic.nhs.uk</a:t>
            </a:r>
            <a:r>
              <a:rPr lang="en-US" sz="1400" b="1" dirty="0">
                <a:solidFill>
                  <a:schemeClr val="bg1">
                    <a:lumMod val="50000"/>
                  </a:schemeClr>
                </a:solidFill>
                <a:latin typeface="Verdana"/>
                <a:ea typeface="ＭＳ Ｐゴシック" charset="0"/>
                <a:cs typeface="Verdana"/>
              </a:rPr>
              <a:t>/pubs/learndiff2004 </a:t>
            </a:r>
          </a:p>
          <a:p>
            <a:pPr>
              <a:lnSpc>
                <a:spcPct val="120000"/>
              </a:lnSpc>
              <a:spcAft>
                <a:spcPts val="1000"/>
              </a:spcAft>
            </a:pPr>
            <a:r>
              <a:rPr lang="en-US" sz="1800" dirty="0">
                <a:latin typeface="Verdana"/>
                <a:ea typeface="ＭＳ Ｐゴシック" charset="0"/>
                <a:cs typeface="Verdana"/>
              </a:rPr>
              <a:t>Joint Committee on Human Rights (2008) </a:t>
            </a:r>
            <a:r>
              <a:rPr lang="en-US" sz="1800" i="1" dirty="0">
                <a:latin typeface="Verdana"/>
                <a:ea typeface="ＭＳ Ｐゴシック" charset="0"/>
                <a:cs typeface="Verdana"/>
              </a:rPr>
              <a:t>A Life Like Any Other? Human Rights of Adults with Learning Disabilities</a:t>
            </a:r>
            <a:r>
              <a:rPr lang="en-US" sz="1800" dirty="0">
                <a:latin typeface="Verdana"/>
                <a:ea typeface="ＭＳ Ｐゴシック" charset="0"/>
                <a:cs typeface="Verdana"/>
              </a:rPr>
              <a:t>. The Stationery </a:t>
            </a:r>
            <a:r>
              <a:rPr lang="en-US" sz="1800" dirty="0" smtClean="0">
                <a:latin typeface="Verdana"/>
                <a:ea typeface="ＭＳ Ｐゴシック" charset="0"/>
                <a:cs typeface="Verdana"/>
              </a:rPr>
              <a:t>Office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Woodcock J. (2003) </a:t>
            </a:r>
            <a:r>
              <a:rPr lang="en-US" sz="1800" i="1" dirty="0">
                <a:latin typeface="Verdana"/>
                <a:ea typeface="ＭＳ Ｐゴシック" charset="0"/>
                <a:cs typeface="Verdana"/>
              </a:rPr>
              <a:t>The Social work Assessment of Parenting</a:t>
            </a:r>
            <a:r>
              <a:rPr lang="en-US" sz="1800" dirty="0">
                <a:latin typeface="Verdana"/>
                <a:ea typeface="ＭＳ Ｐゴシック" charset="0"/>
                <a:cs typeface="Verdana"/>
              </a:rPr>
              <a:t>. British Journal Of Social Work 33 (87-106)</a:t>
            </a:r>
          </a:p>
          <a:p>
            <a:pPr>
              <a:lnSpc>
                <a:spcPct val="120000"/>
              </a:lnSpc>
              <a:spcAft>
                <a:spcPts val="1000"/>
              </a:spcAft>
            </a:pPr>
            <a:r>
              <a:rPr lang="en-US" sz="1800" dirty="0">
                <a:latin typeface="Verdana"/>
                <a:ea typeface="ＭＳ Ｐゴシック" charset="0"/>
                <a:cs typeface="Verdana"/>
              </a:rPr>
              <a:t>Jones, D (2001) Assessment of parenting. In J. </a:t>
            </a:r>
            <a:r>
              <a:rPr lang="en-US" sz="1800" dirty="0" err="1">
                <a:latin typeface="Verdana"/>
                <a:ea typeface="ＭＳ Ｐゴシック" charset="0"/>
                <a:cs typeface="Verdana"/>
              </a:rPr>
              <a:t>Howath</a:t>
            </a:r>
            <a:r>
              <a:rPr lang="en-US" sz="1800" dirty="0">
                <a:latin typeface="Verdana"/>
                <a:ea typeface="ＭＳ Ｐゴシック" charset="0"/>
                <a:cs typeface="Verdana"/>
              </a:rPr>
              <a:t> (</a:t>
            </a:r>
            <a:r>
              <a:rPr lang="en-US" sz="1800" dirty="0" err="1">
                <a:latin typeface="Verdana"/>
                <a:ea typeface="ＭＳ Ｐゴシック" charset="0"/>
                <a:cs typeface="Verdana"/>
              </a:rPr>
              <a:t>ed</a:t>
            </a:r>
            <a:r>
              <a:rPr lang="en-US" sz="1800" dirty="0">
                <a:latin typeface="Verdana"/>
                <a:ea typeface="ＭＳ Ｐゴシック" charset="0"/>
                <a:cs typeface="Verdana"/>
              </a:rPr>
              <a:t>) The  Child’s World: </a:t>
            </a:r>
            <a:r>
              <a:rPr lang="en-US" sz="1800" i="1" dirty="0">
                <a:latin typeface="Verdana"/>
                <a:ea typeface="ＭＳ Ｐゴシック" charset="0"/>
                <a:cs typeface="Verdana"/>
              </a:rPr>
              <a:t>The comprehensive guide to assessing children. 2nd ed</a:t>
            </a:r>
            <a:r>
              <a:rPr lang="en-US" sz="1800" dirty="0">
                <a:latin typeface="Verdana"/>
                <a:ea typeface="ＭＳ Ｐゴシック" charset="0"/>
                <a:cs typeface="Verdana"/>
              </a:rPr>
              <a:t>. (p.292) London: Jessica Kingsley </a:t>
            </a:r>
            <a:r>
              <a:rPr lang="en-US" sz="1800" dirty="0" smtClean="0">
                <a:latin typeface="Verdana"/>
                <a:ea typeface="ＭＳ Ｐゴシック" charset="0"/>
                <a:cs typeface="Verdana"/>
              </a:rPr>
              <a:t>Publishers</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370059"/>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98586306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78633"/>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403490"/>
            <a:ext cx="7718242" cy="4499480"/>
          </a:xfrm>
        </p:spPr>
        <p:txBody>
          <a:bodyPr>
            <a:noAutofit/>
          </a:bodyPr>
          <a:lstStyle/>
          <a:p>
            <a:pPr>
              <a:lnSpc>
                <a:spcPct val="120000"/>
              </a:lnSpc>
              <a:spcAft>
                <a:spcPts val="1000"/>
              </a:spcAft>
            </a:pPr>
            <a:r>
              <a:rPr lang="en-US" sz="1800" dirty="0" err="1">
                <a:latin typeface="Verdana"/>
                <a:ea typeface="ＭＳ Ｐゴシック" charset="0"/>
                <a:cs typeface="Verdana"/>
              </a:rPr>
              <a:t>Steinhauer</a:t>
            </a:r>
            <a:r>
              <a:rPr lang="en-US" sz="1800" dirty="0">
                <a:latin typeface="Verdana"/>
                <a:ea typeface="ＭＳ Ｐゴシック" charset="0"/>
                <a:cs typeface="Verdana"/>
              </a:rPr>
              <a:t>, P.D. (1992) </a:t>
            </a:r>
            <a:r>
              <a:rPr lang="en-US" sz="1800" i="1" dirty="0">
                <a:latin typeface="Verdana"/>
                <a:ea typeface="ＭＳ Ｐゴシック" charset="0"/>
                <a:cs typeface="Verdana"/>
              </a:rPr>
              <a:t>The Least Detrimental Alternative: A Systematic Guide to Case Planning and Decision Making for Children in Care</a:t>
            </a:r>
            <a:r>
              <a:rPr lang="en-US" sz="1800" dirty="0">
                <a:latin typeface="Verdana"/>
                <a:ea typeface="ＭＳ Ｐゴシック" charset="0"/>
                <a:cs typeface="Verdana"/>
              </a:rPr>
              <a:t>. University of Toronto Press</a:t>
            </a:r>
          </a:p>
          <a:p>
            <a:pPr>
              <a:lnSpc>
                <a:spcPct val="120000"/>
              </a:lnSpc>
              <a:spcAft>
                <a:spcPts val="1000"/>
              </a:spcAft>
            </a:pPr>
            <a:r>
              <a:rPr lang="en-US" sz="1800" dirty="0">
                <a:latin typeface="Verdana"/>
                <a:ea typeface="ＭＳ Ｐゴシック" charset="0"/>
                <a:cs typeface="Verdana"/>
              </a:rPr>
              <a:t>Booth, T. (2004) </a:t>
            </a:r>
            <a:r>
              <a:rPr lang="en-US" sz="1800" i="1" dirty="0">
                <a:latin typeface="Verdana"/>
                <a:ea typeface="ＭＳ Ｐゴシック" charset="0"/>
                <a:cs typeface="Verdana"/>
              </a:rPr>
              <a:t>Parents with learning difficulties, child protection and the courts</a:t>
            </a:r>
            <a:r>
              <a:rPr lang="en-US" sz="1800" dirty="0">
                <a:latin typeface="Verdana"/>
                <a:ea typeface="ＭＳ Ｐゴシック" charset="0"/>
                <a:cs typeface="Verdana"/>
              </a:rPr>
              <a:t>. Representing Children, Vol. 13, No. 3, pp.175-</a:t>
            </a:r>
            <a:r>
              <a:rPr lang="en-US" sz="1800" dirty="0" smtClean="0">
                <a:latin typeface="Verdana"/>
                <a:ea typeface="ＭＳ Ｐゴシック" charset="0"/>
                <a:cs typeface="Verdana"/>
              </a:rPr>
              <a:t>188</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Social Care Institute for Excellence, 2005. </a:t>
            </a:r>
            <a:r>
              <a:rPr lang="en-US" sz="1800" i="1" dirty="0">
                <a:latin typeface="Verdana"/>
                <a:ea typeface="ＭＳ Ｐゴシック" charset="0"/>
                <a:cs typeface="Verdana"/>
              </a:rPr>
              <a:t>Helping parents with learning disabilities in their role as parents</a:t>
            </a:r>
            <a:r>
              <a:rPr lang="en-US" sz="1800" dirty="0">
                <a:latin typeface="Verdana"/>
                <a:ea typeface="ＭＳ Ｐゴシック" charset="0"/>
                <a:cs typeface="Verdana"/>
              </a:rPr>
              <a:t>, </a:t>
            </a:r>
            <a:r>
              <a:rPr lang="en-US" sz="1400" b="1" dirty="0" err="1">
                <a:solidFill>
                  <a:srgbClr val="7F7F7F"/>
                </a:solidFill>
                <a:latin typeface="Verdana"/>
                <a:ea typeface="ＭＳ Ｐゴシック" charset="0"/>
                <a:cs typeface="Verdana"/>
              </a:rPr>
              <a:t>www.scie.org.uk</a:t>
            </a:r>
            <a:r>
              <a:rPr lang="en-US" sz="1800" dirty="0">
                <a:latin typeface="Verdana"/>
                <a:ea typeface="ＭＳ Ｐゴシック" charset="0"/>
                <a:cs typeface="Verdana"/>
              </a:rPr>
              <a:t> </a:t>
            </a:r>
          </a:p>
          <a:p>
            <a:pPr>
              <a:lnSpc>
                <a:spcPct val="120000"/>
              </a:lnSpc>
              <a:spcAft>
                <a:spcPts val="1000"/>
              </a:spcAft>
            </a:pPr>
            <a:r>
              <a:rPr lang="en-US" sz="1800" dirty="0">
                <a:latin typeface="Verdana"/>
                <a:ea typeface="ＭＳ Ｐゴシック" charset="0"/>
                <a:cs typeface="Verdana"/>
              </a:rPr>
              <a:t>Cooke, P. 2005. </a:t>
            </a:r>
            <a:r>
              <a:rPr lang="en-US" sz="1800" i="1" dirty="0" err="1">
                <a:latin typeface="Verdana"/>
                <a:ea typeface="ＭＳ Ｐゴシック" charset="0"/>
                <a:cs typeface="Verdana"/>
              </a:rPr>
              <a:t>ACTing</a:t>
            </a:r>
            <a:r>
              <a:rPr lang="en-US" sz="1800" i="1" dirty="0">
                <a:latin typeface="Verdana"/>
                <a:ea typeface="ＭＳ Ｐゴシック" charset="0"/>
                <a:cs typeface="Verdana"/>
              </a:rPr>
              <a:t> to Support Parents with Learning Disabilities</a:t>
            </a:r>
            <a:r>
              <a:rPr lang="en-US" sz="1800" dirty="0">
                <a:latin typeface="Verdana"/>
                <a:ea typeface="ＭＳ Ｐゴシック" charset="0"/>
                <a:cs typeface="Verdana"/>
              </a:rPr>
              <a:t>, Nottingham: Ann Craft </a:t>
            </a:r>
            <a:r>
              <a:rPr lang="en-US" sz="1800" dirty="0" smtClean="0">
                <a:latin typeface="Verdana"/>
                <a:ea typeface="ＭＳ Ｐゴシック" charset="0"/>
                <a:cs typeface="Verdana"/>
              </a:rPr>
              <a:t>Trust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CHANGE, 2005. </a:t>
            </a:r>
            <a:r>
              <a:rPr lang="en-US" sz="1800" i="1" dirty="0">
                <a:latin typeface="Verdana"/>
                <a:ea typeface="ＭＳ Ｐゴシック" charset="0"/>
                <a:cs typeface="Verdana"/>
              </a:rPr>
              <a:t>Report of National Gathering of Parents with Learning Disabilities</a:t>
            </a:r>
            <a:r>
              <a:rPr lang="en-US" sz="1800" dirty="0">
                <a:latin typeface="Verdana"/>
                <a:ea typeface="ＭＳ Ｐゴシック" charset="0"/>
                <a:cs typeface="Verdana"/>
              </a:rPr>
              <a:t>, Leeds: </a:t>
            </a:r>
            <a:r>
              <a:rPr lang="en-US" sz="1800" dirty="0" smtClean="0">
                <a:latin typeface="Verdana"/>
                <a:ea typeface="ＭＳ Ｐゴシック" charset="0"/>
                <a:cs typeface="Verdana"/>
              </a:rPr>
              <a:t>CHANGE</a:t>
            </a:r>
            <a:endParaRPr lang="en-US" sz="1800" dirty="0">
              <a:latin typeface="Verdana"/>
              <a:ea typeface="ＭＳ Ｐゴシック" charset="0"/>
              <a:cs typeface="Verdana"/>
            </a:endParaRPr>
          </a:p>
        </p:txBody>
      </p:sp>
      <p:sp>
        <p:nvSpPr>
          <p:cNvPr id="6" name="Title 1"/>
          <p:cNvSpPr txBox="1">
            <a:spLocks/>
          </p:cNvSpPr>
          <p:nvPr/>
        </p:nvSpPr>
        <p:spPr>
          <a:xfrm>
            <a:off x="324752" y="-398053"/>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10931"/>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58922620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894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97078"/>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Cleaver, H. and Nicholson, D. forthcoming. </a:t>
            </a:r>
            <a:r>
              <a:rPr lang="en-US" sz="1800" i="1" dirty="0">
                <a:latin typeface="Verdana"/>
                <a:ea typeface="ＭＳ Ｐゴシック" charset="0"/>
                <a:cs typeface="Verdana"/>
              </a:rPr>
              <a:t>Children living with learning disabled parents</a:t>
            </a:r>
            <a:r>
              <a:rPr lang="en-US" sz="1800" dirty="0">
                <a:latin typeface="Verdana"/>
                <a:ea typeface="ＭＳ Ｐゴシック" charset="0"/>
                <a:cs typeface="Verdana"/>
              </a:rPr>
              <a:t>. Report for the Department for Education and </a:t>
            </a:r>
            <a:r>
              <a:rPr lang="en-US" sz="1800" dirty="0" smtClean="0">
                <a:latin typeface="Verdana"/>
                <a:ea typeface="ＭＳ Ｐゴシック" charset="0"/>
                <a:cs typeface="Verdana"/>
              </a:rPr>
              <a:t>Skills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Scottish Consortium for Learning Disability (2008) </a:t>
            </a:r>
            <a:r>
              <a:rPr lang="en-US" sz="1800" i="1" dirty="0">
                <a:latin typeface="Verdana"/>
                <a:ea typeface="ＭＳ Ｐゴシック" charset="0"/>
                <a:cs typeface="Verdana"/>
              </a:rPr>
              <a:t>Fair Deal for Families? </a:t>
            </a:r>
            <a:r>
              <a:rPr lang="en-US" sz="1800" dirty="0" smtClean="0">
                <a:latin typeface="Verdana"/>
                <a:ea typeface="ＭＳ Ｐゴシック" charset="0"/>
                <a:cs typeface="Verdana"/>
              </a:rPr>
              <a:t>SCLD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Jenny Morris (2001) </a:t>
            </a:r>
            <a:r>
              <a:rPr lang="en-US" sz="1800" i="1" dirty="0">
                <a:latin typeface="Verdana"/>
                <a:ea typeface="ＭＳ Ｐゴシック" charset="0"/>
                <a:cs typeface="Verdana"/>
              </a:rPr>
              <a:t>Impairment and disability: constructing an ethos of care which promotes human rights</a:t>
            </a:r>
            <a:r>
              <a:rPr lang="en-US" sz="1800" dirty="0">
                <a:latin typeface="Verdana"/>
                <a:ea typeface="ＭＳ Ｐゴシック" charset="0"/>
                <a:cs typeface="Verdana"/>
              </a:rPr>
              <a:t>. Penultimate draft of article published in </a:t>
            </a:r>
            <a:r>
              <a:rPr lang="en-US" sz="1800" dirty="0" err="1">
                <a:latin typeface="Verdana"/>
                <a:ea typeface="ＭＳ Ｐゴシック" charset="0"/>
                <a:cs typeface="Verdana"/>
              </a:rPr>
              <a:t>Hypatia</a:t>
            </a:r>
            <a:r>
              <a:rPr lang="en-US" sz="1800" dirty="0">
                <a:latin typeface="Verdana"/>
                <a:ea typeface="ＭＳ Ｐゴシック" charset="0"/>
                <a:cs typeface="Verdana"/>
              </a:rPr>
              <a:t>, Vol. 16, No. 4, Fall 2001</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err="1">
                <a:latin typeface="Verdana"/>
                <a:ea typeface="ＭＳ Ｐゴシック" charset="0"/>
                <a:cs typeface="Verdana"/>
              </a:rPr>
              <a:t>Dearden</a:t>
            </a:r>
            <a:r>
              <a:rPr lang="en-US" sz="1800" dirty="0">
                <a:latin typeface="Verdana"/>
                <a:ea typeface="ＭＳ Ｐゴシック" charset="0"/>
                <a:cs typeface="Verdana"/>
              </a:rPr>
              <a:t> C., Becker S., (2000) </a:t>
            </a:r>
            <a:r>
              <a:rPr lang="en-US" sz="1800" i="1" dirty="0">
                <a:latin typeface="Verdana"/>
                <a:ea typeface="ＭＳ Ｐゴシック" charset="0"/>
                <a:cs typeface="Verdana"/>
              </a:rPr>
              <a:t>Growing up caring: Vulnerability and transition to adulthood – young </a:t>
            </a:r>
            <a:r>
              <a:rPr lang="en-US" sz="1800" i="1" dirty="0" err="1">
                <a:latin typeface="Verdana"/>
                <a:ea typeface="ＭＳ Ｐゴシック" charset="0"/>
                <a:cs typeface="Verdana"/>
              </a:rPr>
              <a:t>carers’</a:t>
            </a:r>
            <a:r>
              <a:rPr lang="en-US" sz="1800" i="1" dirty="0">
                <a:latin typeface="Verdana"/>
                <a:ea typeface="ＭＳ Ｐゴシック" charset="0"/>
                <a:cs typeface="Verdana"/>
              </a:rPr>
              <a:t> experiences</a:t>
            </a:r>
            <a:r>
              <a:rPr lang="en-US" sz="1800" dirty="0">
                <a:latin typeface="Verdana"/>
                <a:ea typeface="ＭＳ Ｐゴシック" charset="0"/>
                <a:cs typeface="Verdana"/>
              </a:rPr>
              <a:t>. National Youth </a:t>
            </a:r>
            <a:r>
              <a:rPr lang="en-US" sz="1800" dirty="0" smtClean="0">
                <a:latin typeface="Verdana"/>
                <a:ea typeface="ＭＳ Ｐゴシック" charset="0"/>
                <a:cs typeface="Verdana"/>
              </a:rPr>
              <a:t>Agency</a:t>
            </a:r>
            <a:endParaRPr lang="en-US" sz="1800" dirty="0">
              <a:latin typeface="Verdana"/>
              <a:ea typeface="ＭＳ Ｐゴシック" charset="0"/>
              <a:cs typeface="Verdana"/>
            </a:endParaRPr>
          </a:p>
        </p:txBody>
      </p:sp>
      <p:sp>
        <p:nvSpPr>
          <p:cNvPr id="6" name="Title 1"/>
          <p:cNvSpPr txBox="1">
            <a:spLocks/>
          </p:cNvSpPr>
          <p:nvPr/>
        </p:nvSpPr>
        <p:spPr>
          <a:xfrm>
            <a:off x="324752" y="-387197"/>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17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532923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41746"/>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A life like any other?</a:t>
            </a:r>
            <a:endParaRPr lang="en-US" sz="4800" dirty="0">
              <a:solidFill>
                <a:schemeClr val="bg1"/>
              </a:solidFill>
              <a:latin typeface="Times New Roman"/>
              <a:cs typeface="Times New Roman"/>
            </a:endParaRPr>
          </a:p>
        </p:txBody>
      </p:sp>
      <p:sp>
        <p:nvSpPr>
          <p:cNvPr id="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rgbClr val="FFFFFF"/>
                </a:solidFill>
                <a:latin typeface="Verdana"/>
                <a:cs typeface="Verdana"/>
              </a:rPr>
              <a:t>Joint Committee on Human Rights 2008</a:t>
            </a:r>
          </a:p>
        </p:txBody>
      </p:sp>
      <p:sp>
        <p:nvSpPr>
          <p:cNvPr id="7" name="Content Placeholder 4"/>
          <p:cNvSpPr>
            <a:spLocks noGrp="1"/>
          </p:cNvSpPr>
          <p:nvPr>
            <p:ph idx="4294967295"/>
          </p:nvPr>
        </p:nvSpPr>
        <p:spPr>
          <a:xfrm>
            <a:off x="1048350" y="2320664"/>
            <a:ext cx="7385410" cy="3138869"/>
          </a:xfrm>
        </p:spPr>
        <p:txBody>
          <a:bodyPr>
            <a:noAutofit/>
          </a:bodyPr>
          <a:lstStyle/>
          <a:p>
            <a:pPr marL="0" indent="0">
              <a:buNone/>
            </a:pPr>
            <a:r>
              <a:rPr lang="en-GB" sz="3000" dirty="0" smtClean="0">
                <a:solidFill>
                  <a:srgbClr val="FFFFFF"/>
                </a:solidFill>
                <a:ea typeface="ＭＳ Ｐゴシック" charset="0"/>
                <a:cs typeface="Times New Roman"/>
              </a:rPr>
              <a:t>“Unless </a:t>
            </a:r>
            <a:r>
              <a:rPr lang="en-GB" sz="3000" dirty="0">
                <a:solidFill>
                  <a:srgbClr val="FFFFFF"/>
                </a:solidFill>
                <a:ea typeface="ＭＳ Ｐゴシック" charset="0"/>
                <a:cs typeface="Times New Roman"/>
              </a:rPr>
              <a:t>justified as a proportionate and necessary response to a risk to the child, … compulsory removal of a child from the care of its parents poses a significant infringement of the rights of both the child and its parents, to respect for their family life</a:t>
            </a:r>
            <a:r>
              <a:rPr lang="en-GB" sz="3000" dirty="0" smtClean="0">
                <a:solidFill>
                  <a:srgbClr val="FFFFFF"/>
                </a:solidFill>
                <a:ea typeface="ＭＳ Ｐゴシック" charset="0"/>
                <a:cs typeface="Times New Roman"/>
              </a:rPr>
              <a:t>.”</a:t>
            </a:r>
            <a:endParaRPr lang="en-GB" sz="3000" dirty="0">
              <a:solidFill>
                <a:srgbClr val="FFFFFF"/>
              </a:solidFill>
              <a:ea typeface="ＭＳ Ｐゴシック" charset="0"/>
              <a:cs typeface="Times New Roman"/>
            </a:endParaRPr>
          </a:p>
          <a:p>
            <a:pPr marL="0" indent="0" algn="r">
              <a:buNone/>
            </a:pPr>
            <a:r>
              <a:rPr lang="en-GB" sz="3000" dirty="0">
                <a:solidFill>
                  <a:srgbClr val="FFFFFF"/>
                </a:solidFill>
                <a:ea typeface="ＭＳ Ｐゴシック" charset="0"/>
                <a:cs typeface="Times New Roman"/>
              </a:rPr>
              <a:t>	</a:t>
            </a:r>
            <a:r>
              <a:rPr lang="en-GB" sz="1200" dirty="0">
                <a:solidFill>
                  <a:srgbClr val="FFFFFF"/>
                </a:solidFill>
                <a:latin typeface="Verdana"/>
                <a:ea typeface="ＭＳ Ｐゴシック" charset="0"/>
                <a:cs typeface="Verdana"/>
              </a:rPr>
              <a:t>(Page 59 – in discussion of the experiences of parents with learning disabilities)</a:t>
            </a:r>
          </a:p>
        </p:txBody>
      </p:sp>
    </p:spTree>
    <p:extLst>
      <p:ext uri="{BB962C8B-B14F-4D97-AF65-F5344CB8AC3E}">
        <p14:creationId xmlns:p14="http://schemas.microsoft.com/office/powerpoint/2010/main" val="325557745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22929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39183"/>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Booth, T. and Booth, W. (1998) </a:t>
            </a:r>
            <a:r>
              <a:rPr lang="en-US" sz="1800" i="1" dirty="0">
                <a:latin typeface="Verdana"/>
                <a:ea typeface="ＭＳ Ｐゴシック" charset="0"/>
                <a:cs typeface="Verdana"/>
              </a:rPr>
              <a:t>Growing up with parents who have learning difficulties</a:t>
            </a:r>
            <a:r>
              <a:rPr lang="en-US" sz="1800" dirty="0">
                <a:latin typeface="Verdana"/>
                <a:ea typeface="ＭＳ Ｐゴシック" charset="0"/>
                <a:cs typeface="Verdana"/>
              </a:rPr>
              <a:t>. </a:t>
            </a:r>
            <a:r>
              <a:rPr lang="en-US" sz="1800" dirty="0" err="1" smtClean="0">
                <a:latin typeface="Verdana"/>
                <a:ea typeface="ＭＳ Ｐゴシック" charset="0"/>
                <a:cs typeface="Verdana"/>
              </a:rPr>
              <a:t>Routledge</a:t>
            </a:r>
            <a:endParaRPr lang="en-US" sz="1800" dirty="0">
              <a:latin typeface="Verdana"/>
              <a:ea typeface="ＭＳ Ｐゴシック" charset="0"/>
              <a:cs typeface="Verdana"/>
            </a:endParaRPr>
          </a:p>
          <a:p>
            <a:pPr>
              <a:lnSpc>
                <a:spcPct val="120000"/>
              </a:lnSpc>
              <a:spcAft>
                <a:spcPts val="1000"/>
              </a:spcAft>
            </a:pPr>
            <a:r>
              <a:rPr lang="en-US" sz="1800" i="1" dirty="0">
                <a:latin typeface="Verdana"/>
                <a:ea typeface="ＭＳ Ｐゴシック" charset="0"/>
                <a:cs typeface="Verdana"/>
              </a:rPr>
              <a:t>Scottish Good Practice Guidelines for supporting Parents with Learning Disabilities</a:t>
            </a:r>
            <a:r>
              <a:rPr lang="en-US" sz="1800" dirty="0">
                <a:latin typeface="Verdana"/>
                <a:ea typeface="ＭＳ Ｐゴシック" charset="0"/>
                <a:cs typeface="Verdana"/>
              </a:rPr>
              <a:t>.  Scottish Consortium for Learning Disability. 2009</a:t>
            </a:r>
          </a:p>
          <a:p>
            <a:pPr>
              <a:lnSpc>
                <a:spcPct val="120000"/>
              </a:lnSpc>
              <a:spcAft>
                <a:spcPts val="1000"/>
              </a:spcAft>
            </a:pPr>
            <a:r>
              <a:rPr lang="en-US" sz="1800" dirty="0">
                <a:latin typeface="Verdana"/>
                <a:ea typeface="ＭＳ Ｐゴシック" charset="0"/>
                <a:cs typeface="Verdana"/>
              </a:rPr>
              <a:t>Llewellyn G., </a:t>
            </a:r>
            <a:r>
              <a:rPr lang="en-US" sz="1800" dirty="0" err="1">
                <a:latin typeface="Verdana"/>
                <a:ea typeface="ＭＳ Ｐゴシック" charset="0"/>
                <a:cs typeface="Verdana"/>
              </a:rPr>
              <a:t>Traustadottir</a:t>
            </a:r>
            <a:r>
              <a:rPr lang="en-US" sz="1800" dirty="0">
                <a:latin typeface="Verdana"/>
                <a:ea typeface="ＭＳ Ｐゴシック" charset="0"/>
                <a:cs typeface="Verdana"/>
              </a:rPr>
              <a:t>, R., McConnell, D., </a:t>
            </a:r>
            <a:r>
              <a:rPr lang="en-US" sz="1800" dirty="0" err="1">
                <a:latin typeface="Verdana"/>
                <a:ea typeface="ＭＳ Ｐゴシック" charset="0"/>
                <a:cs typeface="Verdana"/>
              </a:rPr>
              <a:t>Sigurjonsdottir</a:t>
            </a:r>
            <a:r>
              <a:rPr lang="en-US" sz="1800" dirty="0">
                <a:latin typeface="Verdana"/>
                <a:ea typeface="ＭＳ Ｐゴシック" charset="0"/>
                <a:cs typeface="Verdana"/>
              </a:rPr>
              <a:t>, H. </a:t>
            </a:r>
            <a:r>
              <a:rPr lang="en-US" sz="1800" dirty="0" err="1">
                <a:latin typeface="Verdana"/>
                <a:ea typeface="ＭＳ Ｐゴシック" charset="0"/>
                <a:cs typeface="Verdana"/>
              </a:rPr>
              <a:t>eds</a:t>
            </a:r>
            <a:r>
              <a:rPr lang="en-US" sz="1800" dirty="0">
                <a:latin typeface="Verdana"/>
                <a:ea typeface="ＭＳ Ｐゴシック" charset="0"/>
                <a:cs typeface="Verdana"/>
              </a:rPr>
              <a:t> (2010) </a:t>
            </a:r>
            <a:r>
              <a:rPr lang="en-US" sz="1800" i="1" dirty="0">
                <a:latin typeface="Verdana"/>
                <a:ea typeface="ＭＳ Ｐゴシック" charset="0"/>
                <a:cs typeface="Verdana"/>
              </a:rPr>
              <a:t>Parents with intellectual Disabilities: Past, Present and Futures</a:t>
            </a:r>
            <a:r>
              <a:rPr lang="en-US" sz="1800" dirty="0">
                <a:latin typeface="Verdana"/>
                <a:ea typeface="ＭＳ Ｐゴシック" charset="0"/>
                <a:cs typeface="Verdana"/>
              </a:rPr>
              <a:t>, Wiley-Blackwell</a:t>
            </a:r>
          </a:p>
          <a:p>
            <a:pPr>
              <a:lnSpc>
                <a:spcPct val="120000"/>
              </a:lnSpc>
              <a:spcAft>
                <a:spcPts val="1000"/>
              </a:spcAft>
            </a:pPr>
            <a:r>
              <a:rPr lang="en-US" sz="1800" dirty="0">
                <a:latin typeface="Verdana"/>
                <a:ea typeface="ＭＳ Ｐゴシック" charset="0"/>
                <a:cs typeface="Verdana"/>
              </a:rPr>
              <a:t>Stalker, K. and McArthur, K. (2010) </a:t>
            </a:r>
            <a:r>
              <a:rPr lang="en-US" sz="1800" i="1" dirty="0">
                <a:latin typeface="Verdana"/>
                <a:ea typeface="ＭＳ Ｐゴシック" charset="0"/>
                <a:cs typeface="Verdana"/>
              </a:rPr>
              <a:t>Child abuse, child protection and disabled children: a review of recent research</a:t>
            </a:r>
            <a:r>
              <a:rPr lang="en-US" sz="1800" dirty="0">
                <a:latin typeface="Verdana"/>
                <a:ea typeface="ＭＳ Ｐゴシック" charset="0"/>
                <a:cs typeface="Verdana"/>
              </a:rPr>
              <a:t>. Child Abuse Review, n/a. </a:t>
            </a:r>
            <a:r>
              <a:rPr lang="en-US" sz="1800" dirty="0" err="1">
                <a:latin typeface="Verdana"/>
                <a:ea typeface="ＭＳ Ｐゴシック" charset="0"/>
                <a:cs typeface="Verdana"/>
              </a:rPr>
              <a:t>doi</a:t>
            </a:r>
            <a:r>
              <a:rPr lang="en-US" sz="1800" dirty="0">
                <a:latin typeface="Verdana"/>
                <a:ea typeface="ＭＳ Ｐゴシック" charset="0"/>
                <a:cs typeface="Verdana"/>
              </a:rPr>
              <a:t>: 10.1002/car.</a:t>
            </a:r>
            <a:r>
              <a:rPr lang="en-US" sz="1800" dirty="0" smtClean="0">
                <a:latin typeface="Verdana"/>
                <a:ea typeface="ＭＳ Ｐゴシック" charset="0"/>
                <a:cs typeface="Verdana"/>
              </a:rPr>
              <a:t>1154</a:t>
            </a:r>
            <a:endParaRPr lang="en-US" sz="1800" dirty="0">
              <a:latin typeface="Verdana"/>
              <a:ea typeface="ＭＳ Ｐゴシック" charset="0"/>
              <a:cs typeface="Verdana"/>
            </a:endParaRPr>
          </a:p>
        </p:txBody>
      </p:sp>
      <p:sp>
        <p:nvSpPr>
          <p:cNvPr id="6" name="Title 1"/>
          <p:cNvSpPr txBox="1">
            <a:spLocks/>
          </p:cNvSpPr>
          <p:nvPr/>
        </p:nvSpPr>
        <p:spPr>
          <a:xfrm>
            <a:off x="324752" y="-347392"/>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61592"/>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96627403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22929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39183"/>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Mandeville, H;</a:t>
            </a:r>
            <a:r>
              <a:rPr lang="en-US" sz="1800" i="1" dirty="0">
                <a:latin typeface="Verdana"/>
                <a:ea typeface="ＭＳ Ｐゴシック" charset="0"/>
                <a:cs typeface="Verdana"/>
              </a:rPr>
              <a:t> Supported parenting. Wisconsin Coalition for Advocacy </a:t>
            </a:r>
            <a:r>
              <a:rPr lang="en-US" sz="1800" dirty="0">
                <a:latin typeface="Verdana"/>
                <a:ea typeface="ＭＳ Ｐゴシック" charset="0"/>
                <a:cs typeface="Verdana"/>
              </a:rPr>
              <a:t>- </a:t>
            </a:r>
            <a:r>
              <a:rPr lang="en-US" sz="1400" b="1" dirty="0">
                <a:solidFill>
                  <a:srgbClr val="7F7F7F"/>
                </a:solidFill>
                <a:latin typeface="Verdana"/>
                <a:ea typeface="ＭＳ Ｐゴシック" charset="0"/>
                <a:cs typeface="Verdana"/>
              </a:rPr>
              <a:t>http://</a:t>
            </a:r>
            <a:r>
              <a:rPr lang="en-US" sz="1400" b="1" dirty="0" err="1">
                <a:solidFill>
                  <a:srgbClr val="7F7F7F"/>
                </a:solidFill>
                <a:latin typeface="Verdana"/>
                <a:ea typeface="ＭＳ Ｐゴシック" charset="0"/>
                <a:cs typeface="Verdana"/>
              </a:rPr>
              <a:t>www.disabilityrightswi.org</a:t>
            </a:r>
            <a:r>
              <a:rPr lang="en-US" sz="1400" b="1" dirty="0">
                <a:solidFill>
                  <a:srgbClr val="7F7F7F"/>
                </a:solidFill>
                <a:latin typeface="Verdana"/>
                <a:ea typeface="ＭＳ Ｐゴシック" charset="0"/>
                <a:cs typeface="Verdana"/>
              </a:rPr>
              <a:t>/</a:t>
            </a:r>
            <a:r>
              <a:rPr lang="en-US" sz="1400" b="1" dirty="0" err="1">
                <a:solidFill>
                  <a:srgbClr val="7F7F7F"/>
                </a:solidFill>
                <a:latin typeface="Verdana"/>
                <a:ea typeface="ＭＳ Ｐゴシック" charset="0"/>
                <a:cs typeface="Verdana"/>
              </a:rPr>
              <a:t>wp</a:t>
            </a:r>
            <a:r>
              <a:rPr lang="en-US" sz="1400" b="1" dirty="0">
                <a:solidFill>
                  <a:srgbClr val="7F7F7F"/>
                </a:solidFill>
                <a:latin typeface="Verdana"/>
                <a:ea typeface="ＭＳ Ｐゴシック" charset="0"/>
                <a:cs typeface="Verdana"/>
              </a:rPr>
              <a:t>-content/uploads/2009/06/supported-</a:t>
            </a:r>
            <a:r>
              <a:rPr lang="en-US" sz="1400" b="1" dirty="0" err="1" smtClean="0">
                <a:solidFill>
                  <a:srgbClr val="7F7F7F"/>
                </a:solidFill>
                <a:latin typeface="Verdana"/>
                <a:ea typeface="ＭＳ Ｐゴシック" charset="0"/>
                <a:cs typeface="Verdana"/>
              </a:rPr>
              <a:t>parenting.PDF</a:t>
            </a:r>
            <a:endParaRPr lang="en-US" sz="1400" b="1" dirty="0">
              <a:solidFill>
                <a:srgbClr val="7F7F7F"/>
              </a:solidFill>
              <a:latin typeface="Verdana"/>
              <a:ea typeface="ＭＳ Ｐゴシック" charset="0"/>
              <a:cs typeface="Verdana"/>
            </a:endParaRPr>
          </a:p>
          <a:p>
            <a:pPr>
              <a:lnSpc>
                <a:spcPct val="120000"/>
              </a:lnSpc>
              <a:spcAft>
                <a:spcPts val="1000"/>
              </a:spcAft>
            </a:pPr>
            <a:r>
              <a:rPr lang="en-US" sz="1800" i="1" dirty="0" smtClean="0">
                <a:latin typeface="Verdana"/>
                <a:ea typeface="ＭＳ Ｐゴシック" charset="0"/>
                <a:cs typeface="Verdana"/>
              </a:rPr>
              <a:t>Healthy </a:t>
            </a:r>
            <a:r>
              <a:rPr lang="en-US" sz="1800" i="1" dirty="0">
                <a:latin typeface="Verdana"/>
                <a:ea typeface="ＭＳ Ｐゴシック" charset="0"/>
                <a:cs typeface="Verdana"/>
              </a:rPr>
              <a:t>Start, A National Strategy for Parents with Learning Disabilities</a:t>
            </a:r>
            <a:r>
              <a:rPr lang="en-US" sz="1800" dirty="0">
                <a:latin typeface="Verdana"/>
                <a:ea typeface="ＭＳ Ｐゴシック" charset="0"/>
                <a:cs typeface="Verdana"/>
              </a:rPr>
              <a:t> ( Australia) http://</a:t>
            </a:r>
            <a:r>
              <a:rPr lang="en-US" sz="1800" dirty="0" err="1">
                <a:latin typeface="Verdana"/>
                <a:ea typeface="ＭＳ Ｐゴシック" charset="0"/>
                <a:cs typeface="Verdana"/>
              </a:rPr>
              <a:t>www.healthystart.net.au</a:t>
            </a:r>
            <a:r>
              <a:rPr lang="en-US" sz="1800" dirty="0">
                <a:latin typeface="Verdana"/>
                <a:ea typeface="ＭＳ Ｐゴシック" charset="0"/>
                <a:cs typeface="Verdana"/>
              </a:rPr>
              <a:t>/ </a:t>
            </a:r>
          </a:p>
          <a:p>
            <a:pPr>
              <a:lnSpc>
                <a:spcPct val="120000"/>
              </a:lnSpc>
              <a:spcAft>
                <a:spcPts val="1000"/>
              </a:spcAft>
            </a:pPr>
            <a:r>
              <a:rPr lang="en-US" sz="1800" dirty="0">
                <a:latin typeface="Verdana"/>
                <a:ea typeface="ＭＳ Ｐゴシック" charset="0"/>
                <a:cs typeface="Verdana"/>
              </a:rPr>
              <a:t>Beresford, B (2009) </a:t>
            </a:r>
            <a:r>
              <a:rPr lang="en-US" sz="1800" i="1" dirty="0">
                <a:latin typeface="Verdana"/>
                <a:ea typeface="ＭＳ Ｐゴシック" charset="0"/>
                <a:cs typeface="Verdana"/>
              </a:rPr>
              <a:t>Seeking the views of children who do not use speech to communicate: cumulative experiences</a:t>
            </a:r>
            <a:r>
              <a:rPr lang="en-US" sz="1800" dirty="0">
                <a:latin typeface="Verdana"/>
                <a:ea typeface="ＭＳ Ｐゴシック" charset="0"/>
                <a:cs typeface="Verdana"/>
              </a:rPr>
              <a:t>. Paper, Children as Experts in their own lives. </a:t>
            </a:r>
            <a:r>
              <a:rPr lang="en-US" sz="1800" dirty="0" err="1">
                <a:latin typeface="Verdana"/>
                <a:ea typeface="ＭＳ Ｐゴシック" charset="0"/>
                <a:cs typeface="Verdana"/>
              </a:rPr>
              <a:t>Univ</a:t>
            </a:r>
            <a:r>
              <a:rPr lang="en-US" sz="1800" dirty="0">
                <a:latin typeface="Verdana"/>
                <a:ea typeface="ＭＳ Ｐゴシック" charset="0"/>
                <a:cs typeface="Verdana"/>
              </a:rPr>
              <a:t> of Western Sydney </a:t>
            </a:r>
          </a:p>
          <a:p>
            <a:pPr marL="0" indent="0">
              <a:lnSpc>
                <a:spcPct val="120000"/>
              </a:lnSpc>
              <a:spcAft>
                <a:spcPts val="1000"/>
              </a:spcAft>
              <a:buNone/>
            </a:pPr>
            <a:endParaRPr lang="en-US" sz="1800" dirty="0">
              <a:latin typeface="Verdana"/>
              <a:ea typeface="ＭＳ Ｐゴシック" charset="0"/>
              <a:cs typeface="Verdana"/>
            </a:endParaRPr>
          </a:p>
        </p:txBody>
      </p:sp>
      <p:sp>
        <p:nvSpPr>
          <p:cNvPr id="6" name="Title 1"/>
          <p:cNvSpPr txBox="1">
            <a:spLocks/>
          </p:cNvSpPr>
          <p:nvPr/>
        </p:nvSpPr>
        <p:spPr>
          <a:xfrm>
            <a:off x="324752" y="-347392"/>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61592"/>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349010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081772" y="3141451"/>
            <a:ext cx="7088658" cy="2306942"/>
          </a:xfrm>
        </p:spPr>
        <p:txBody>
          <a:bodyPr>
            <a:noAutofit/>
          </a:bodyPr>
          <a:lstStyle/>
          <a:p>
            <a:pPr marL="0" indent="0" algn="ctr">
              <a:buNone/>
            </a:pPr>
            <a:r>
              <a:rPr lang="en-GB" sz="3000" b="1" dirty="0" smtClean="0">
                <a:solidFill>
                  <a:srgbClr val="FFFFFF"/>
                </a:solidFill>
                <a:ea typeface="ＭＳ Ｐゴシック" charset="0"/>
                <a:cs typeface="Times New Roman"/>
              </a:rPr>
              <a:t>What does ‘parenting’ mean to you?</a:t>
            </a:r>
            <a:endParaRPr lang="en-GB" sz="3000" b="1" dirty="0">
              <a:solidFill>
                <a:srgbClr val="FFFFFF"/>
              </a:solidFill>
              <a:latin typeface="Verdana"/>
              <a:ea typeface="ＭＳ Ｐゴシック" charset="0"/>
              <a:cs typeface="Times New Roman"/>
            </a:endParaRPr>
          </a:p>
        </p:txBody>
      </p:sp>
    </p:spTree>
    <p:extLst>
      <p:ext uri="{BB962C8B-B14F-4D97-AF65-F5344CB8AC3E}">
        <p14:creationId xmlns:p14="http://schemas.microsoft.com/office/powerpoint/2010/main" val="4210458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Expectations of parenting</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marL="0" indent="0">
              <a:lnSpc>
                <a:spcPct val="120000"/>
              </a:lnSpc>
              <a:spcAft>
                <a:spcPts val="1000"/>
              </a:spcAft>
              <a:buNone/>
            </a:pPr>
            <a:r>
              <a:rPr lang="en-US" sz="2200" b="1" dirty="0">
                <a:latin typeface="Verdana"/>
                <a:ea typeface="ＭＳ Ｐゴシック" charset="0"/>
                <a:cs typeface="Verdana"/>
              </a:rPr>
              <a:t>Four types of expectations:</a:t>
            </a:r>
          </a:p>
          <a:p>
            <a:pPr>
              <a:lnSpc>
                <a:spcPct val="120000"/>
              </a:lnSpc>
              <a:spcAft>
                <a:spcPts val="1000"/>
              </a:spcAft>
            </a:pPr>
            <a:r>
              <a:rPr lang="en-US" sz="1800" dirty="0">
                <a:latin typeface="Verdana"/>
                <a:ea typeface="ＭＳ Ｐゴシック" charset="0"/>
                <a:cs typeface="Verdana"/>
              </a:rPr>
              <a:t>to prevent harm</a:t>
            </a:r>
          </a:p>
          <a:p>
            <a:pPr>
              <a:lnSpc>
                <a:spcPct val="120000"/>
              </a:lnSpc>
              <a:spcAft>
                <a:spcPts val="1000"/>
              </a:spcAft>
            </a:pPr>
            <a:r>
              <a:rPr lang="en-US" sz="1800" dirty="0">
                <a:latin typeface="Verdana"/>
                <a:ea typeface="ＭＳ Ｐゴシック" charset="0"/>
                <a:cs typeface="Verdana"/>
              </a:rPr>
              <a:t>to provide </a:t>
            </a:r>
            <a:r>
              <a:rPr lang="en-US" sz="1800" dirty="0" smtClean="0">
                <a:latin typeface="Verdana"/>
                <a:ea typeface="ＭＳ Ｐゴシック" charset="0"/>
                <a:cs typeface="Verdana"/>
              </a:rPr>
              <a:t>routine </a:t>
            </a:r>
            <a:r>
              <a:rPr lang="en-US" sz="1800" dirty="0">
                <a:latin typeface="Verdana"/>
                <a:ea typeface="ＭＳ Ｐゴシック" charset="0"/>
                <a:cs typeface="Verdana"/>
              </a:rPr>
              <a:t>and consistent physical care</a:t>
            </a:r>
          </a:p>
          <a:p>
            <a:pPr>
              <a:lnSpc>
                <a:spcPct val="120000"/>
              </a:lnSpc>
              <a:spcAft>
                <a:spcPts val="1000"/>
              </a:spcAft>
            </a:pPr>
            <a:r>
              <a:rPr lang="en-US" sz="1800" dirty="0">
                <a:latin typeface="Verdana"/>
                <a:ea typeface="ＭＳ Ｐゴシック" charset="0"/>
                <a:cs typeface="Verdana"/>
              </a:rPr>
              <a:t>to know about and meet developmental levels</a:t>
            </a:r>
          </a:p>
          <a:p>
            <a:pPr>
              <a:lnSpc>
                <a:spcPct val="120000"/>
              </a:lnSpc>
              <a:spcAft>
                <a:spcPts val="1000"/>
              </a:spcAft>
            </a:pPr>
            <a:r>
              <a:rPr lang="en-US" sz="1800" dirty="0">
                <a:latin typeface="Verdana"/>
                <a:ea typeface="ＭＳ Ｐゴシック" charset="0"/>
                <a:cs typeface="Verdana"/>
              </a:rPr>
              <a:t>to be emotionally available and </a:t>
            </a:r>
            <a:r>
              <a:rPr lang="en-US" sz="1800" dirty="0" smtClean="0">
                <a:latin typeface="Verdana"/>
                <a:ea typeface="ＭＳ Ｐゴシック" charset="0"/>
                <a:cs typeface="Verdana"/>
              </a:rPr>
              <a:t>sensitive</a:t>
            </a:r>
            <a:endParaRPr lang="en-US" sz="1800" dirty="0">
              <a:latin typeface="Verdana"/>
              <a:ea typeface="ＭＳ Ｐゴシック" charset="0"/>
              <a:cs typeface="Verdana"/>
            </a:endParaRPr>
          </a:p>
          <a:p>
            <a:pPr marL="0" indent="0" algn="r">
              <a:lnSpc>
                <a:spcPct val="120000"/>
              </a:lnSpc>
              <a:spcAft>
                <a:spcPts val="1000"/>
              </a:spcAft>
              <a:buNone/>
            </a:pPr>
            <a:r>
              <a:rPr lang="en-US" sz="1200" dirty="0">
                <a:solidFill>
                  <a:schemeClr val="bg1">
                    <a:lumMod val="50000"/>
                  </a:schemeClr>
                </a:solidFill>
                <a:latin typeface="Verdana"/>
                <a:ea typeface="ＭＳ Ｐゴシック" charset="0"/>
                <a:cs typeface="Verdana"/>
              </a:rPr>
              <a:t>(Woodcock, 2003</a:t>
            </a:r>
            <a:r>
              <a:rPr lang="en-US" sz="1200" dirty="0" smtClean="0">
                <a:solidFill>
                  <a:schemeClr val="bg1">
                    <a:lumMod val="50000"/>
                  </a:schemeClr>
                </a:solidFill>
                <a:latin typeface="Verdana"/>
                <a:ea typeface="ＭＳ Ｐゴシック" charset="0"/>
                <a:cs typeface="Verdana"/>
              </a:rPr>
              <a:t>)</a:t>
            </a:r>
            <a:endParaRPr lang="en-US" sz="1200" dirty="0">
              <a:solidFill>
                <a:schemeClr val="bg1">
                  <a:lumMod val="50000"/>
                </a:schemeClr>
              </a:solidFill>
              <a:latin typeface="Verdana"/>
              <a:ea typeface="ＭＳ Ｐゴシック" charset="0"/>
              <a:cs typeface="Verdana"/>
            </a:endParaRPr>
          </a:p>
        </p:txBody>
      </p:sp>
    </p:spTree>
    <p:extLst>
      <p:ext uri="{BB962C8B-B14F-4D97-AF65-F5344CB8AC3E}">
        <p14:creationId xmlns:p14="http://schemas.microsoft.com/office/powerpoint/2010/main" val="2335576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75684"/>
            <a:ext cx="8487802"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Parenting</a:t>
            </a:r>
            <a:endParaRPr lang="en-US" sz="4800" dirty="0">
              <a:solidFill>
                <a:schemeClr val="bg1"/>
              </a:solidFill>
              <a:latin typeface="Times New Roman"/>
              <a:cs typeface="Times New Roman"/>
            </a:endParaRPr>
          </a:p>
        </p:txBody>
      </p:sp>
      <p:sp>
        <p:nvSpPr>
          <p:cNvPr id="7" name="Content Placeholder 4"/>
          <p:cNvSpPr>
            <a:spLocks noGrp="1"/>
          </p:cNvSpPr>
          <p:nvPr>
            <p:ph idx="4294967295"/>
          </p:nvPr>
        </p:nvSpPr>
        <p:spPr>
          <a:xfrm>
            <a:off x="1048350" y="2888799"/>
            <a:ext cx="7073461" cy="3138869"/>
          </a:xfrm>
        </p:spPr>
        <p:txBody>
          <a:bodyPr>
            <a:noAutofit/>
          </a:bodyPr>
          <a:lstStyle/>
          <a:p>
            <a:pPr marL="0" indent="0">
              <a:buNone/>
            </a:pPr>
            <a:r>
              <a:rPr lang="en-GB" sz="3000" dirty="0" smtClean="0">
                <a:solidFill>
                  <a:srgbClr val="FFFFFF"/>
                </a:solidFill>
                <a:ea typeface="ＭＳ Ｐゴシック" charset="0"/>
                <a:cs typeface="Times New Roman"/>
              </a:rPr>
              <a:t>“Parenting </a:t>
            </a:r>
            <a:r>
              <a:rPr lang="en-GB" sz="3000" dirty="0">
                <a:solidFill>
                  <a:srgbClr val="FFFFFF"/>
                </a:solidFill>
                <a:ea typeface="ＭＳ Ｐゴシック" charset="0"/>
                <a:cs typeface="Times New Roman"/>
              </a:rPr>
              <a:t>is a useful concept for practitioners </a:t>
            </a:r>
            <a:r>
              <a:rPr lang="en-GB" sz="3000" b="1" dirty="0">
                <a:solidFill>
                  <a:srgbClr val="FFFFFF"/>
                </a:solidFill>
                <a:ea typeface="ＭＳ Ｐゴシック" charset="0"/>
                <a:cs typeface="Times New Roman"/>
              </a:rPr>
              <a:t>provided</a:t>
            </a:r>
            <a:r>
              <a:rPr lang="en-GB" sz="3000" dirty="0">
                <a:solidFill>
                  <a:srgbClr val="FFFFFF"/>
                </a:solidFill>
                <a:ea typeface="ＭＳ Ｐゴシック" charset="0"/>
                <a:cs typeface="Times New Roman"/>
              </a:rPr>
              <a:t> it is kept in mind that parenting is something which is embedded within the whole world of the </a:t>
            </a:r>
            <a:r>
              <a:rPr lang="en-GB" sz="3000" dirty="0" smtClean="0">
                <a:solidFill>
                  <a:srgbClr val="FFFFFF"/>
                </a:solidFill>
                <a:ea typeface="ＭＳ Ｐゴシック" charset="0"/>
                <a:cs typeface="Times New Roman"/>
              </a:rPr>
              <a:t>child.”</a:t>
            </a:r>
            <a:endParaRPr lang="en-GB" sz="3000" dirty="0">
              <a:solidFill>
                <a:srgbClr val="FFFFFF"/>
              </a:solidFill>
              <a:ea typeface="ＭＳ Ｐゴシック" charset="0"/>
              <a:cs typeface="Times New Roman"/>
            </a:endParaRPr>
          </a:p>
          <a:p>
            <a:pPr marL="0" indent="0" algn="r">
              <a:buNone/>
            </a:pPr>
            <a:r>
              <a:rPr lang="en-GB" sz="1200" dirty="0" smtClean="0">
                <a:solidFill>
                  <a:srgbClr val="FFFFFF"/>
                </a:solidFill>
                <a:latin typeface="Verdana"/>
                <a:ea typeface="ＭＳ Ｐゴシック" charset="0"/>
                <a:cs typeface="Verdana"/>
              </a:rPr>
              <a:t>Jones</a:t>
            </a:r>
            <a:r>
              <a:rPr lang="en-GB" sz="1200" dirty="0">
                <a:solidFill>
                  <a:srgbClr val="FFFFFF"/>
                </a:solidFill>
                <a:latin typeface="Verdana"/>
                <a:ea typeface="ＭＳ Ｐゴシック" charset="0"/>
                <a:cs typeface="Verdana"/>
              </a:rPr>
              <a:t>, D (2001)</a:t>
            </a:r>
          </a:p>
        </p:txBody>
      </p:sp>
    </p:spTree>
    <p:extLst>
      <p:ext uri="{BB962C8B-B14F-4D97-AF65-F5344CB8AC3E}">
        <p14:creationId xmlns:p14="http://schemas.microsoft.com/office/powerpoint/2010/main" val="21939050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pPr>
              <a:spcAft>
                <a:spcPts val="1000"/>
              </a:spcAft>
            </a:pPr>
            <a:r>
              <a:rPr lang="en-US" sz="1800" dirty="0">
                <a:latin typeface="Verdana"/>
                <a:ea typeface="ＭＳ Ｐゴシック" charset="0"/>
                <a:cs typeface="Verdana"/>
              </a:rPr>
              <a:t>In our pursuit of our duty to secure the best interests of children, do we sometimes overlook our duties towards disabled parents?</a:t>
            </a:r>
          </a:p>
          <a:p>
            <a:pPr>
              <a:spcAft>
                <a:spcPts val="1000"/>
              </a:spcAft>
            </a:pPr>
            <a:r>
              <a:rPr lang="en-US" sz="1800" dirty="0">
                <a:latin typeface="Verdana"/>
                <a:ea typeface="ＭＳ Ｐゴシック" charset="0"/>
                <a:cs typeface="Verdana"/>
              </a:rPr>
              <a:t>Are our assessments always free of underlying false assumptions about the capacity of disabled parents?</a:t>
            </a:r>
          </a:p>
          <a:p>
            <a:pPr>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Balancing duties	</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Overcoming false assumptions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7658849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Disability Toolkit">
      <a:dk1>
        <a:srgbClr val="41B5A7"/>
      </a:dk1>
      <a:lt1>
        <a:srgbClr val="FFFFFF"/>
      </a:lt1>
      <a:dk2>
        <a:srgbClr val="41B5A7"/>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899</TotalTime>
  <Words>7735</Words>
  <Application>Microsoft Macintosh PowerPoint</Application>
  <PresentationFormat>On-screen Show (4:3)</PresentationFormat>
  <Paragraphs>546</Paragraphs>
  <Slides>51</Slides>
  <Notes>51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Office Theme</vt:lpstr>
      <vt:lpstr>Acrobat Document</vt:lpstr>
      <vt:lpstr>Child Protection and Disability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Primate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Protection and Disability</dc:title>
  <dc:creator>Steven Brown</dc:creator>
  <cp:lastModifiedBy>Steven Brown</cp:lastModifiedBy>
  <cp:revision>146</cp:revision>
  <dcterms:created xsi:type="dcterms:W3CDTF">2014-04-11T11:46:25Z</dcterms:created>
  <dcterms:modified xsi:type="dcterms:W3CDTF">2014-05-02T11:09:52Z</dcterms:modified>
</cp:coreProperties>
</file>