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6" r:id="rId2"/>
    <p:sldId id="297" r:id="rId3"/>
    <p:sldId id="257" r:id="rId4"/>
    <p:sldId id="298" r:id="rId5"/>
    <p:sldId id="261" r:id="rId6"/>
    <p:sldId id="280" r:id="rId7"/>
    <p:sldId id="281" r:id="rId8"/>
    <p:sldId id="276" r:id="rId9"/>
    <p:sldId id="277" r:id="rId10"/>
    <p:sldId id="299" r:id="rId11"/>
    <p:sldId id="300" r:id="rId12"/>
    <p:sldId id="301" r:id="rId13"/>
    <p:sldId id="302" r:id="rId14"/>
    <p:sldId id="306" r:id="rId15"/>
    <p:sldId id="303" r:id="rId16"/>
    <p:sldId id="270" r:id="rId17"/>
    <p:sldId id="305" r:id="rId18"/>
    <p:sldId id="307" r:id="rId19"/>
    <p:sldId id="308" r:id="rId20"/>
    <p:sldId id="309" r:id="rId21"/>
    <p:sldId id="262" r:id="rId22"/>
    <p:sldId id="311" r:id="rId23"/>
    <p:sldId id="310" r:id="rId24"/>
    <p:sldId id="312" r:id="rId25"/>
    <p:sldId id="313" r:id="rId26"/>
    <p:sldId id="260" r:id="rId27"/>
    <p:sldId id="263" r:id="rId28"/>
    <p:sldId id="314" r:id="rId29"/>
    <p:sldId id="315" r:id="rId30"/>
    <p:sldId id="316" r:id="rId31"/>
    <p:sldId id="317" r:id="rId32"/>
    <p:sldId id="318" r:id="rId33"/>
    <p:sldId id="278" r:id="rId34"/>
    <p:sldId id="319" r:id="rId35"/>
    <p:sldId id="320" r:id="rId36"/>
    <p:sldId id="322" r:id="rId37"/>
    <p:sldId id="321" r:id="rId38"/>
    <p:sldId id="323" r:id="rId39"/>
    <p:sldId id="296" r:id="rId40"/>
    <p:sldId id="324" r:id="rId41"/>
    <p:sldId id="293" r:id="rId42"/>
    <p:sldId id="294" r:id="rId43"/>
    <p:sldId id="325" r:id="rId44"/>
    <p:sldId id="326" r:id="rId45"/>
    <p:sldId id="327" r:id="rId46"/>
    <p:sldId id="328" r:id="rId47"/>
    <p:sldId id="290"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41B5A7"/>
    <a:srgbClr val="C6B2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03" autoAdjust="0"/>
  </p:normalViewPr>
  <p:slideViewPr>
    <p:cSldViewPr snapToGrid="0" snapToObjects="1">
      <p:cViewPr varScale="1">
        <p:scale>
          <a:sx n="118" d="100"/>
          <a:sy n="118" d="100"/>
        </p:scale>
        <p:origin x="-60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4CCC00-4CDC-674D-9494-6056CDFA2540}" type="datetimeFigureOut">
              <a:rPr lang="en-US" smtClean="0"/>
              <a:t>02/05/2014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2875A-7CA3-104A-93D2-025F48B035D0}" type="slidenum">
              <a:rPr lang="en-US" smtClean="0"/>
              <a:t>‹#›</a:t>
            </a:fld>
            <a:endParaRPr lang="en-US"/>
          </a:p>
        </p:txBody>
      </p:sp>
    </p:spTree>
    <p:extLst>
      <p:ext uri="{BB962C8B-B14F-4D97-AF65-F5344CB8AC3E}">
        <p14:creationId xmlns:p14="http://schemas.microsoft.com/office/powerpoint/2010/main" val="1704586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 Id="rId3" Type="http://schemas.openxmlformats.org/officeDocument/2006/relationships/hyperlink" Target="http://www.scotland.gov.uk/Publications/2014/03/8922/3"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2</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Joint working which has been shown to be so effective in child protection work generally is clearly one of the most important ways to get practice right – especially in these cases bringing together professionals who work with disability and those who work in child protection.  The specialist skills of those working with disabled children will be of particular help in getting the right environment for children to disclose and, of course, tackling particular communication issues.  All need to work together to assess whether fair and appropriate thresholds are being applied, to tackle barriers, particularly ones of expectation and trust, and to help those on the frontline, whether from child protection or disability services, overcome a reluctance to refer.</a:t>
            </a:r>
          </a:p>
        </p:txBody>
      </p:sp>
      <p:sp>
        <p:nvSpPr>
          <p:cNvPr id="4" name="Slide Number Placeholder 3"/>
          <p:cNvSpPr>
            <a:spLocks noGrp="1"/>
          </p:cNvSpPr>
          <p:nvPr>
            <p:ph type="sldNum" sz="quarter" idx="10"/>
          </p:nvPr>
        </p:nvSpPr>
        <p:spPr/>
        <p:txBody>
          <a:bodyPr/>
          <a:lstStyle/>
          <a:p>
            <a:fld id="{03F2875A-7CA3-104A-93D2-025F48B035D0}" type="slidenum">
              <a:rPr lang="en-US" smtClean="0"/>
              <a:t>11</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defRPr/>
            </a:pPr>
            <a:r>
              <a:rPr lang="en-GB" dirty="0" smtClean="0">
                <a:cs typeface="+mn-cs"/>
              </a:rPr>
              <a:t>A Scottish study of the professional response was undertaken by Stalker et al who collected data from key informants -  senior managers in central government; health services; inspectorates; police; voluntary sector and children's commissioner</a:t>
            </a:r>
            <a:r>
              <a:rPr lang="ja-JP" altLang="en-GB" dirty="0" smtClean="0">
                <a:cs typeface="+mn-cs"/>
              </a:rPr>
              <a:t>’</a:t>
            </a:r>
            <a:r>
              <a:rPr lang="en-GB" altLang="ja-JP" dirty="0" smtClean="0">
                <a:cs typeface="+mn-cs"/>
              </a:rPr>
              <a:t>s office. </a:t>
            </a:r>
            <a:r>
              <a:rPr lang="en-US" altLang="ja-JP" dirty="0" smtClean="0">
                <a:cs typeface="+mn-cs"/>
              </a:rPr>
              <a:t>She advocates better joined up working.  Her observation has been confirmed by discussions with many practitioners.</a:t>
            </a:r>
          </a:p>
          <a:p>
            <a:pPr eaLnBrk="1" hangingPunct="1">
              <a:spcBef>
                <a:spcPct val="0"/>
              </a:spcBef>
              <a:defRPr/>
            </a:pPr>
            <a:endParaRPr lang="en-US" dirty="0" smtClean="0">
              <a:cs typeface="+mn-cs"/>
            </a:endParaRPr>
          </a:p>
          <a:p>
            <a:pPr eaLnBrk="1" hangingPunct="1">
              <a:spcBef>
                <a:spcPct val="0"/>
              </a:spcBef>
              <a:defRPr/>
            </a:pPr>
            <a:r>
              <a:rPr lang="en-US" dirty="0" smtClean="0">
                <a:cs typeface="+mn-cs"/>
              </a:rPr>
              <a:t>They found that north and south of the border, better co-ordination is needed between children</a:t>
            </a:r>
            <a:r>
              <a:rPr lang="ja-JP" altLang="en-US" dirty="0" smtClean="0">
                <a:cs typeface="+mn-cs"/>
              </a:rPr>
              <a:t>’</a:t>
            </a:r>
            <a:r>
              <a:rPr lang="en-US" altLang="ja-JP" dirty="0" smtClean="0">
                <a:cs typeface="+mn-cs"/>
              </a:rPr>
              <a:t>s disability teams and child protection teams.</a:t>
            </a:r>
          </a:p>
          <a:p>
            <a:pPr eaLnBrk="1" hangingPunct="1">
              <a:spcBef>
                <a:spcPct val="0"/>
              </a:spcBef>
              <a:defRPr/>
            </a:pPr>
            <a:endParaRPr lang="en-US" dirty="0" smtClean="0">
              <a:cs typeface="+mn-cs"/>
            </a:endParaRPr>
          </a:p>
          <a:p>
            <a:pPr eaLnBrk="1" hangingPunct="1">
              <a:spcBef>
                <a:spcPct val="0"/>
              </a:spcBef>
              <a:defRPr/>
            </a:pPr>
            <a:r>
              <a:rPr lang="en-US" dirty="0" smtClean="0">
                <a:cs typeface="+mn-cs"/>
              </a:rPr>
              <a:t>Though there are examples of good joint working, </a:t>
            </a:r>
            <a:r>
              <a:rPr lang="en-GB" dirty="0" smtClean="0">
                <a:cs typeface="+mn-cs"/>
              </a:rPr>
              <a:t>very often workers are divided into disability/adult teams and child and families teams and they often don’</a:t>
            </a:r>
            <a:r>
              <a:rPr lang="en-GB" altLang="ja-JP" dirty="0" smtClean="0">
                <a:cs typeface="+mn-cs"/>
              </a:rPr>
              <a:t>t work well together though often in the same agency. This was confirmed by Taylor et al in their 2014 Scottish study who observed that: “</a:t>
            </a:r>
            <a:r>
              <a:rPr lang="en-US" altLang="ja-JP" dirty="0" smtClean="0">
                <a:cs typeface="+mn-cs"/>
              </a:rPr>
              <a:t>Children</a:t>
            </a:r>
            <a:r>
              <a:rPr lang="en-US" dirty="0" smtClean="0">
                <a:cs typeface="+mn-cs"/>
              </a:rPr>
              <a:t>’</a:t>
            </a:r>
            <a:r>
              <a:rPr lang="en-US" altLang="ja-JP" dirty="0" smtClean="0">
                <a:cs typeface="+mn-cs"/>
              </a:rPr>
              <a:t>s disability teams suggested other staff are not adequately trained in disability and then offload work to them; but children protection teams felt that sometimes disability teams were not as adequately trained in child protection.</a:t>
            </a:r>
            <a:r>
              <a:rPr lang="en-US" dirty="0" smtClean="0">
                <a:cs typeface="+mn-cs"/>
              </a:rPr>
              <a:t>”</a:t>
            </a:r>
            <a:endParaRPr lang="en-GB" altLang="ja-JP" dirty="0" smtClean="0">
              <a:cs typeface="+mn-cs"/>
            </a:endParaRPr>
          </a:p>
          <a:p>
            <a:pPr eaLnBrk="1" hangingPunct="1">
              <a:spcBef>
                <a:spcPct val="0"/>
              </a:spcBef>
              <a:defRPr/>
            </a:pPr>
            <a:endParaRPr lang="en-US"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12</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Finally – all workers should be familiar with GIRFEC.  We must remind ourselves that these key questions need to be raised when any practitioner is concerned about ANY child or young person.</a:t>
            </a:r>
          </a:p>
          <a:p>
            <a:pPr eaLnBrk="1" hangingPunct="1"/>
            <a:endParaRPr lang="en-GB" dirty="0" smtClean="0"/>
          </a:p>
          <a:p>
            <a:pPr eaLnBrk="1" hangingPunct="1"/>
            <a:r>
              <a:rPr lang="en-GB" dirty="0" smtClean="0"/>
              <a:t>But </a:t>
            </a:r>
            <a:r>
              <a:rPr lang="en-GB" b="1" dirty="0" smtClean="0"/>
              <a:t>most important - </a:t>
            </a:r>
            <a:r>
              <a:rPr lang="en-US" dirty="0" smtClean="0"/>
              <a:t>, ‘getting it right for every child’, must not be misinterpreted as ‘treating every child the same’ despite the difficulties that can arise in trying to </a:t>
            </a:r>
            <a:r>
              <a:rPr lang="en-US" dirty="0" err="1" smtClean="0"/>
              <a:t>individualise</a:t>
            </a:r>
            <a:r>
              <a:rPr lang="en-US" dirty="0" smtClean="0"/>
              <a:t> this to specific children such as those with impairments.</a:t>
            </a:r>
          </a:p>
          <a:p>
            <a:pPr eaLnBrk="1" hangingPunct="1"/>
            <a:endParaRPr lang="en-US" dirty="0" smtClean="0"/>
          </a:p>
          <a:p>
            <a:pPr eaLnBrk="1" hangingPunct="1"/>
            <a:r>
              <a:rPr lang="en-US" dirty="0" smtClean="0"/>
              <a:t>And it is concerning to note Taylor et al (2014) observed that though there was a strong commitment by practitioners to the principles of GIRFEC, significant barriers were identified in practice to ensuring disabled children were consulted, informed and had the opportunity to give their views about decisions affecting them. </a:t>
            </a:r>
            <a:endParaRPr lang="en-GB" dirty="0" smtClean="0"/>
          </a:p>
          <a:p>
            <a:pPr eaLnBrk="1" hangingPunct="1"/>
            <a:endParaRPr lang="en-GB" dirty="0" smtClean="0"/>
          </a:p>
          <a:p>
            <a:pPr eaLnBrk="1" hangingPunct="1"/>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13</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In many ways getting practice right with disabled parents mirrors that of practice with disabled children.  Again the main focus is on joint work – this time with a particular emphasis on engaging professionals working with adult disabled people, or disabled people themselves working in self-help and voluntary groups with child protection professionals.  There is substantive guidance available for working with parents with learning disabilities from the Scottish Consortium for Learning Disability – referenced in the further reading at the end of the course.</a:t>
            </a:r>
          </a:p>
          <a:p>
            <a:pPr defTabSz="457200" eaLnBrk="1" hangingPunct="1">
              <a:spcBef>
                <a:spcPct val="0"/>
              </a:spcBef>
              <a:defRPr/>
            </a:pPr>
            <a:endParaRPr lang="en-US"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14</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dirty="0" smtClean="0">
                <a:cs typeface="+mn-cs"/>
              </a:rPr>
              <a:t>Various research suggests children with disabilities are </a:t>
            </a:r>
            <a:r>
              <a:rPr lang="en-GB" dirty="0" err="1" smtClean="0">
                <a:cs typeface="+mn-cs"/>
              </a:rPr>
              <a:t>approx</a:t>
            </a:r>
            <a:r>
              <a:rPr lang="en-GB" dirty="0" smtClean="0">
                <a:cs typeface="+mn-cs"/>
              </a:rPr>
              <a:t> 3 times more likely to be abused:</a:t>
            </a:r>
          </a:p>
          <a:p>
            <a:pPr eaLnBrk="1" hangingPunct="1">
              <a:defRPr/>
            </a:pPr>
            <a:r>
              <a:rPr lang="en-GB" dirty="0" smtClean="0">
                <a:cs typeface="+mn-cs"/>
              </a:rPr>
              <a:t>Actual picture:</a:t>
            </a:r>
          </a:p>
          <a:p>
            <a:pPr eaLnBrk="1" hangingPunct="1">
              <a:defRPr/>
            </a:pPr>
            <a:r>
              <a:rPr lang="en-GB" dirty="0" smtClean="0">
                <a:cs typeface="+mn-cs"/>
              </a:rPr>
              <a:t>1 </a:t>
            </a:r>
            <a:r>
              <a:rPr lang="en-GB" dirty="0" smtClean="0"/>
              <a:t>disabled child</a:t>
            </a:r>
            <a:r>
              <a:rPr lang="en-GB" dirty="0" smtClean="0">
                <a:cs typeface="+mn-cs"/>
              </a:rPr>
              <a:t> for every </a:t>
            </a:r>
            <a:r>
              <a:rPr lang="en-GB" dirty="0" smtClean="0"/>
              <a:t>19</a:t>
            </a:r>
            <a:r>
              <a:rPr lang="en-GB" dirty="0" smtClean="0">
                <a:cs typeface="+mn-cs"/>
              </a:rPr>
              <a:t> registrations in Scotland in 2013 – 1 disabled child for every 51 in 2012</a:t>
            </a:r>
          </a:p>
          <a:p>
            <a:pPr eaLnBrk="1" hangingPunct="1">
              <a:defRPr/>
            </a:pPr>
            <a:r>
              <a:rPr lang="en-GB" b="1" dirty="0" smtClean="0">
                <a:cs typeface="+mn-cs"/>
              </a:rPr>
              <a:t>Statistics from your area can be included on this slide if known</a:t>
            </a:r>
            <a:endParaRPr lang="en-US" b="1" smtClean="0">
              <a:cs typeface="+mn-cs"/>
            </a:endParaRPr>
          </a:p>
          <a:p>
            <a:pPr eaLnBrk="1" hangingPunct="1">
              <a:defRPr/>
            </a:pPr>
            <a:endParaRPr lang="en-GB" b="1" dirty="0" smtClean="0">
              <a:cs typeface="+mn-cs"/>
            </a:endParaRPr>
          </a:p>
          <a:p>
            <a:pPr eaLnBrk="1" hangingPunct="1">
              <a:defRPr/>
            </a:pPr>
            <a:r>
              <a:rPr lang="en-US" sz="1200" kern="1200" dirty="0" smtClean="0">
                <a:solidFill>
                  <a:schemeClr val="tx1"/>
                </a:solidFill>
                <a:latin typeface="+mn-lt"/>
                <a:ea typeface="+mn-ea"/>
                <a:cs typeface="+mn-cs"/>
              </a:rPr>
              <a:t>CP registrations stats are available for 2013 and can be found here - </a:t>
            </a:r>
            <a:r>
              <a:rPr lang="en-US" sz="1200" u="sng" kern="1200" dirty="0" smtClean="0">
                <a:solidFill>
                  <a:schemeClr val="tx1"/>
                </a:solidFill>
                <a:latin typeface="+mn-lt"/>
                <a:ea typeface="+mn-ea"/>
                <a:cs typeface="+mn-cs"/>
                <a:hlinkClick r:id="rId3"/>
              </a:rPr>
              <a:t>http://www.scotland.gov.uk/Publications/2014/03/8922/3</a:t>
            </a:r>
            <a:endParaRPr lang="en-US" b="1"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15</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If available another exercise can be included here from the NSPCC pack “Safeguarding Deaf and Disabled Children”. </a:t>
            </a:r>
            <a:endParaRPr lang="en-US" sz="1200" b="0" kern="1200" dirty="0" smtClean="0">
              <a:solidFill>
                <a:schemeClr val="tx1"/>
              </a:solidFill>
              <a:latin typeface="+mn-lt"/>
              <a:ea typeface="+mn-ea"/>
              <a:cs typeface="+mn-cs"/>
            </a:endParaRPr>
          </a:p>
          <a:p>
            <a:r>
              <a:rPr lang="en-US" sz="1200" b="1" kern="1200" smtClean="0">
                <a:solidFill>
                  <a:schemeClr val="tx1"/>
                </a:solidFill>
                <a:latin typeface="+mn-lt"/>
                <a:ea typeface="+mn-ea"/>
                <a:cs typeface="+mn-cs"/>
              </a:rPr>
              <a:t>The most appropriate could be “Annie” demonstrating the difficulty of determining what is or is not abuse and the importance of communication</a:t>
            </a:r>
            <a:endParaRPr lang="en-GB" b="1"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16</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17</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defRPr/>
            </a:pPr>
            <a:r>
              <a:rPr lang="en-GB" sz="1200" dirty="0" smtClean="0">
                <a:cs typeface="+mn-cs"/>
              </a:rPr>
              <a:t>The study by Sullivan &amp; Knutson published in 2000 is still regarded as the most reliable to date since it avoided methodological flaws of previous studies and subsequent studies and is often quoted. They examined data for 50,278 young people aged 0 – 21 in Nebraska.  31% of disabled children were abused compared to 9% of general population of children.  Other studies all seem to validate their findings, for instance a meta-analysis of studies covering 60,000 children reported in the Lancet in 2012 concluded that disabled children were 3 to 4 times likely to suffer violence.</a:t>
            </a:r>
          </a:p>
          <a:p>
            <a:pPr eaLnBrk="1" hangingPunct="1">
              <a:spcBef>
                <a:spcPct val="0"/>
              </a:spcBef>
              <a:defRPr/>
            </a:pPr>
            <a:endParaRPr lang="en-GB" sz="1200" dirty="0" smtClean="0">
              <a:cs typeface="+mn-cs"/>
            </a:endParaRPr>
          </a:p>
          <a:p>
            <a:pPr eaLnBrk="1" hangingPunct="1">
              <a:spcBef>
                <a:spcPct val="0"/>
              </a:spcBef>
              <a:defRPr/>
            </a:pPr>
            <a:r>
              <a:rPr lang="en-GB" sz="1200" dirty="0" smtClean="0">
                <a:cs typeface="+mn-cs"/>
              </a:rPr>
              <a:t>Stalker’s findings alert us to the particularly high risk which seems to be attached to children with communication impairments, though a the more recent Taylor et al study (2014) shows that some of this at least is affected by perceptions of CP professionals who are more alert to the risk when children have a communication disorder and inclined to put too much expectation on disclosure from disabled children who can articulate. </a:t>
            </a:r>
          </a:p>
          <a:p>
            <a:pPr eaLnBrk="1" hangingPunct="1">
              <a:spcBef>
                <a:spcPct val="0"/>
              </a:spcBef>
              <a:defRPr/>
            </a:pPr>
            <a:endParaRPr lang="en-GB" sz="1200" dirty="0" smtClean="0">
              <a:cs typeface="+mn-cs"/>
            </a:endParaRPr>
          </a:p>
          <a:p>
            <a:pPr eaLnBrk="1" hangingPunct="1">
              <a:spcBef>
                <a:spcPct val="0"/>
              </a:spcBef>
              <a:defRPr/>
            </a:pPr>
            <a:r>
              <a:rPr lang="en-GB" sz="1200" dirty="0" smtClean="0">
                <a:cs typeface="+mn-cs"/>
              </a:rPr>
              <a:t>The Scottish Government acknowledge that their current statistics are unreliable and this is now being addressed – it is suspected that there is considerable under-reporting of disability of registered children.  It is also possible that disabled children are actually less likely to be registered - </a:t>
            </a:r>
            <a:r>
              <a:rPr lang="en-US" sz="1200" dirty="0" smtClean="0">
                <a:cs typeface="+mn-cs"/>
              </a:rPr>
              <a:t>Cooke and </a:t>
            </a:r>
            <a:r>
              <a:rPr lang="en-US" sz="1200" dirty="0" err="1" smtClean="0">
                <a:cs typeface="+mn-cs"/>
              </a:rPr>
              <a:t>Standen</a:t>
            </a:r>
            <a:r>
              <a:rPr lang="en-US" sz="1200" dirty="0" smtClean="0">
                <a:cs typeface="+mn-cs"/>
              </a:rPr>
              <a:t> (2002), in a survey of 73 Area Child Protection Committees in the UK, found that following case conferences, disabled children were 'significantly' less likely than non-disabled children to be placed on child protection registers or have protection plans put in place.</a:t>
            </a:r>
          </a:p>
          <a:p>
            <a:pPr eaLnBrk="1" hangingPunct="1">
              <a:spcBef>
                <a:spcPct val="0"/>
              </a:spcBef>
              <a:defRPr/>
            </a:pPr>
            <a:r>
              <a:rPr lang="en-US" sz="1200" dirty="0" smtClean="0"/>
              <a:t>The most recent report from the Care Inspectorate on Child Protection Services offers no analysis and makes no comment at all on disabled children.</a:t>
            </a:r>
            <a:endParaRPr lang="en-GB" sz="1200" dirty="0" smtClean="0"/>
          </a:p>
          <a:p>
            <a:pPr eaLnBrk="1" hangingPunct="1">
              <a:spcBef>
                <a:spcPct val="0"/>
              </a:spcBef>
              <a:defRPr/>
            </a:pPr>
            <a:endParaRPr lang="en-GB" sz="1100" dirty="0" smtClean="0"/>
          </a:p>
          <a:p>
            <a:pPr eaLnBrk="1" hangingPunct="1">
              <a:spcBef>
                <a:spcPct val="0"/>
              </a:spcBef>
              <a:defRPr/>
            </a:pPr>
            <a:endParaRPr lang="en-GB" sz="1200" dirty="0" smtClean="0">
              <a:cs typeface="+mn-cs"/>
            </a:endParaRPr>
          </a:p>
          <a:p>
            <a:pPr eaLnBrk="1" hangingPunct="1">
              <a:spcBef>
                <a:spcPct val="0"/>
              </a:spcBef>
              <a:defRPr/>
            </a:pPr>
            <a:endParaRPr lang="en-GB" sz="1200" b="1" dirty="0" smtClean="0">
              <a:cs typeface="+mn-cs"/>
            </a:endParaRPr>
          </a:p>
          <a:p>
            <a:pPr eaLnBrk="1" hangingPunct="1">
              <a:spcBef>
                <a:spcPct val="0"/>
              </a:spcBef>
              <a:defRPr/>
            </a:pPr>
            <a:endParaRPr lang="en-US" sz="1200"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18</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Many reasons for professionals not recognising child abuse have been enumerated over the past few years (e.g. the “rule of optimism; over identification with parents and not focussing on the child) but there also seem to be particular reasons why they don’t recognise abuse in disabled children.</a:t>
            </a:r>
          </a:p>
          <a:p>
            <a:pPr eaLnBrk="1" hangingPunct="1">
              <a:spcBef>
                <a:spcPct val="0"/>
              </a:spcBef>
            </a:pPr>
            <a:endParaRPr lang="en-GB" dirty="0" smtClean="0"/>
          </a:p>
          <a:p>
            <a:pPr eaLnBrk="1" hangingPunct="1">
              <a:spcBef>
                <a:spcPct val="0"/>
              </a:spcBef>
            </a:pPr>
            <a:r>
              <a:rPr lang="en-GB" dirty="0" smtClean="0"/>
              <a:t>The NSPCC conducted work over 10 years ago into the CP system and disabled children. Many of their findings still seem relevant today in Scotland.</a:t>
            </a:r>
          </a:p>
          <a:p>
            <a:pPr eaLnBrk="1" hangingPunct="1">
              <a:spcBef>
                <a:spcPct val="0"/>
              </a:spcBef>
            </a:pPr>
            <a:endParaRPr lang="en-GB" dirty="0" smtClean="0"/>
          </a:p>
          <a:p>
            <a:pPr eaLnBrk="1" hangingPunct="1">
              <a:spcBef>
                <a:spcPct val="0"/>
              </a:spcBef>
            </a:pPr>
            <a:r>
              <a:rPr lang="en-GB" dirty="0" smtClean="0"/>
              <a:t>There appears to be a higher threshold which requires to be met before child protection concerns are triggered for disabled children.   Concern about where a child would be placed may also influence assessment and serve to minimise concerns. This is reflected in Taylor et al (2014) research which brings out CP workers’ realistic concern that there is a lack of suitable alternative care placements for disabled children</a:t>
            </a:r>
          </a:p>
          <a:p>
            <a:pPr eaLnBrk="1" hangingPunct="1">
              <a:spcBef>
                <a:spcPct val="0"/>
              </a:spcBef>
            </a:pPr>
            <a:endParaRPr lang="en-GB" dirty="0" smtClean="0"/>
          </a:p>
          <a:p>
            <a:pPr eaLnBrk="1" hangingPunct="1">
              <a:spcBef>
                <a:spcPct val="0"/>
              </a:spcBef>
            </a:pPr>
            <a:r>
              <a:rPr lang="en-GB" dirty="0" smtClean="0"/>
              <a:t>Children have been left at risk of abuse because people feel that it won</a:t>
            </a:r>
            <a:r>
              <a:rPr lang="ja-JP" altLang="en-GB" dirty="0" smtClean="0">
                <a:latin typeface="Arial" charset="0"/>
              </a:rPr>
              <a:t>’</a:t>
            </a:r>
            <a:r>
              <a:rPr lang="en-GB" altLang="ja-JP" dirty="0" smtClean="0"/>
              <a:t>t go anywhere in terms of court cases.  Cooke and </a:t>
            </a:r>
            <a:r>
              <a:rPr lang="en-GB" altLang="ja-JP" dirty="0" err="1" smtClean="0"/>
              <a:t>Standen</a:t>
            </a:r>
            <a:r>
              <a:rPr lang="en-GB" altLang="ja-JP" dirty="0" smtClean="0"/>
              <a:t> (2002) noted that even when their had been disclosure by disabled children </a:t>
            </a:r>
            <a:r>
              <a:rPr lang="en-US" altLang="ja-JP" dirty="0" smtClean="0"/>
              <a:t>the perception that their impairments would making them unreliable witnesses led to their disclosures not always being treated on a par with those made by a non- disabled child.</a:t>
            </a:r>
            <a:r>
              <a:rPr lang="en-GB" altLang="ja-JP" dirty="0" smtClean="0"/>
              <a:t>  However, regardless of this, disabled children have the same rights to protection as any other child.</a:t>
            </a:r>
          </a:p>
          <a:p>
            <a:pPr eaLnBrk="1" hangingPunct="1">
              <a:spcBef>
                <a:spcPct val="0"/>
              </a:spcBef>
            </a:pPr>
            <a:endParaRPr lang="en-GB" dirty="0" smtClean="0"/>
          </a:p>
          <a:p>
            <a:pPr eaLnBrk="1" hangingPunct="1">
              <a:spcBef>
                <a:spcPct val="0"/>
              </a:spcBef>
            </a:pPr>
            <a:r>
              <a:rPr lang="en-GB" dirty="0" smtClean="0"/>
              <a:t>Some abuse is tolerated or not seen as abusive when the child is disabled i.e. a child being tied to a chair due to his behaviour rather than reflecting on what might be causing him to behave like this.</a:t>
            </a:r>
          </a:p>
          <a:p>
            <a:pPr eaLnBrk="1" hangingPunct="1">
              <a:spcBef>
                <a:spcPct val="0"/>
              </a:spcBef>
            </a:pPr>
            <a:endParaRPr lang="en-GB" dirty="0" smtClean="0"/>
          </a:p>
          <a:p>
            <a:pPr eaLnBrk="1" hangingPunct="1">
              <a:spcBef>
                <a:spcPct val="0"/>
              </a:spcBef>
            </a:pPr>
            <a:r>
              <a:rPr lang="en-GB" dirty="0" smtClean="0"/>
              <a:t>Often a reliance on parents/carers as a source of specialist support and information about the disabled child.  They may rely on them to interpret and explain behaviour and symptoms leading to initial inquiries being satisfied on limited information.</a:t>
            </a:r>
          </a:p>
          <a:p>
            <a:pPr eaLnBrk="1" hangingPunct="1">
              <a:spcBef>
                <a:spcPct val="0"/>
              </a:spcBef>
            </a:pPr>
            <a:endParaRPr lang="en-GB" dirty="0" smtClean="0"/>
          </a:p>
          <a:p>
            <a:pPr eaLnBrk="1" hangingPunct="1">
              <a:spcBef>
                <a:spcPct val="0"/>
              </a:spcBef>
            </a:pPr>
            <a:r>
              <a:rPr lang="en-GB" dirty="0" smtClean="0"/>
              <a:t>Some workers who form close working relationships with parents witness the levels of demand and stress of caring and then see ‘</a:t>
            </a:r>
            <a:r>
              <a:rPr lang="en-GB" altLang="ja-JP" dirty="0" smtClean="0"/>
              <a:t>a wee bit of neglect and whatever</a:t>
            </a:r>
            <a:r>
              <a:rPr lang="en-GB" dirty="0" smtClean="0"/>
              <a:t>’</a:t>
            </a:r>
            <a:r>
              <a:rPr lang="en-GB" altLang="ja-JP" dirty="0" smtClean="0"/>
              <a:t> are disinclined to register formal child protection concerns and excuse the parents</a:t>
            </a:r>
            <a:r>
              <a:rPr lang="en-GB" dirty="0" smtClean="0"/>
              <a:t>’</a:t>
            </a:r>
            <a:r>
              <a:rPr lang="en-GB" altLang="ja-JP" dirty="0" smtClean="0"/>
              <a:t> behaviour. (Stalker et al 2010).</a:t>
            </a:r>
          </a:p>
        </p:txBody>
      </p:sp>
      <p:sp>
        <p:nvSpPr>
          <p:cNvPr id="4" name="Slide Number Placeholder 3"/>
          <p:cNvSpPr>
            <a:spLocks noGrp="1"/>
          </p:cNvSpPr>
          <p:nvPr>
            <p:ph type="sldNum" sz="quarter" idx="10"/>
          </p:nvPr>
        </p:nvSpPr>
        <p:spPr/>
        <p:txBody>
          <a:bodyPr/>
          <a:lstStyle/>
          <a:p>
            <a:fld id="{03F2875A-7CA3-104A-93D2-025F48B035D0}" type="slidenum">
              <a:rPr lang="en-US" smtClean="0"/>
              <a:t>19</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GB" dirty="0" smtClean="0">
                <a:cs typeface="+mn-cs"/>
              </a:rPr>
              <a:t>Workers sometimes need to remain confident in their own judgements and assessment when challenging those who have day to day care of children with a disability.  </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Many signs and indicators that could be wrongly constructed as disability e.g.</a:t>
            </a:r>
          </a:p>
          <a:p>
            <a:pPr defTabSz="457200" eaLnBrk="1" hangingPunct="1">
              <a:spcBef>
                <a:spcPct val="0"/>
              </a:spcBef>
              <a:buFontTx/>
              <a:buChar char="•"/>
              <a:defRPr/>
            </a:pPr>
            <a:r>
              <a:rPr lang="en-GB" dirty="0" smtClean="0">
                <a:cs typeface="+mn-cs"/>
              </a:rPr>
              <a:t>red marks are his eczema - in fact due to him being tied in his buggy</a:t>
            </a:r>
          </a:p>
          <a:p>
            <a:pPr defTabSz="457200" eaLnBrk="1" hangingPunct="1">
              <a:spcBef>
                <a:spcPct val="0"/>
              </a:spcBef>
              <a:buFontTx/>
              <a:buChar char="•"/>
              <a:defRPr/>
            </a:pPr>
            <a:r>
              <a:rPr lang="en-GB" dirty="0" smtClean="0">
                <a:cs typeface="+mn-cs"/>
              </a:rPr>
              <a:t>bruising on thighs and anal area due to administration of rectal </a:t>
            </a:r>
            <a:r>
              <a:rPr lang="en-GB" dirty="0" err="1" smtClean="0">
                <a:cs typeface="+mn-cs"/>
              </a:rPr>
              <a:t>valium</a:t>
            </a:r>
            <a:r>
              <a:rPr lang="en-GB" dirty="0" smtClean="0">
                <a:cs typeface="+mn-cs"/>
              </a:rPr>
              <a:t> - in fact were caused by sexual abuse</a:t>
            </a:r>
          </a:p>
          <a:p>
            <a:pPr defTabSz="457200" eaLnBrk="1" hangingPunct="1">
              <a:spcBef>
                <a:spcPct val="0"/>
              </a:spcBef>
              <a:buFontTx/>
              <a:buChar char="•"/>
              <a:defRPr/>
            </a:pPr>
            <a:r>
              <a:rPr lang="en-GB" dirty="0" smtClean="0">
                <a:cs typeface="+mn-cs"/>
              </a:rPr>
              <a:t>child routinely given </a:t>
            </a:r>
            <a:r>
              <a:rPr lang="en-GB" dirty="0" err="1" smtClean="0">
                <a:cs typeface="+mn-cs"/>
              </a:rPr>
              <a:t>paracetemol</a:t>
            </a:r>
            <a:r>
              <a:rPr lang="en-GB" dirty="0" smtClean="0">
                <a:cs typeface="+mn-cs"/>
              </a:rPr>
              <a:t> when distress - no further investigation into why child distressed.</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A child</a:t>
            </a:r>
            <a:r>
              <a:rPr lang="ja-JP" altLang="en-GB" dirty="0" smtClean="0"/>
              <a:t>’</a:t>
            </a:r>
            <a:r>
              <a:rPr lang="en-GB" altLang="ja-JP" dirty="0" smtClean="0"/>
              <a:t>s communication or cognitive impairment is often cited as a reason not to proceed with an investigation.  When there is concerns about a baby who cannot disclose abuse this does not prevent an investigation so why is this different for disabled children?</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Existing time scales for completion of child protection assessment may mean that the proper time required to take the child's needs/wishes into account may not be possible.</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Personal feelings such as </a:t>
            </a:r>
            <a:r>
              <a:rPr lang="ja-JP" altLang="en-GB" dirty="0" smtClean="0"/>
              <a:t>‘</a:t>
            </a:r>
            <a:r>
              <a:rPr lang="en-GB" altLang="ja-JP" dirty="0" smtClean="0"/>
              <a:t>I </a:t>
            </a:r>
            <a:r>
              <a:rPr lang="en-GB" altLang="ja-JP" dirty="0" err="1" smtClean="0"/>
              <a:t>wouldn</a:t>
            </a:r>
            <a:r>
              <a:rPr lang="ja-JP" altLang="en-GB" dirty="0" smtClean="0"/>
              <a:t>’</a:t>
            </a:r>
            <a:r>
              <a:rPr lang="en-GB" altLang="ja-JP" dirty="0" smtClean="0"/>
              <a:t>t be able to manage</a:t>
            </a:r>
            <a:r>
              <a:rPr lang="ja-JP" altLang="en-GB" dirty="0" smtClean="0"/>
              <a:t>’</a:t>
            </a:r>
            <a:r>
              <a:rPr lang="en-GB" altLang="ja-JP" dirty="0" smtClean="0"/>
              <a:t> might get into the way of a professional judgement about the safety of a child.</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Some families may experience multiple assessment and may be cynical about the purpose of another assessment.</a:t>
            </a:r>
          </a:p>
          <a:p>
            <a:pPr defTabSz="457200" eaLnBrk="1" hangingPunct="1">
              <a:spcBef>
                <a:spcPct val="0"/>
              </a:spcBef>
              <a:defRPr/>
            </a:pPr>
            <a:endParaRPr lang="en-GB" dirty="0" smtClean="0">
              <a:cs typeface="+mn-cs"/>
            </a:endParaRPr>
          </a:p>
          <a:p>
            <a:pPr defTabSz="457200" eaLnBrk="1" hangingPunct="1">
              <a:spcBef>
                <a:spcPct val="0"/>
              </a:spcBef>
              <a:defRPr/>
            </a:pP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20</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Many participants will already be familiar with modern concepts of disability but this part of the course reminds them of this and shows how some of the discrimination and prejudice which disabled people still face influences child protection practice.  Duties under the legislation are also defined.</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Surprisingly little information on child protection and disability in the UK ….. particular lack in Scotland until recently.</a:t>
            </a:r>
          </a:p>
          <a:p>
            <a:pPr defTabSz="457200" eaLnBrk="1" hangingPunct="1">
              <a:spcBef>
                <a:spcPct val="0"/>
              </a:spcBef>
              <a:defRPr/>
            </a:pPr>
            <a:endParaRPr lang="en-US"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3</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GB" dirty="0" smtClean="0">
                <a:cs typeface="+mn-cs"/>
              </a:rPr>
              <a:t>Ask the group first before showing the slide.</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There are also good reasons to believe that a lot of the under-reporting arises because children are unable or unwilling to tell.</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Any child might feel unable to tell someone they are being abused but there are additional reasons why a disabled child might be unable to do so for reasons of dependency; power and  communication difficulties.</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If the person who is abusing you is also the person who meets your needs and you rely on to help you communicate, you are unlikely to tell.</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Inappropriate or poorly co-ordinated services may leave children and families isolated and therefore vulnerable both to abuse and in failing to disclose.</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There is often a lack of assistance with communication and communication systems may lack the language to allow the children to tell about abuse. Children may not have access to appropriate language e.g. on word boards.</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There is also a failure to recognise the impact of abuse on disabled young people.  Need to put children more in control of their care.</a:t>
            </a:r>
          </a:p>
          <a:p>
            <a:pPr defTabSz="457200" eaLnBrk="1" hangingPunct="1">
              <a:spcBef>
                <a:spcPct val="0"/>
              </a:spcBef>
              <a:defRPr/>
            </a:pPr>
            <a:endParaRPr lang="en-GB" dirty="0" smtClean="0">
              <a:cs typeface="+mn-cs"/>
            </a:endParaRPr>
          </a:p>
          <a:p>
            <a:pPr defTabSz="457200" eaLnBrk="1" hangingPunct="1">
              <a:spcBef>
                <a:spcPct val="0"/>
              </a:spcBef>
              <a:defRPr/>
            </a:pP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21</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GB" dirty="0" smtClean="0">
                <a:cs typeface="+mn-cs"/>
              </a:rPr>
              <a:t>If the US studies are correct and disabled children are more vulnerable, why might this be?</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It is important to be aware of the concept of ‘</a:t>
            </a:r>
            <a:r>
              <a:rPr lang="en-GB" altLang="ja-JP" dirty="0" smtClean="0"/>
              <a:t>grooming</a:t>
            </a:r>
            <a:r>
              <a:rPr lang="en-GB" dirty="0" smtClean="0">
                <a:cs typeface="+mn-cs"/>
              </a:rPr>
              <a:t>’</a:t>
            </a:r>
            <a:r>
              <a:rPr lang="en-GB" altLang="ja-JP" dirty="0" smtClean="0"/>
              <a:t>. This is where abusers develop a relationship with a child (and often a parent). The grooming process supports the harm to the child and often makes the child feel responsible and unable to tell. These abusers are good at making friends with children; may live or join in with families in order to abuse. They may also  look for jobs or volunteer roles so that they gain contact with children or spend time in places frequented by them. They may also use internet access.</a:t>
            </a:r>
          </a:p>
          <a:p>
            <a:pPr defTabSz="457200" eaLnBrk="1" hangingPunct="1">
              <a:spcBef>
                <a:spcPct val="0"/>
              </a:spcBef>
              <a:defRPr/>
            </a:pPr>
            <a:endParaRPr lang="en-GB" altLang="ja-JP" dirty="0" smtClean="0"/>
          </a:p>
          <a:p>
            <a:pPr defTabSz="457200" eaLnBrk="1" hangingPunct="1">
              <a:spcBef>
                <a:spcPct val="0"/>
              </a:spcBef>
              <a:defRPr/>
            </a:pPr>
            <a:r>
              <a:rPr lang="en-GB" altLang="ja-JP" dirty="0" smtClean="0"/>
              <a:t>Concerns raised by the internet?</a:t>
            </a:r>
          </a:p>
          <a:p>
            <a:pPr defTabSz="457200" eaLnBrk="1" hangingPunct="1">
              <a:spcBef>
                <a:spcPct val="0"/>
              </a:spcBef>
              <a:defRPr/>
            </a:pPr>
            <a:endParaRPr lang="en-GB" dirty="0" smtClean="0">
              <a:cs typeface="+mn-cs"/>
            </a:endParaRPr>
          </a:p>
          <a:p>
            <a:pPr defTabSz="457200" eaLnBrk="1" hangingPunct="1">
              <a:spcBef>
                <a:spcPct val="0"/>
              </a:spcBef>
              <a:defRPr/>
            </a:pP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22</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Firstly it is important to be clear that disabled children can suffer exactly the same abuse as other children.</a:t>
            </a:r>
          </a:p>
          <a:p>
            <a:pPr defTabSz="457200" eaLnBrk="1" hangingPunct="1">
              <a:spcBef>
                <a:spcPct val="0"/>
              </a:spcBef>
              <a:defRPr/>
            </a:pPr>
            <a:endParaRPr lang="en-US" dirty="0" smtClean="0">
              <a:cs typeface="+mn-cs"/>
            </a:endParaRPr>
          </a:p>
          <a:p>
            <a:pPr defTabSz="457200" eaLnBrk="1" hangingPunct="1">
              <a:spcBef>
                <a:spcPct val="0"/>
              </a:spcBef>
              <a:defRPr/>
            </a:pPr>
            <a:r>
              <a:rPr lang="en-GB" dirty="0" smtClean="0"/>
              <a:t>Stalker’s study (2010) suggests</a:t>
            </a:r>
            <a:r>
              <a:rPr lang="en-GB" altLang="ja-JP" dirty="0" smtClean="0"/>
              <a:t> neglect was most often reported , followed by emotional abuse. Most children experienced multiple forms of abuse.</a:t>
            </a:r>
            <a:endParaRPr lang="en-GB" altLang="ja-JP" b="1" dirty="0" smtClean="0"/>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Whilst neglect might be particularly prevalent, this is actually the same for other children Child Protection registers.</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There is often a reluctance to believe that disabled children are sexually abused – perhaps because of a misunderstanding that such abuse is linked to notions of sexuality and attractiveness rather than dominance.</a:t>
            </a:r>
          </a:p>
          <a:p>
            <a:pPr defTabSz="457200" eaLnBrk="1" hangingPunct="1">
              <a:spcBef>
                <a:spcPct val="0"/>
              </a:spcBef>
              <a:defRPr/>
            </a:pPr>
            <a:endParaRPr lang="en-US"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23</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GB" dirty="0" smtClean="0">
                <a:cs typeface="+mn-cs"/>
              </a:rPr>
              <a:t>There is a range of ways a disabled child might experience Neglect.</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Failure to  provide adequate food might include: not attending to special diets.</a:t>
            </a:r>
          </a:p>
          <a:p>
            <a:pPr defTabSz="457200" eaLnBrk="1" hangingPunct="1">
              <a:spcBef>
                <a:spcPct val="0"/>
              </a:spcBef>
              <a:defRPr/>
            </a:pPr>
            <a:endParaRPr lang="en-GB" dirty="0" smtClean="0">
              <a:cs typeface="+mn-cs"/>
            </a:endParaRPr>
          </a:p>
          <a:p>
            <a:pPr defTabSz="457200" eaLnBrk="1" hangingPunct="1">
              <a:spcBef>
                <a:spcPct val="0"/>
              </a:spcBef>
              <a:defRPr/>
            </a:pPr>
            <a:r>
              <a:rPr lang="en-GB" dirty="0" smtClean="0">
                <a:cs typeface="+mn-cs"/>
              </a:rPr>
              <a:t>Failing to provide adequate clothing (not because of lack of money); age inappropriate clothing; nappies, incontinence pads when not needed or appropriate.</a:t>
            </a:r>
          </a:p>
          <a:p>
            <a:pPr defTabSz="457200" eaLnBrk="1" hangingPunct="1">
              <a:spcBef>
                <a:spcPct val="0"/>
              </a:spcBef>
              <a:defRPr/>
            </a:pPr>
            <a:endParaRPr lang="en-GB" dirty="0" smtClean="0">
              <a:cs typeface="+mn-cs"/>
            </a:endParaRPr>
          </a:p>
          <a:p>
            <a:pPr defTabSz="457200" eaLnBrk="1" hangingPunct="1">
              <a:spcBef>
                <a:spcPct val="0"/>
              </a:spcBef>
              <a:defRPr/>
            </a:pP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24</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25</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26</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Children may be feel frightened by what they see or hear. They may not be told what is happening. Parents may not know how  to explain what is happening and assume that they do not need know. However, often siblings know more than parents realise.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sibling may feel protective or may feel jealous about the attention that their disabled brother or sister is receiving from parents and other adults around them.</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Neglect may not be intentional but the exhausting physical and profound emotional demands of having a child with a life shortening condition or disability can leave parents/carers with very little time or energy for the rest of the family.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Sleep may be disturbed and child may be bullied or teased at school.</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sibling therefore may feel particularly distressed, vulnerable and abandoned.</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Are siblings adequately assessed?</a:t>
            </a:r>
            <a:r>
              <a:rPr lang="en-GB" dirty="0" smtClean="0">
                <a:effectLst/>
              </a:rPr>
              <a:t> </a:t>
            </a: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27</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b="1" dirty="0" smtClean="0">
                <a:cs typeface="+mn-cs"/>
              </a:rPr>
              <a:t>If available an exercise can be included here from the NSPCC pack “Safeguarding Deaf and Disabled Children”</a:t>
            </a:r>
          </a:p>
          <a:p>
            <a:pPr eaLnBrk="1" hangingPunct="1">
              <a:defRPr/>
            </a:pPr>
            <a:r>
              <a:rPr lang="en-GB" b="1" dirty="0" smtClean="0">
                <a:cs typeface="+mn-cs"/>
              </a:rPr>
              <a:t>The most appropriate one could be “Daisy” showing how even a child with a very severe impairment can communicate.</a:t>
            </a:r>
            <a:endParaRPr lang="en-GB" b="1"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28</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Is there a particular issue about the way disabled parents are treated by child care and protection services?  Though there do not seem to be any statistics available for all disabled parents, some of the data on parents with learning disabilities does raise issues – far larger proportions of these parents are separated from their children than any other group. Why might this be?  Why might more disabled fathers be able to live with their children than disabled mothers?  Is part of the reason that in some families the father is disabled but not the mother and as she is seen as the prime </a:t>
            </a:r>
            <a:r>
              <a:rPr lang="en-US" dirty="0" err="1" smtClean="0">
                <a:cs typeface="+mn-cs"/>
              </a:rPr>
              <a:t>carer</a:t>
            </a:r>
            <a:r>
              <a:rPr lang="en-US" dirty="0" smtClean="0">
                <a:cs typeface="+mn-cs"/>
              </a:rPr>
              <a:t> this is seen as less of a problem?  But is this judgment fair and sound or does it reflect a suspect value base?  It is not surprising that more disabled parents living with relatives (often a granny) are able to continue to live with their children.</a:t>
            </a:r>
          </a:p>
          <a:p>
            <a:pPr defTabSz="457200" eaLnBrk="1" hangingPunct="1">
              <a:defRPr/>
            </a:pPr>
            <a:endParaRPr lang="en-US"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29</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To add to the environmental and poverty issues often faced by families there is often community hostility. </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This is exacerbated if the family is unable to access supports available to other vulnerable families.</a:t>
            </a:r>
          </a:p>
        </p:txBody>
      </p:sp>
      <p:sp>
        <p:nvSpPr>
          <p:cNvPr id="4" name="Slide Number Placeholder 3"/>
          <p:cNvSpPr>
            <a:spLocks noGrp="1"/>
          </p:cNvSpPr>
          <p:nvPr>
            <p:ph type="sldNum" sz="quarter" idx="10"/>
          </p:nvPr>
        </p:nvSpPr>
        <p:spPr/>
        <p:txBody>
          <a:bodyPr/>
          <a:lstStyle/>
          <a:p>
            <a:fld id="{03F2875A-7CA3-104A-93D2-025F48B035D0}" type="slidenum">
              <a:rPr lang="en-US" smtClean="0"/>
              <a:t>30</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Sources of information have been quite limited.  A Scottish Government working group on child protection and disability has been addressing this, commissioning new Scottish research (Taylor et al, 2014) and working with the statistical staff of local authorities and </a:t>
            </a:r>
            <a:r>
              <a:rPr lang="en-US" dirty="0" err="1" smtClean="0">
                <a:cs typeface="+mn-cs"/>
              </a:rPr>
              <a:t>WithScotland</a:t>
            </a:r>
            <a:r>
              <a:rPr lang="en-US" dirty="0" smtClean="0">
                <a:cs typeface="+mn-cs"/>
              </a:rPr>
              <a:t> to provide more and better data and learning resources. The further reading list which accompanies this course elaborates this more fully.</a:t>
            </a:r>
          </a:p>
        </p:txBody>
      </p:sp>
      <p:sp>
        <p:nvSpPr>
          <p:cNvPr id="4" name="Slide Number Placeholder 3"/>
          <p:cNvSpPr>
            <a:spLocks noGrp="1"/>
          </p:cNvSpPr>
          <p:nvPr>
            <p:ph type="sldNum" sz="quarter" idx="10"/>
          </p:nvPr>
        </p:nvSpPr>
        <p:spPr/>
        <p:txBody>
          <a:bodyPr/>
          <a:lstStyle/>
          <a:p>
            <a:fld id="{03F2875A-7CA3-104A-93D2-025F48B035D0}" type="slidenum">
              <a:rPr lang="en-US" smtClean="0"/>
              <a:t>4</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The House of Lords Committee set the scene quite succinctly – they were reacting to evidence that a disproportionate number of parents with learning disabilities have their children removed from their care.</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There is a clear legal duty for public authorities to tackle the barriers disabled people face and promote their interests – does this sometimes fail in cases of child protection?</a:t>
            </a:r>
          </a:p>
          <a:p>
            <a:pPr defTabSz="457200" eaLnBrk="1" hangingPunct="1">
              <a:spcBef>
                <a:spcPct val="0"/>
              </a:spcBef>
              <a:defRPr/>
            </a:pPr>
            <a:endParaRPr lang="en-US" dirty="0" smtClean="0">
              <a:cs typeface="+mn-cs"/>
            </a:endParaRPr>
          </a:p>
          <a:p>
            <a:pPr defTabSz="457200" eaLnBrk="1" hangingPunct="1">
              <a:spcBef>
                <a:spcPct val="0"/>
              </a:spcBef>
              <a:defRPr/>
            </a:pPr>
            <a:endParaRPr lang="en-US" dirty="0" smtClean="0">
              <a:cs typeface="+mn-cs"/>
            </a:endParaRPr>
          </a:p>
          <a:p>
            <a:pPr defTabSz="457200" eaLnBrk="1" hangingPunct="1">
              <a:spcBef>
                <a:spcPct val="0"/>
              </a:spcBef>
              <a:defRPr/>
            </a:pP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31</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r>
              <a:rPr lang="en-US" dirty="0" smtClean="0"/>
              <a:t>One of the particular barriers to joint work with disabled parents can be the existence of quite different expectations between adult and child professionals – often different cultures even within the same agency.  One of the primary examples of this is the expectation of change within timescales.  Children’s services are geared to change within relative short timescales, underpinned by legal processes, whereas adult services are geared to long term, sometimes lifetime support with change and development expected over a long period. It can be difficult to get a balance but if children’s safety and development can be safeguarded in the shorter term whilst parental capacity and understanding is developed perhaps over a longer period a satisfactory solution may be found which maintains the importance of family ties and security.</a:t>
            </a:r>
          </a:p>
          <a:p>
            <a:pPr defTabSz="457200" eaLnBrk="1" hangingPunct="1"/>
            <a:r>
              <a:rPr lang="en-US" dirty="0" smtClean="0"/>
              <a:t>It is clearly important that a focus is kept on realistic achievement for parents – none are perfect but they must be “good enough” – we must apply the same standards to disabled parents as other parents and take into account some of the additional issues (considered earlier) they face which can be tackled.</a:t>
            </a:r>
          </a:p>
          <a:p>
            <a:pPr defTabSz="457200" eaLnBrk="1" hangingPunct="1"/>
            <a:r>
              <a:rPr lang="en-US" dirty="0" smtClean="0"/>
              <a:t>People First argue for long term support for parenting.  The concept is used in generally supporting disabled people in achieving independent living and working – the phrase “supporting living” commonly used.  So why not use the same concept to ensure disabled people can achieve successful parenting?  As noted above, we must not equate the fact that someone needs help to address issues relating to their impairment with their ability to be a parent. If we can address the former, even if it is resource intensive and long term, this is likely to be a better solution in the long term and is most likely not more expensive given the costs of alternative care for the child and, indeed, the ongoing support needs of the disabled person.</a:t>
            </a:r>
          </a:p>
          <a:p>
            <a:pPr defTabSz="457200" eaLnBrk="1" hangingPunct="1"/>
            <a:endParaRPr lang="en-US" dirty="0" smtClean="0"/>
          </a:p>
          <a:p>
            <a:pPr defTabSz="457200" eaLnBrk="1" hangingPunct="1"/>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32</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r>
              <a:rPr lang="en-US" dirty="0" smtClean="0"/>
              <a:t>We now examine the particular contribution the manager can make to improving practice.  Much which follows should be familiar to all experienced managers.  Their role is crucial in enabling joint work with other agencies.  One of the shortcomings often seen in practice is the appropriateness of bringing in other agencies’ expertise to assist with a case – practitioners caught up in the day to day work may be less able to see this than their manager.  Also, it can be difficult to set up collaborative working if there is no existing relationship between agencies and people – managers can and should work at building relationships which will be beneficial in the future  so regular liaison with other agencies, perhaps focused on developing policy and procedure will not only build these relationships but improve knowledge of others’ work.</a:t>
            </a:r>
          </a:p>
          <a:p>
            <a:pPr defTabSz="457200" eaLnBrk="1" hangingPunct="1"/>
            <a:endParaRPr lang="en-US" dirty="0" smtClean="0"/>
          </a:p>
          <a:p>
            <a:pPr defTabSz="457200" eaLnBrk="1" hangingPunct="1"/>
            <a:r>
              <a:rPr lang="en-US" dirty="0" smtClean="0"/>
              <a:t>When conflict and disagreement arise at practitioner level, they should be encouraged to take the issue to managers who with less close involvement with the case and relationships built up with other agencies should be in a position to help resolve.</a:t>
            </a:r>
          </a:p>
          <a:p>
            <a:pPr defTabSz="457200" eaLnBrk="1" hangingPunct="1"/>
            <a:endParaRPr lang="en-US" dirty="0" smtClean="0"/>
          </a:p>
          <a:p>
            <a:pPr defTabSz="457200" eaLnBrk="1" hangingPunct="1"/>
            <a:r>
              <a:rPr lang="en-US" dirty="0" smtClean="0"/>
              <a:t>Joint work is such a crucial part of successful work  that managers should continue to try to find ways to facilitate – joint training initiatives and shadowing opportunities could help – course participants may well have other ideas to share.</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33</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Over and again it has been shown that the most crucial component of successful work in child protection is the worker/family relationship but that can require a lot of time, particularly at points of crisis.  Managers have, of course, a key role in helping practitioners manage competing priorities and can sometimes directly assist by relieving of other duties temporarily and by negotiating additional support from others. </a:t>
            </a:r>
          </a:p>
          <a:p>
            <a:pPr defTabSz="457200" eaLnBrk="1" hangingPunct="1">
              <a:defRPr/>
            </a:pPr>
            <a:endParaRPr lang="en-US" dirty="0" smtClean="0">
              <a:cs typeface="+mn-cs"/>
            </a:endParaRPr>
          </a:p>
          <a:p>
            <a:pPr defTabSz="457200" eaLnBrk="1" hangingPunct="1">
              <a:defRPr/>
            </a:pPr>
            <a:r>
              <a:rPr lang="en-US" dirty="0" smtClean="0">
                <a:cs typeface="+mn-cs"/>
              </a:rPr>
              <a:t>Senior managers, in particular, need to focus on the longer term – the concentration of resources over a shorter timescale may result in better long term prospects and, overall, better use of resources.  Work with disabled children and adults is likely to take a lot more time.  Senior managers may also, from time to time, </a:t>
            </a:r>
            <a:r>
              <a:rPr lang="en-US" dirty="0" err="1" smtClean="0">
                <a:cs typeface="+mn-cs"/>
              </a:rPr>
              <a:t>authorise</a:t>
            </a:r>
            <a:r>
              <a:rPr lang="en-US" dirty="0" smtClean="0">
                <a:cs typeface="+mn-cs"/>
              </a:rPr>
              <a:t> specialist input.</a:t>
            </a:r>
          </a:p>
          <a:p>
            <a:pPr defTabSz="457200" eaLnBrk="1" hangingPunct="1">
              <a:defRPr/>
            </a:pPr>
            <a:endParaRPr lang="en-US" dirty="0" smtClean="0">
              <a:cs typeface="+mn-cs"/>
            </a:endParaRPr>
          </a:p>
          <a:p>
            <a:pPr defTabSz="457200" eaLnBrk="1" hangingPunct="1">
              <a:defRPr/>
            </a:pPr>
            <a:endParaRPr lang="en-US"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34</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Providing this sort of support is, of course, key to the manager’s role in child protection generally.</a:t>
            </a:r>
          </a:p>
        </p:txBody>
      </p:sp>
      <p:sp>
        <p:nvSpPr>
          <p:cNvPr id="4" name="Slide Number Placeholder 3"/>
          <p:cNvSpPr>
            <a:spLocks noGrp="1"/>
          </p:cNvSpPr>
          <p:nvPr>
            <p:ph type="sldNum" sz="quarter" idx="10"/>
          </p:nvPr>
        </p:nvSpPr>
        <p:spPr/>
        <p:txBody>
          <a:bodyPr/>
          <a:lstStyle/>
          <a:p>
            <a:fld id="{03F2875A-7CA3-104A-93D2-025F48B035D0}" type="slidenum">
              <a:rPr lang="en-US" smtClean="0"/>
              <a:t>35</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There is some additional complexity for managers in policy and legal compliance in these cases – as described earlier, there is a need for familiarity with both disability and child protection policy and law and the interface between them.  This is a developing area and senior managers in particular should ensure review of policy and guidance as we all learn more about this work.</a:t>
            </a:r>
          </a:p>
        </p:txBody>
      </p:sp>
      <p:sp>
        <p:nvSpPr>
          <p:cNvPr id="4" name="Slide Number Placeholder 3"/>
          <p:cNvSpPr>
            <a:spLocks noGrp="1"/>
          </p:cNvSpPr>
          <p:nvPr>
            <p:ph type="sldNum" sz="quarter" idx="10"/>
          </p:nvPr>
        </p:nvSpPr>
        <p:spPr/>
        <p:txBody>
          <a:bodyPr/>
          <a:lstStyle/>
          <a:p>
            <a:fld id="{03F2875A-7CA3-104A-93D2-025F48B035D0}" type="slidenum">
              <a:rPr lang="en-US" smtClean="0"/>
              <a:t>36</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Again, a key component to a manager’s role in child protection with the additional complexity of assessing the longer term challenges of work with both disabled children and adults.</a:t>
            </a:r>
          </a:p>
        </p:txBody>
      </p:sp>
      <p:sp>
        <p:nvSpPr>
          <p:cNvPr id="4" name="Slide Number Placeholder 3"/>
          <p:cNvSpPr>
            <a:spLocks noGrp="1"/>
          </p:cNvSpPr>
          <p:nvPr>
            <p:ph type="sldNum" sz="quarter" idx="10"/>
          </p:nvPr>
        </p:nvSpPr>
        <p:spPr/>
        <p:txBody>
          <a:bodyPr/>
          <a:lstStyle/>
          <a:p>
            <a:fld id="{03F2875A-7CA3-104A-93D2-025F48B035D0}" type="slidenum">
              <a:rPr lang="en-US" smtClean="0"/>
              <a:t>37</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Finally, leadership is crucial in tackling the issues described in this course.</a:t>
            </a:r>
          </a:p>
        </p:txBody>
      </p:sp>
      <p:sp>
        <p:nvSpPr>
          <p:cNvPr id="4" name="Slide Number Placeholder 3"/>
          <p:cNvSpPr>
            <a:spLocks noGrp="1"/>
          </p:cNvSpPr>
          <p:nvPr>
            <p:ph type="sldNum" sz="quarter" idx="10"/>
          </p:nvPr>
        </p:nvSpPr>
        <p:spPr/>
        <p:txBody>
          <a:bodyPr/>
          <a:lstStyle/>
          <a:p>
            <a:fld id="{03F2875A-7CA3-104A-93D2-025F48B035D0}" type="slidenum">
              <a:rPr lang="en-US" smtClean="0"/>
              <a:t>38</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GB" dirty="0" smtClean="0">
                <a:cs typeface="+mn-cs"/>
              </a:rPr>
              <a:t>Is there anything that needs to be done to improve our protection services?</a:t>
            </a:r>
          </a:p>
          <a:p>
            <a:pPr defTabSz="457200" eaLnBrk="1" hangingPunct="1">
              <a:defRPr/>
            </a:pPr>
            <a:endParaRPr lang="en-GB" dirty="0" smtClean="0">
              <a:cs typeface="+mn-cs"/>
            </a:endParaRPr>
          </a:p>
          <a:p>
            <a:pPr defTabSz="457200" eaLnBrk="1" hangingPunct="1">
              <a:defRPr/>
            </a:pPr>
            <a:r>
              <a:rPr lang="en-GB" dirty="0" smtClean="0">
                <a:cs typeface="+mn-cs"/>
              </a:rPr>
              <a:t>What can managers on this course do to influence practice?  Can issues be taken back to the CPC to influence children's services planning?</a:t>
            </a:r>
          </a:p>
        </p:txBody>
      </p:sp>
      <p:sp>
        <p:nvSpPr>
          <p:cNvPr id="4" name="Slide Number Placeholder 3"/>
          <p:cNvSpPr>
            <a:spLocks noGrp="1"/>
          </p:cNvSpPr>
          <p:nvPr>
            <p:ph type="sldNum" sz="quarter" idx="10"/>
          </p:nvPr>
        </p:nvSpPr>
        <p:spPr/>
        <p:txBody>
          <a:bodyPr/>
          <a:lstStyle/>
          <a:p>
            <a:fld id="{03F2875A-7CA3-104A-93D2-025F48B035D0}" type="slidenum">
              <a:rPr lang="en-US" smtClean="0"/>
              <a:t>39</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40</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Discrimination and prejudice are well and truly </a:t>
            </a:r>
            <a:r>
              <a:rPr lang="ja-JP" altLang="en-US" dirty="0" smtClean="0"/>
              <a:t>“</a:t>
            </a:r>
            <a:r>
              <a:rPr lang="en-US" altLang="ja-JP" dirty="0" smtClean="0"/>
              <a:t>outlawed</a:t>
            </a:r>
            <a:r>
              <a:rPr lang="ja-JP" altLang="en-US" dirty="0" smtClean="0"/>
              <a:t>”</a:t>
            </a:r>
            <a:r>
              <a:rPr lang="en-US" altLang="ja-JP" dirty="0" smtClean="0"/>
              <a:t> in International, UK and Scottish law.  The above list (not inclusive of all) gives a </a:t>
            </a:r>
            <a:r>
              <a:rPr lang="en-US" altLang="ja-JP" dirty="0" err="1" smtClean="0"/>
              <a:t>flavour</a:t>
            </a:r>
            <a:r>
              <a:rPr lang="en-US" altLang="ja-JP" dirty="0" smtClean="0"/>
              <a:t> of the range of legal measures taken. </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UN Convention on the Rights of the Child was ratified by the British Government in 1991. Children have the right to be protected from all forms of abuse, neglect and exploitation. Have the right to be treated as an individual.</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European Convention on Human Rights was drawn up in 1950 and ratified by UK in 1951.</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Children (Scotland) Act 1995 : defined a child in need </a:t>
            </a:r>
            <a:r>
              <a:rPr lang="en-GB" dirty="0" smtClean="0">
                <a:cs typeface="+mn-cs"/>
              </a:rPr>
              <a:t>of local authority services to help them achieve or maintain a reasonable standard of health or development if their health or development will be significantly impaired if such services are not provided; if they are disabled; or if they are affected adversely by the disability of any other person in their family.</a:t>
            </a:r>
          </a:p>
          <a:p>
            <a:pPr defTabSz="457200" eaLnBrk="1" hangingPunct="1">
              <a:spcBef>
                <a:spcPct val="0"/>
              </a:spcBef>
              <a:buFont typeface="Wingdings" charset="0"/>
              <a:buChar char="§"/>
              <a:defRPr/>
            </a:pPr>
            <a:endParaRPr lang="en-GB"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5</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41</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42</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43</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44</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45</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46</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47</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cs typeface="+mn-cs"/>
              </a:rPr>
              <a:t>The Children (Scotland) Act 1995 laid down three child-</a:t>
            </a:r>
            <a:r>
              <a:rPr lang="en-US" dirty="0" err="1" smtClean="0">
                <a:cs typeface="+mn-cs"/>
              </a:rPr>
              <a:t>centred</a:t>
            </a:r>
            <a:r>
              <a:rPr lang="en-US" dirty="0" smtClean="0">
                <a:cs typeface="+mn-cs"/>
              </a:rPr>
              <a:t> principles which must be implemented by children</a:t>
            </a:r>
            <a:r>
              <a:rPr lang="ja-JP" altLang="en-US" dirty="0" smtClean="0"/>
              <a:t>’</a:t>
            </a:r>
            <a:r>
              <a:rPr lang="en-US" altLang="ja-JP" dirty="0" smtClean="0"/>
              <a:t>s hearings and courts and in most situations in which decisions relating to children are made. Local authorities in supporting children and families are also required to give effect to these principles. </a:t>
            </a:r>
          </a:p>
          <a:p>
            <a:pPr defTabSz="457200" eaLnBrk="1" hangingPunct="1">
              <a:defRPr/>
            </a:pPr>
            <a:endParaRPr lang="en-US" altLang="ja-JP" dirty="0" smtClean="0"/>
          </a:p>
          <a:p>
            <a:pPr defTabSz="457200" eaLnBrk="1" hangingPunct="1">
              <a:defRPr/>
            </a:pPr>
            <a:r>
              <a:rPr lang="en-US" altLang="ja-JP" dirty="0" smtClean="0"/>
              <a:t>Child in need specifically mentions disability of a child or affected by the disability of another family member.</a:t>
            </a:r>
          </a:p>
          <a:p>
            <a:pPr defTabSz="457200" eaLnBrk="1" hangingPunct="1">
              <a:defRPr/>
            </a:pPr>
            <a:endParaRPr lang="en-US" dirty="0" smtClean="0">
              <a:solidFill>
                <a:srgbClr val="FF0000"/>
              </a:solidFill>
              <a:cs typeface="+mn-cs"/>
            </a:endParaRPr>
          </a:p>
          <a:p>
            <a:pPr defTabSz="457200" eaLnBrk="1" hangingPunct="1">
              <a:defRPr/>
            </a:pPr>
            <a:endParaRPr lang="en-US" dirty="0" smtClean="0">
              <a:solidFill>
                <a:srgbClr val="FF0000"/>
              </a:solidFill>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6</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defRPr/>
            </a:pPr>
            <a:r>
              <a:rPr lang="en-US" dirty="0" smtClean="0">
                <a:solidFill>
                  <a:srgbClr val="000000"/>
                </a:solidFill>
                <a:cs typeface="+mn-cs"/>
              </a:rPr>
              <a:t>The Children (Scotland) Act 1995 sets out the responsibilities and rights of parents and guardians towards children. There is a shift in emphasis from automatic parental rights over children to the linking of rights with responsibilities which brings the legislation into line with the United Nations Convention on the Rights of the Child.</a:t>
            </a:r>
          </a:p>
          <a:p>
            <a:pPr defTabSz="457200" eaLnBrk="1" hangingPunct="1">
              <a:defRPr/>
            </a:pPr>
            <a:endParaRPr lang="en-US" dirty="0" smtClean="0">
              <a:solidFill>
                <a:srgbClr val="000000"/>
              </a:solidFill>
              <a:cs typeface="+mn-cs"/>
            </a:endParaRPr>
          </a:p>
          <a:p>
            <a:pPr defTabSz="457200" eaLnBrk="1" hangingPunct="1">
              <a:defRPr/>
            </a:pPr>
            <a:r>
              <a:rPr lang="en-US" dirty="0" smtClean="0">
                <a:solidFill>
                  <a:srgbClr val="000000"/>
                </a:solidFill>
                <a:cs typeface="+mn-cs"/>
              </a:rPr>
              <a:t>Parental rights and responsibilities are closely linked and flow from and into each other. In order to exercise parental rights, the parental responsibilities must be met.</a:t>
            </a:r>
          </a:p>
          <a:p>
            <a:pPr defTabSz="457200" eaLnBrk="1" hangingPunct="1">
              <a:defRPr/>
            </a:pPr>
            <a:r>
              <a:rPr lang="en-US" dirty="0" smtClean="0">
                <a:solidFill>
                  <a:srgbClr val="000000"/>
                </a:solidFill>
                <a:cs typeface="+mn-cs"/>
              </a:rPr>
              <a:t>There is a belief that children are best looked after by their parents and that both parents should share an active role in raising children.</a:t>
            </a:r>
          </a:p>
          <a:p>
            <a:pPr defTabSz="457200" eaLnBrk="1" hangingPunct="1">
              <a:defRPr/>
            </a:pPr>
            <a:endParaRPr lang="en-US" dirty="0" smtClean="0">
              <a:solidFill>
                <a:srgbClr val="FF0000"/>
              </a:solidFill>
              <a:cs typeface="+mn-cs"/>
            </a:endParaRPr>
          </a:p>
          <a:p>
            <a:pPr defTabSz="457200" eaLnBrk="1" hangingPunct="1">
              <a:defRPr/>
            </a:pPr>
            <a:endParaRPr lang="en-US" dirty="0" smtClean="0">
              <a:solidFill>
                <a:srgbClr val="FF0000"/>
              </a:solidFill>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7</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The Equality Act refined and actually widened the definition of disability from the previous Disability Discrimination Act.  It makes clear that there are these 3 main components to the definition:</a:t>
            </a:r>
          </a:p>
          <a:p>
            <a:pPr defTabSz="457200" eaLnBrk="1" hangingPunct="1">
              <a:spcBef>
                <a:spcPct val="0"/>
              </a:spcBef>
              <a:buFontTx/>
              <a:buChar char="•"/>
              <a:defRPr/>
            </a:pPr>
            <a:r>
              <a:rPr lang="en-US" dirty="0" smtClean="0">
                <a:cs typeface="+mn-cs"/>
              </a:rPr>
              <a:t>Impairment</a:t>
            </a:r>
          </a:p>
          <a:p>
            <a:pPr defTabSz="457200" eaLnBrk="1" hangingPunct="1">
              <a:spcBef>
                <a:spcPct val="0"/>
              </a:spcBef>
              <a:buFontTx/>
              <a:buChar char="•"/>
              <a:defRPr/>
            </a:pPr>
            <a:r>
              <a:rPr lang="en-US" dirty="0" smtClean="0">
                <a:cs typeface="+mn-cs"/>
              </a:rPr>
              <a:t>Substantial and long term (at least 1 year)</a:t>
            </a:r>
          </a:p>
          <a:p>
            <a:pPr defTabSz="457200" eaLnBrk="1" hangingPunct="1">
              <a:spcBef>
                <a:spcPct val="0"/>
              </a:spcBef>
              <a:buFontTx/>
              <a:buChar char="•"/>
              <a:defRPr/>
            </a:pPr>
            <a:r>
              <a:rPr lang="en-US" dirty="0" smtClean="0">
                <a:cs typeface="+mn-cs"/>
              </a:rPr>
              <a:t>Effect on normal activities</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This includes a person who has cancer, HIV infection or multiple sclerosis.</a:t>
            </a:r>
          </a:p>
        </p:txBody>
      </p:sp>
      <p:sp>
        <p:nvSpPr>
          <p:cNvPr id="4" name="Slide Number Placeholder 3"/>
          <p:cNvSpPr>
            <a:spLocks noGrp="1"/>
          </p:cNvSpPr>
          <p:nvPr>
            <p:ph type="sldNum" sz="quarter" idx="10"/>
          </p:nvPr>
        </p:nvSpPr>
        <p:spPr/>
        <p:txBody>
          <a:bodyPr/>
          <a:lstStyle/>
          <a:p>
            <a:fld id="{03F2875A-7CA3-104A-93D2-025F48B035D0}" type="slidenum">
              <a:rPr lang="en-US" smtClean="0"/>
              <a:t>8</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The Act is particularly important for the emphasis it gives to positive action – promotion of positive attitudes and not just removing barriers but taking account in such a way that can lead to more </a:t>
            </a:r>
            <a:r>
              <a:rPr lang="en-US" dirty="0" err="1" smtClean="0">
                <a:cs typeface="+mn-cs"/>
              </a:rPr>
              <a:t>favourable</a:t>
            </a:r>
            <a:r>
              <a:rPr lang="en-US" dirty="0" smtClean="0">
                <a:cs typeface="+mn-cs"/>
              </a:rPr>
              <a:t> treatment.</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Such data as we have about the treatment of disabled parents suggests that public authorities often fall down in their duties to them as spelt out in the Act. </a:t>
            </a:r>
          </a:p>
        </p:txBody>
      </p:sp>
      <p:sp>
        <p:nvSpPr>
          <p:cNvPr id="4" name="Slide Number Placeholder 3"/>
          <p:cNvSpPr>
            <a:spLocks noGrp="1"/>
          </p:cNvSpPr>
          <p:nvPr>
            <p:ph type="sldNum" sz="quarter" idx="10"/>
          </p:nvPr>
        </p:nvSpPr>
        <p:spPr/>
        <p:txBody>
          <a:bodyPr/>
          <a:lstStyle/>
          <a:p>
            <a:fld id="{03F2875A-7CA3-104A-93D2-025F48B035D0}" type="slidenum">
              <a:rPr lang="en-US" smtClean="0"/>
              <a:t>9</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200" eaLnBrk="1" hangingPunct="1">
              <a:spcBef>
                <a:spcPct val="0"/>
              </a:spcBef>
              <a:defRPr/>
            </a:pPr>
            <a:r>
              <a:rPr lang="en-US" dirty="0" smtClean="0">
                <a:cs typeface="+mn-cs"/>
              </a:rPr>
              <a:t>So whilst we have clear legal duties to protect children and to secure their best interests we also have clear legal duties towards disabled people.</a:t>
            </a:r>
          </a:p>
          <a:p>
            <a:pPr defTabSz="457200" eaLnBrk="1" hangingPunct="1">
              <a:spcBef>
                <a:spcPct val="0"/>
              </a:spcBef>
              <a:defRPr/>
            </a:pPr>
            <a:endParaRPr lang="en-US" dirty="0" smtClean="0">
              <a:cs typeface="+mn-cs"/>
            </a:endParaRPr>
          </a:p>
          <a:p>
            <a:pPr defTabSz="457200" eaLnBrk="1" hangingPunct="1">
              <a:spcBef>
                <a:spcPct val="0"/>
              </a:spcBef>
              <a:defRPr/>
            </a:pPr>
            <a:r>
              <a:rPr lang="en-US" dirty="0" smtClean="0">
                <a:cs typeface="+mn-cs"/>
              </a:rPr>
              <a:t>We know that despite the legislation, discrimination and prejudice towards disabled people still persists and even professionals can make false assumptions which may affect the assessment of risks to children and the capacity of disabled people as parents.</a:t>
            </a:r>
          </a:p>
          <a:p>
            <a:pPr defTabSz="457200" eaLnBrk="1" hangingPunct="1">
              <a:spcBef>
                <a:spcPct val="0"/>
              </a:spcBef>
              <a:defRPr/>
            </a:pPr>
            <a:endParaRPr lang="en-US" dirty="0" smtClean="0">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10</a:t>
            </a:fld>
            <a:endParaRPr lang="en-US"/>
          </a:p>
        </p:txBody>
      </p:sp>
    </p:spTree>
    <p:extLst>
      <p:ext uri="{BB962C8B-B14F-4D97-AF65-F5344CB8AC3E}">
        <p14:creationId xmlns:p14="http://schemas.microsoft.com/office/powerpoint/2010/main" val="2503961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2983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418305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692239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016015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91382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119496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29124A7-7D09-9840-AA01-53B2EC5F9136}" type="datetimeFigureOut">
              <a:rPr lang="en-US" smtClean="0"/>
              <a:t>02/05/2014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9128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29124A7-7D09-9840-AA01-53B2EC5F9136}" type="datetimeFigureOut">
              <a:rPr lang="en-US" smtClean="0"/>
              <a:t>02/05/2014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884835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124A7-7D09-9840-AA01-53B2EC5F9136}" type="datetimeFigureOut">
              <a:rPr lang="en-US" smtClean="0"/>
              <a:t>02/05/2014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782518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476360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11130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124A7-7D09-9840-AA01-53B2EC5F9136}" type="datetimeFigureOut">
              <a:rPr lang="en-US" smtClean="0"/>
              <a:t>02/05/2014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3ED24-D52D-4747-949C-0F6986BCE53C}" type="slidenum">
              <a:rPr lang="en-US" smtClean="0"/>
              <a:t>‹#›</a:t>
            </a:fld>
            <a:endParaRPr lang="en-US"/>
          </a:p>
        </p:txBody>
      </p:sp>
    </p:spTree>
    <p:extLst>
      <p:ext uri="{BB962C8B-B14F-4D97-AF65-F5344CB8AC3E}">
        <p14:creationId xmlns:p14="http://schemas.microsoft.com/office/powerpoint/2010/main" val="1898948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00000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02543" y="100637"/>
            <a:ext cx="4402015" cy="1755775"/>
          </a:xfrm>
        </p:spPr>
        <p:txBody>
          <a:bodyPr>
            <a:normAutofit/>
          </a:bodyPr>
          <a:lstStyle/>
          <a:p>
            <a:pPr algn="l">
              <a:lnSpc>
                <a:spcPct val="80000"/>
              </a:lnSpc>
            </a:pPr>
            <a:r>
              <a:rPr lang="en-US" sz="4800" dirty="0" smtClean="0">
                <a:solidFill>
                  <a:schemeClr val="bg1"/>
                </a:solidFill>
                <a:latin typeface="Times New Roman"/>
                <a:ea typeface="ＭＳ Ｐゴシック" charset="0"/>
                <a:cs typeface="Times New Roman"/>
              </a:rPr>
              <a:t>Child Protection and Disability</a:t>
            </a:r>
            <a:endParaRPr lang="en-US" sz="4800" dirty="0">
              <a:solidFill>
                <a:schemeClr val="bg1"/>
              </a:solidFill>
              <a:latin typeface="Times New Roman"/>
              <a:cs typeface="Times New Roman"/>
            </a:endParaRPr>
          </a:p>
        </p:txBody>
      </p:sp>
      <p:sp>
        <p:nvSpPr>
          <p:cNvPr id="3" name="Subtitle 2"/>
          <p:cNvSpPr>
            <a:spLocks noGrp="1"/>
          </p:cNvSpPr>
          <p:nvPr>
            <p:ph type="subTitle" idx="1"/>
          </p:nvPr>
        </p:nvSpPr>
        <p:spPr>
          <a:xfrm>
            <a:off x="2702543" y="1594711"/>
            <a:ext cx="6400800" cy="1752600"/>
          </a:xfrm>
        </p:spPr>
        <p:txBody>
          <a:bodyPr>
            <a:normAutofit/>
          </a:bodyPr>
          <a:lstStyle/>
          <a:p>
            <a:pPr algn="l"/>
            <a:r>
              <a:rPr lang="en-US" sz="1400" dirty="0" smtClean="0">
                <a:solidFill>
                  <a:srgbClr val="FFFFFF"/>
                </a:solidFill>
                <a:latin typeface="Verdana"/>
                <a:cs typeface="Verdana"/>
              </a:rPr>
              <a:t>Manager Training</a:t>
            </a:r>
            <a:endParaRPr lang="en-US" sz="1400" dirty="0">
              <a:solidFill>
                <a:srgbClr val="FFFFFF"/>
              </a:solidFill>
              <a:latin typeface="Verdana"/>
              <a:cs typeface="Verdana"/>
            </a:endParaRPr>
          </a:p>
        </p:txBody>
      </p:sp>
      <p:cxnSp>
        <p:nvCxnSpPr>
          <p:cNvPr id="6" name="Straight Connector 5"/>
          <p:cNvCxnSpPr/>
          <p:nvPr/>
        </p:nvCxnSpPr>
        <p:spPr>
          <a:xfrm>
            <a:off x="2787171" y="2062413"/>
            <a:ext cx="6374829"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5" name="Picture 4" descr="PP-cover_ima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7171" y="2357316"/>
            <a:ext cx="6356829" cy="4500684"/>
          </a:xfrm>
          <a:prstGeom prst="rect">
            <a:avLst/>
          </a:prstGeom>
        </p:spPr>
      </p:pic>
    </p:spTree>
    <p:extLst>
      <p:ext uri="{BB962C8B-B14F-4D97-AF65-F5344CB8AC3E}">
        <p14:creationId xmlns:p14="http://schemas.microsoft.com/office/powerpoint/2010/main" val="149876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pPr>
              <a:spcAft>
                <a:spcPts val="1000"/>
              </a:spcAft>
            </a:pPr>
            <a:r>
              <a:rPr lang="en-US" sz="1800" dirty="0">
                <a:latin typeface="Verdana"/>
                <a:ea typeface="ＭＳ Ｐゴシック" charset="0"/>
                <a:cs typeface="Verdana"/>
              </a:rPr>
              <a:t>By focusing on our duties to disabled children, do we sometimes overlook the fact they are children who may need protection?</a:t>
            </a:r>
          </a:p>
          <a:p>
            <a:pPr>
              <a:spcAft>
                <a:spcPts val="1000"/>
              </a:spcAft>
            </a:pPr>
            <a:r>
              <a:rPr lang="en-US" sz="1800" dirty="0">
                <a:latin typeface="Verdana"/>
                <a:ea typeface="ＭＳ Ｐゴシック" charset="0"/>
                <a:cs typeface="Verdana"/>
              </a:rPr>
              <a:t>In our pursuit of our duty to secure the best interests of children, do we sometimes overlook our duties towards disabled parents?</a:t>
            </a:r>
          </a:p>
          <a:p>
            <a:pPr>
              <a:spcAft>
                <a:spcPts val="1000"/>
              </a:spcAft>
            </a:pPr>
            <a:r>
              <a:rPr lang="en-US" sz="1800" dirty="0">
                <a:latin typeface="Verdana"/>
                <a:ea typeface="ＭＳ Ｐゴシック" charset="0"/>
                <a:cs typeface="Verdana"/>
              </a:rPr>
              <a:t>Are our assessments always free of underlying false assumptions about the capacity of disabled children or parents</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p:txBody>
      </p:sp>
      <p:sp>
        <p:nvSpPr>
          <p:cNvPr id="6" name="Title 1"/>
          <p:cNvSpPr txBox="1">
            <a:spLocks/>
          </p:cNvSpPr>
          <p:nvPr/>
        </p:nvSpPr>
        <p:spPr>
          <a:xfrm>
            <a:off x="324752" y="-184700"/>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Balancing duties	</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Overcoming false assumptions</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7433688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393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264683"/>
            <a:ext cx="7237168" cy="3361509"/>
          </a:xfrm>
        </p:spPr>
        <p:txBody>
          <a:bodyPr>
            <a:noAutofit/>
          </a:bodyPr>
          <a:lstStyle/>
          <a:p>
            <a:pPr>
              <a:spcAft>
                <a:spcPts val="1000"/>
              </a:spcAft>
            </a:pPr>
            <a:r>
              <a:rPr lang="en-US" sz="1800" dirty="0">
                <a:latin typeface="Verdana"/>
                <a:ea typeface="ＭＳ Ｐゴシック" charset="0"/>
                <a:cs typeface="Verdana"/>
              </a:rPr>
              <a:t>Joint working</a:t>
            </a:r>
          </a:p>
          <a:p>
            <a:pPr>
              <a:spcAft>
                <a:spcPts val="1000"/>
              </a:spcAft>
            </a:pPr>
            <a:r>
              <a:rPr lang="en-US" sz="1800" dirty="0">
                <a:latin typeface="Verdana"/>
                <a:ea typeface="ＭＳ Ｐゴシック" charset="0"/>
                <a:cs typeface="Verdana"/>
              </a:rPr>
              <a:t>Getting the environment right</a:t>
            </a:r>
          </a:p>
          <a:p>
            <a:pPr>
              <a:spcAft>
                <a:spcPts val="1000"/>
              </a:spcAft>
            </a:pPr>
            <a:r>
              <a:rPr lang="en-US" sz="1800" dirty="0">
                <a:latin typeface="Verdana"/>
                <a:ea typeface="ＭＳ Ｐゴシック" charset="0"/>
                <a:cs typeface="Verdana"/>
              </a:rPr>
              <a:t>Focus on communication needs</a:t>
            </a:r>
          </a:p>
          <a:p>
            <a:pPr>
              <a:spcAft>
                <a:spcPts val="1000"/>
              </a:spcAft>
            </a:pPr>
            <a:r>
              <a:rPr lang="en-US" sz="1800" dirty="0">
                <a:latin typeface="Verdana"/>
                <a:ea typeface="ＭＳ Ｐゴシック" charset="0"/>
                <a:cs typeface="Verdana"/>
              </a:rPr>
              <a:t>Challenge thresholds</a:t>
            </a:r>
          </a:p>
          <a:p>
            <a:pPr>
              <a:spcAft>
                <a:spcPts val="1000"/>
              </a:spcAft>
            </a:pPr>
            <a:r>
              <a:rPr lang="en-US" sz="1800" dirty="0">
                <a:latin typeface="Verdana"/>
                <a:ea typeface="ＭＳ Ｐゴシック" charset="0"/>
                <a:cs typeface="Verdana"/>
              </a:rPr>
              <a:t>Tackling barriers</a:t>
            </a:r>
          </a:p>
          <a:p>
            <a:pPr>
              <a:spcAft>
                <a:spcPts val="1000"/>
              </a:spcAft>
            </a:pPr>
            <a:r>
              <a:rPr lang="en-US" sz="1800" dirty="0">
                <a:latin typeface="Verdana"/>
                <a:ea typeface="ＭＳ Ｐゴシック" charset="0"/>
                <a:cs typeface="Verdana"/>
              </a:rPr>
              <a:t>Overcome reluctance to refer</a:t>
            </a:r>
          </a:p>
        </p:txBody>
      </p:sp>
      <p:sp>
        <p:nvSpPr>
          <p:cNvPr id="6" name="Title 1"/>
          <p:cNvSpPr txBox="1">
            <a:spLocks/>
          </p:cNvSpPr>
          <p:nvPr/>
        </p:nvSpPr>
        <p:spPr>
          <a:xfrm>
            <a:off x="324752" y="4680"/>
            <a:ext cx="8699482" cy="187796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How can we improve professional practice for disabled children?</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12460937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Joint working: a problem?</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Better co-ordination is needed between children’s disability teams and child protection </a:t>
            </a:r>
            <a:r>
              <a:rPr lang="en-US" sz="1800" dirty="0" smtClean="0">
                <a:latin typeface="Verdana"/>
                <a:ea typeface="ＭＳ Ｐゴシック" charset="0"/>
                <a:cs typeface="Verdana"/>
              </a:rPr>
              <a:t>teams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It was reported that the former often lacked knowledge of child protection and the latter, of </a:t>
            </a:r>
            <a:r>
              <a:rPr lang="en-US" sz="1800" dirty="0" smtClean="0">
                <a:latin typeface="Verdana"/>
                <a:ea typeface="ＭＳ Ｐゴシック" charset="0"/>
                <a:cs typeface="Verdana"/>
              </a:rPr>
              <a:t>disability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Although information sharing had generally improved, the presence of impairment is not recorded consistently between agencies and in some cases may not be recorded at </a:t>
            </a:r>
            <a:r>
              <a:rPr lang="en-US" sz="1800" dirty="0" smtClean="0">
                <a:latin typeface="Verdana"/>
                <a:ea typeface="ＭＳ Ｐゴシック" charset="0"/>
                <a:cs typeface="Verdana"/>
              </a:rPr>
              <a:t>all</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This impedes joint working, accurate assessment of the incidence of abuse among disabled children and resource </a:t>
            </a:r>
            <a:r>
              <a:rPr lang="en-US" sz="1800" dirty="0" smtClean="0">
                <a:latin typeface="Verdana"/>
                <a:ea typeface="ＭＳ Ｐゴシック" charset="0"/>
                <a:cs typeface="Verdana"/>
              </a:rPr>
              <a:t>planning</a:t>
            </a:r>
            <a:endParaRPr lang="en-US" sz="1800" dirty="0">
              <a:latin typeface="Verdana"/>
              <a:ea typeface="ＭＳ Ｐゴシック" charset="0"/>
              <a:cs typeface="Verdana"/>
            </a:endParaRPr>
          </a:p>
          <a:p>
            <a:pPr marL="0" indent="0" algn="r">
              <a:lnSpc>
                <a:spcPct val="120000"/>
              </a:lnSpc>
              <a:spcAft>
                <a:spcPts val="1000"/>
              </a:spcAft>
              <a:buNone/>
            </a:pP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Stalker et al 2010)</a:t>
            </a:r>
          </a:p>
          <a:p>
            <a:pPr>
              <a:lnSpc>
                <a:spcPct val="120000"/>
              </a:lnSpc>
              <a:spcAft>
                <a:spcPts val="1000"/>
              </a:spcAft>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9424323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18" name="Content Placeholder 4"/>
          <p:cNvSpPr>
            <a:spLocks noGrp="1"/>
          </p:cNvSpPr>
          <p:nvPr>
            <p:ph idx="4294967295"/>
          </p:nvPr>
        </p:nvSpPr>
        <p:spPr>
          <a:xfrm>
            <a:off x="1027671" y="1648381"/>
            <a:ext cx="7081032" cy="4525964"/>
          </a:xfrm>
        </p:spPr>
        <p:txBody>
          <a:bodyPr>
            <a:noAutofit/>
          </a:bodyPr>
          <a:lstStyle/>
          <a:p>
            <a:pPr>
              <a:lnSpc>
                <a:spcPct val="130000"/>
              </a:lnSpc>
              <a:spcAft>
                <a:spcPts val="1000"/>
              </a:spcAft>
            </a:pPr>
            <a:r>
              <a:rPr lang="en-US" sz="2000" b="1" dirty="0">
                <a:solidFill>
                  <a:srgbClr val="FFFFFF"/>
                </a:solidFill>
                <a:latin typeface="Verdana"/>
                <a:ea typeface="ＭＳ Ｐゴシック" charset="0"/>
                <a:cs typeface="Verdana"/>
              </a:rPr>
              <a:t>What is getting in the way of this child or young person’s well-being?</a:t>
            </a:r>
          </a:p>
          <a:p>
            <a:pPr>
              <a:lnSpc>
                <a:spcPct val="130000"/>
              </a:lnSpc>
              <a:spcAft>
                <a:spcPts val="1000"/>
              </a:spcAft>
            </a:pPr>
            <a:r>
              <a:rPr lang="en-US" sz="2000" b="1" dirty="0">
                <a:solidFill>
                  <a:srgbClr val="FFFFFF"/>
                </a:solidFill>
                <a:latin typeface="Verdana"/>
                <a:ea typeface="ＭＳ Ｐゴシック" charset="0"/>
                <a:cs typeface="Verdana"/>
              </a:rPr>
              <a:t>Do I have all the information I need to help this child or young person?</a:t>
            </a:r>
          </a:p>
          <a:p>
            <a:pPr>
              <a:lnSpc>
                <a:spcPct val="130000"/>
              </a:lnSpc>
              <a:spcAft>
                <a:spcPts val="1000"/>
              </a:spcAft>
            </a:pPr>
            <a:r>
              <a:rPr lang="en-US" sz="2000" b="1" dirty="0">
                <a:solidFill>
                  <a:srgbClr val="FFFFFF"/>
                </a:solidFill>
                <a:latin typeface="Verdana"/>
                <a:ea typeface="ＭＳ Ｐゴシック" charset="0"/>
                <a:cs typeface="Verdana"/>
              </a:rPr>
              <a:t>What can I do now to help this child or young person?</a:t>
            </a:r>
          </a:p>
          <a:p>
            <a:pPr>
              <a:lnSpc>
                <a:spcPct val="130000"/>
              </a:lnSpc>
              <a:spcAft>
                <a:spcPts val="1000"/>
              </a:spcAft>
            </a:pPr>
            <a:r>
              <a:rPr lang="en-US" sz="2000" b="1" dirty="0">
                <a:solidFill>
                  <a:srgbClr val="FFFFFF"/>
                </a:solidFill>
                <a:latin typeface="Verdana"/>
                <a:ea typeface="ＭＳ Ｐゴシック" charset="0"/>
                <a:cs typeface="Verdana"/>
              </a:rPr>
              <a:t>What can my agency do to help this child or young person?</a:t>
            </a:r>
          </a:p>
          <a:p>
            <a:pPr>
              <a:lnSpc>
                <a:spcPct val="130000"/>
              </a:lnSpc>
              <a:spcAft>
                <a:spcPts val="1000"/>
              </a:spcAft>
            </a:pPr>
            <a:r>
              <a:rPr lang="en-US" sz="2000" b="1" dirty="0">
                <a:solidFill>
                  <a:srgbClr val="FFFFFF"/>
                </a:solidFill>
                <a:latin typeface="Verdana"/>
                <a:ea typeface="ＭＳ Ｐゴシック" charset="0"/>
                <a:cs typeface="Verdana"/>
              </a:rPr>
              <a:t>What additional help, if any, may be needed from others?</a:t>
            </a:r>
          </a:p>
          <a:p>
            <a:pPr>
              <a:lnSpc>
                <a:spcPct val="130000"/>
              </a:lnSpc>
              <a:spcAft>
                <a:spcPts val="1000"/>
              </a:spcAft>
            </a:pPr>
            <a:endParaRPr lang="en-US" sz="2000" b="1" dirty="0">
              <a:solidFill>
                <a:srgbClr val="FFFFFF"/>
              </a:solidFill>
              <a:latin typeface="Verdana"/>
              <a:ea typeface="ＭＳ Ｐゴシック" charset="0"/>
              <a:cs typeface="Verdana"/>
            </a:endParaRPr>
          </a:p>
          <a:p>
            <a:pPr>
              <a:lnSpc>
                <a:spcPct val="130000"/>
              </a:lnSpc>
              <a:spcAft>
                <a:spcPts val="1000"/>
              </a:spcAft>
            </a:pPr>
            <a:endParaRPr lang="en-US" sz="2000" b="1" dirty="0">
              <a:solidFill>
                <a:srgbClr val="FFFFFF"/>
              </a:solidFill>
              <a:latin typeface="Verdana"/>
              <a:ea typeface="ＭＳ Ｐゴシック" charset="0"/>
              <a:cs typeface="Verdana"/>
            </a:endParaRPr>
          </a:p>
        </p:txBody>
      </p:sp>
      <p:cxnSp>
        <p:nvCxnSpPr>
          <p:cNvPr id="6" name="Straight Connector 5"/>
          <p:cNvCxnSpPr/>
          <p:nvPr/>
        </p:nvCxnSpPr>
        <p:spPr>
          <a:xfrm>
            <a:off x="410693" y="1308905"/>
            <a:ext cx="8733307" cy="0"/>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7" name="Title 1"/>
          <p:cNvSpPr txBox="1">
            <a:spLocks/>
          </p:cNvSpPr>
          <p:nvPr/>
        </p:nvSpPr>
        <p:spPr>
          <a:xfrm>
            <a:off x="324752" y="-336684"/>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FFFFFF"/>
                </a:solidFill>
                <a:latin typeface="Times New Roman"/>
                <a:ea typeface="ＭＳ Ｐゴシック" charset="0"/>
                <a:cs typeface="Times New Roman"/>
              </a:rPr>
              <a:t>GIRFEC</a:t>
            </a:r>
            <a:endParaRPr lang="en-US" sz="4800" dirty="0">
              <a:solidFill>
                <a:srgbClr val="FFFFFF"/>
              </a:solidFill>
              <a:latin typeface="Times New Roman"/>
              <a:cs typeface="Times New Roman"/>
            </a:endParaRPr>
          </a:p>
        </p:txBody>
      </p:sp>
      <p:sp>
        <p:nvSpPr>
          <p:cNvPr id="8" name="Subtitle 2"/>
          <p:cNvSpPr txBox="1">
            <a:spLocks/>
          </p:cNvSpPr>
          <p:nvPr/>
        </p:nvSpPr>
        <p:spPr>
          <a:xfrm>
            <a:off x="324752" y="841203"/>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Five key questions</a:t>
            </a:r>
            <a:endParaRPr lang="en-US" sz="1400" dirty="0">
              <a:solidFill>
                <a:srgbClr val="FFFFFF"/>
              </a:solidFill>
              <a:latin typeface="Verdana"/>
              <a:cs typeface="Verdana"/>
            </a:endParaRPr>
          </a:p>
        </p:txBody>
      </p:sp>
    </p:spTree>
    <p:extLst>
      <p:ext uri="{BB962C8B-B14F-4D97-AF65-F5344CB8AC3E}">
        <p14:creationId xmlns:p14="http://schemas.microsoft.com/office/powerpoint/2010/main" val="261623944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393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264683"/>
            <a:ext cx="7237168" cy="3361509"/>
          </a:xfrm>
        </p:spPr>
        <p:txBody>
          <a:bodyPr>
            <a:noAutofit/>
          </a:bodyPr>
          <a:lstStyle/>
          <a:p>
            <a:pPr>
              <a:spcAft>
                <a:spcPts val="1000"/>
              </a:spcAft>
            </a:pPr>
            <a:r>
              <a:rPr lang="en-US" sz="1800" dirty="0">
                <a:latin typeface="Verdana"/>
                <a:ea typeface="ＭＳ Ｐゴシック" charset="0"/>
                <a:cs typeface="Verdana"/>
              </a:rPr>
              <a:t>Using guidance</a:t>
            </a:r>
          </a:p>
          <a:p>
            <a:pPr>
              <a:spcAft>
                <a:spcPts val="1000"/>
              </a:spcAft>
            </a:pPr>
            <a:r>
              <a:rPr lang="en-US" sz="1800" dirty="0">
                <a:latin typeface="Verdana"/>
                <a:ea typeface="ＭＳ Ｐゴシック" charset="0"/>
                <a:cs typeface="Verdana"/>
              </a:rPr>
              <a:t>Early intervention</a:t>
            </a:r>
          </a:p>
          <a:p>
            <a:pPr>
              <a:spcAft>
                <a:spcPts val="1000"/>
              </a:spcAft>
            </a:pPr>
            <a:r>
              <a:rPr lang="en-US" sz="1800" dirty="0">
                <a:latin typeface="Verdana"/>
                <a:ea typeface="ＭＳ Ｐゴシック" charset="0"/>
                <a:cs typeface="Verdana"/>
              </a:rPr>
              <a:t>Joint work</a:t>
            </a:r>
          </a:p>
          <a:p>
            <a:pPr>
              <a:spcAft>
                <a:spcPts val="1000"/>
              </a:spcAft>
            </a:pPr>
            <a:r>
              <a:rPr lang="en-US" sz="1800" dirty="0">
                <a:latin typeface="Verdana"/>
                <a:ea typeface="ＭＳ Ｐゴシック" charset="0"/>
                <a:cs typeface="Verdana"/>
              </a:rPr>
              <a:t>Building trust</a:t>
            </a:r>
          </a:p>
          <a:p>
            <a:pPr>
              <a:spcAft>
                <a:spcPts val="1000"/>
              </a:spcAft>
            </a:pPr>
            <a:r>
              <a:rPr lang="en-US" sz="1800" dirty="0">
                <a:latin typeface="Verdana"/>
                <a:ea typeface="ＭＳ Ｐゴシック" charset="0"/>
                <a:cs typeface="Verdana"/>
              </a:rPr>
              <a:t>Getting communication right</a:t>
            </a:r>
          </a:p>
          <a:p>
            <a:pPr>
              <a:spcAft>
                <a:spcPts val="1000"/>
              </a:spcAft>
            </a:pPr>
            <a:r>
              <a:rPr lang="en-US" sz="1800" dirty="0">
                <a:latin typeface="Verdana"/>
                <a:ea typeface="ＭＳ Ｐゴシック" charset="0"/>
                <a:cs typeface="Verdana"/>
              </a:rPr>
              <a:t>The right supports</a:t>
            </a:r>
          </a:p>
          <a:p>
            <a:pPr>
              <a:spcAft>
                <a:spcPts val="1000"/>
              </a:spcAft>
            </a:pPr>
            <a:r>
              <a:rPr lang="en-US" sz="1800" dirty="0">
                <a:latin typeface="Verdana"/>
                <a:ea typeface="ＭＳ Ｐゴシック" charset="0"/>
                <a:cs typeface="Verdana"/>
              </a:rPr>
              <a:t>Draw on support from wider policy</a:t>
            </a:r>
          </a:p>
        </p:txBody>
      </p:sp>
      <p:sp>
        <p:nvSpPr>
          <p:cNvPr id="6" name="Title 1"/>
          <p:cNvSpPr txBox="1">
            <a:spLocks/>
          </p:cNvSpPr>
          <p:nvPr/>
        </p:nvSpPr>
        <p:spPr>
          <a:xfrm>
            <a:off x="324752" y="4680"/>
            <a:ext cx="8699482" cy="187796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How can we improve professional practice for disabled </a:t>
            </a:r>
            <a:r>
              <a:rPr lang="en-US" sz="4800" dirty="0" smtClean="0">
                <a:solidFill>
                  <a:srgbClr val="41B5A7"/>
                </a:solidFill>
                <a:latin typeface="Times New Roman"/>
                <a:ea typeface="ＭＳ Ｐゴシック" charset="0"/>
                <a:cs typeface="Times New Roman"/>
              </a:rPr>
              <a:t>parent?</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35056938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04412"/>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p:nvSpPr>
        <p:spPr>
          <a:xfrm>
            <a:off x="324752" y="-251540"/>
            <a:ext cx="8699482" cy="187796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Child Protection Registrations</a:t>
            </a:r>
            <a:endParaRPr lang="en-US" sz="4800" dirty="0">
              <a:solidFill>
                <a:srgbClr val="41B5A7"/>
              </a:solidFill>
              <a:latin typeface="Times New Roman"/>
              <a:cs typeface="Times New Roman"/>
            </a:endParaRPr>
          </a:p>
        </p:txBody>
      </p:sp>
      <p:graphicFrame>
        <p:nvGraphicFramePr>
          <p:cNvPr id="7" name="Group 59"/>
          <p:cNvGraphicFramePr>
            <a:graphicFrameLocks noGrp="1"/>
          </p:cNvGraphicFramePr>
          <p:nvPr>
            <p:ph idx="4294967295"/>
            <p:extLst>
              <p:ext uri="{D42A27DB-BD31-4B8C-83A1-F6EECF244321}">
                <p14:modId xmlns:p14="http://schemas.microsoft.com/office/powerpoint/2010/main" val="267353223"/>
              </p:ext>
            </p:extLst>
          </p:nvPr>
        </p:nvGraphicFramePr>
        <p:xfrm>
          <a:off x="457200" y="1503889"/>
          <a:ext cx="8362950" cy="4988721"/>
        </p:xfrm>
        <a:graphic>
          <a:graphicData uri="http://schemas.openxmlformats.org/drawingml/2006/table">
            <a:tbl>
              <a:tblPr/>
              <a:tblGrid>
                <a:gridCol w="2463800"/>
                <a:gridCol w="1568450"/>
                <a:gridCol w="1018654"/>
                <a:gridCol w="864096"/>
                <a:gridCol w="936104"/>
                <a:gridCol w="1511846"/>
              </a:tblGrid>
              <a:tr h="7399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a:ln>
                          <a:noFill/>
                        </a:ln>
                        <a:solidFill>
                          <a:schemeClr val="bg1"/>
                        </a:solidFill>
                        <a:effectLst/>
                        <a:latin typeface="Arial" charset="0"/>
                        <a:ea typeface="ＭＳ Ｐゴシック"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85000"/>
                      </a:schemeClr>
                    </a:solid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Verdana"/>
                          <a:ea typeface="Times New Roman" charset="0"/>
                          <a:cs typeface="Verdana"/>
                        </a:rPr>
                        <a:t>2009</a:t>
                      </a:r>
                      <a:endParaRPr kumimoji="0" lang="en-GB" sz="1400" b="1" i="0" u="none" strike="noStrike" cap="none" normalizeH="0" baseline="0" dirty="0">
                        <a:ln>
                          <a:noFill/>
                        </a:ln>
                        <a:solidFill>
                          <a:srgbClr val="000000"/>
                        </a:solidFill>
                        <a:effectLst/>
                        <a:latin typeface="Verdana"/>
                        <a:ea typeface="Times New Roman" charset="0"/>
                        <a:cs typeface="Verdana"/>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85000"/>
                      </a:schemeClr>
                    </a:solid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Verdana"/>
                          <a:ea typeface="Times New Roman" charset="0"/>
                          <a:cs typeface="Verdana"/>
                        </a:rPr>
                        <a:t>2010</a:t>
                      </a:r>
                      <a:endParaRPr kumimoji="0" lang="en-GB" sz="1400" b="1" i="0" u="none" strike="noStrike" cap="none" normalizeH="0" baseline="0" dirty="0">
                        <a:ln>
                          <a:noFill/>
                        </a:ln>
                        <a:solidFill>
                          <a:srgbClr val="000000"/>
                        </a:solidFill>
                        <a:effectLst/>
                        <a:latin typeface="Verdana"/>
                        <a:ea typeface="Times New Roman" charset="0"/>
                        <a:cs typeface="Verdana"/>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85000"/>
                      </a:schemeClr>
                    </a:solid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Verdana"/>
                          <a:ea typeface="Times New Roman" charset="0"/>
                          <a:cs typeface="Verdana"/>
                        </a:rPr>
                        <a:t>2011</a:t>
                      </a:r>
                      <a:endParaRPr kumimoji="0" lang="en-GB" sz="1400" b="1" i="0" u="none" strike="noStrike" cap="none" normalizeH="0" baseline="0" dirty="0">
                        <a:ln>
                          <a:noFill/>
                        </a:ln>
                        <a:solidFill>
                          <a:srgbClr val="000000"/>
                        </a:solidFill>
                        <a:effectLst/>
                        <a:latin typeface="Verdana"/>
                        <a:ea typeface="Times New Roman" charset="0"/>
                        <a:cs typeface="Verdana"/>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85000"/>
                      </a:schemeClr>
                    </a:solid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Verdana"/>
                          <a:ea typeface="Times New Roman" charset="0"/>
                          <a:cs typeface="Verdana"/>
                        </a:rPr>
                        <a:t>2012</a:t>
                      </a:r>
                      <a:endParaRPr kumimoji="0" lang="en-GB" sz="1400" b="1" i="0" u="none" strike="noStrike" cap="none" normalizeH="0" baseline="0" dirty="0">
                        <a:ln>
                          <a:noFill/>
                        </a:ln>
                        <a:solidFill>
                          <a:srgbClr val="000000"/>
                        </a:solidFill>
                        <a:effectLst/>
                        <a:latin typeface="Verdana"/>
                        <a:ea typeface="Times New Roman" charset="0"/>
                        <a:cs typeface="Verdana"/>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85000"/>
                      </a:schemeClr>
                    </a:solid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Verdana"/>
                          <a:ea typeface="Times New Roman" charset="0"/>
                          <a:cs typeface="Verdana"/>
                        </a:rPr>
                        <a:t>2013</a:t>
                      </a:r>
                      <a:endParaRPr kumimoji="0" lang="en-US" sz="1400" b="1" i="0" u="none" strike="noStrike" cap="none" normalizeH="0" baseline="0" dirty="0">
                        <a:ln>
                          <a:noFill/>
                        </a:ln>
                        <a:solidFill>
                          <a:srgbClr val="000000"/>
                        </a:solidFill>
                        <a:effectLst/>
                        <a:latin typeface="Verdana"/>
                        <a:ea typeface="Times New Roman" charset="0"/>
                        <a:cs typeface="Verdana"/>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85000"/>
                      </a:schemeClr>
                    </a:solidFill>
                  </a:tcPr>
                </a:tc>
              </a:tr>
              <a:tr h="889304">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Number of children on </a:t>
                      </a:r>
                    </a:p>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CP register in Scotland</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Times New Roman" charset="0"/>
                          <a:cs typeface="Arial" charset="0"/>
                        </a:rPr>
                        <a:t>2,682</a:t>
                      </a:r>
                      <a:endParaRPr kumimoji="0" lang="en-GB" sz="1400" b="0" i="0" u="none" strike="noStrike" cap="none" normalizeH="0" baseline="0" dirty="0">
                        <a:ln>
                          <a:noFill/>
                        </a:ln>
                        <a:solidFill>
                          <a:srgbClr val="000000"/>
                        </a:solidFill>
                        <a:effectLst/>
                        <a:latin typeface="Arial" charset="0"/>
                        <a:ea typeface="Times New Roman" charset="0"/>
                        <a:cs typeface="Arial"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Times New Roman" charset="0"/>
                          <a:cs typeface="Arial" charset="0"/>
                        </a:rPr>
                        <a:t>2,518</a:t>
                      </a:r>
                      <a:endParaRPr kumimoji="0" lang="en-GB" sz="1400" b="0" i="0" u="none" strike="noStrike" cap="none" normalizeH="0" baseline="0" dirty="0">
                        <a:ln>
                          <a:noFill/>
                        </a:ln>
                        <a:solidFill>
                          <a:srgbClr val="000000"/>
                        </a:solidFill>
                        <a:effectLst/>
                        <a:latin typeface="Arial" charset="0"/>
                        <a:ea typeface="Times New Roman" charset="0"/>
                        <a:cs typeface="Arial"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Times New Roman" charset="0"/>
                          <a:cs typeface="Arial" charset="0"/>
                        </a:rPr>
                        <a:t>2,571</a:t>
                      </a:r>
                      <a:endParaRPr kumimoji="0" lang="en-GB" sz="1400" b="0" i="0" u="none" strike="noStrike" cap="none" normalizeH="0" baseline="0" dirty="0">
                        <a:ln>
                          <a:noFill/>
                        </a:ln>
                        <a:solidFill>
                          <a:srgbClr val="000000"/>
                        </a:solidFill>
                        <a:effectLst/>
                        <a:latin typeface="Arial" charset="0"/>
                        <a:ea typeface="Times New Roman" charset="0"/>
                        <a:cs typeface="Arial"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Times New Roman" charset="0"/>
                          <a:cs typeface="Arial" charset="0"/>
                        </a:rPr>
                        <a:t>2, 706</a:t>
                      </a:r>
                      <a:endParaRPr kumimoji="0" lang="en-GB" sz="1400" b="0" i="0" u="none" strike="noStrike" cap="none" normalizeH="0" baseline="0" dirty="0">
                        <a:ln>
                          <a:noFill/>
                        </a:ln>
                        <a:solidFill>
                          <a:srgbClr val="000000"/>
                        </a:solidFill>
                        <a:effectLst/>
                        <a:latin typeface="Arial" charset="0"/>
                        <a:ea typeface="Times New Roman" charset="0"/>
                        <a:cs typeface="Arial"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Times New Roman" charset="0"/>
                          <a:cs typeface="Arial" charset="0"/>
                        </a:rPr>
                        <a:t>2,681</a:t>
                      </a:r>
                      <a:endParaRPr kumimoji="0" lang="en-GB" sz="1400" b="0" i="0" u="none" strike="noStrike" cap="none" normalizeH="0" baseline="0" dirty="0">
                        <a:ln>
                          <a:noFill/>
                        </a:ln>
                        <a:solidFill>
                          <a:srgbClr val="000000"/>
                        </a:solidFill>
                        <a:effectLst/>
                        <a:latin typeface="Arial" charset="0"/>
                        <a:ea typeface="Times New Roman" charset="0"/>
                        <a:cs typeface="Arial"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r>
              <a:tr h="913065">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Number of children with </a:t>
                      </a:r>
                    </a:p>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a disability on CP </a:t>
                      </a:r>
                    </a:p>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register in Scotland</a:t>
                      </a: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rgbClr val="000000"/>
                        </a:solidFill>
                        <a:effectLst/>
                        <a:latin typeface="Arial" charset="0"/>
                        <a:ea typeface="ＭＳ Ｐゴシック"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rgbClr val="000000"/>
                        </a:solidFill>
                        <a:effectLst/>
                        <a:latin typeface="Arial" charset="0"/>
                        <a:ea typeface="ＭＳ Ｐゴシック"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rgbClr val="000000"/>
                        </a:solidFill>
                        <a:effectLst/>
                        <a:latin typeface="Arial" charset="0"/>
                        <a:ea typeface="ＭＳ Ｐゴシック"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charset="0"/>
                          <a:ea typeface="ＭＳ Ｐゴシック" charset="0"/>
                        </a:rPr>
                        <a:t>66</a:t>
                      </a:r>
                      <a:endParaRPr kumimoji="0" lang="en-US" sz="1400" b="0" i="0" u="none" strike="noStrike" cap="none" normalizeH="0" baseline="0" dirty="0">
                        <a:ln>
                          <a:noFill/>
                        </a:ln>
                        <a:solidFill>
                          <a:srgbClr val="000000"/>
                        </a:solidFill>
                        <a:effectLst/>
                        <a:latin typeface="Arial" charset="0"/>
                        <a:ea typeface="ＭＳ Ｐゴシック"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solidFill>
                      <a:srgbClr val="DDDDDD"/>
                    </a:solid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Arial" charset="0"/>
                          <a:ea typeface="Times New Roman" charset="0"/>
                          <a:cs typeface="Arial" charset="0"/>
                        </a:rPr>
                        <a:t>140</a:t>
                      </a:r>
                      <a:endParaRPr kumimoji="0" lang="en-GB" sz="1400" b="0" i="0" u="none" strike="noStrike" cap="none" normalizeH="0" baseline="0" dirty="0">
                        <a:ln>
                          <a:noFill/>
                        </a:ln>
                        <a:solidFill>
                          <a:srgbClr val="000000"/>
                        </a:solidFill>
                        <a:effectLst/>
                        <a:latin typeface="Arial" charset="0"/>
                        <a:ea typeface="Times New Roman" charset="0"/>
                        <a:cs typeface="Arial" charset="0"/>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r>
              <a:tr h="653403">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Number of children on </a:t>
                      </a:r>
                    </a:p>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CP register in </a:t>
                      </a:r>
                      <a:r>
                        <a:rPr kumimoji="0" lang="en-GB" sz="1400" b="0" i="1" u="none" strike="noStrike" cap="none" normalizeH="0" baseline="0" dirty="0" smtClean="0">
                          <a:ln>
                            <a:noFill/>
                          </a:ln>
                          <a:solidFill>
                            <a:srgbClr val="000000"/>
                          </a:solidFill>
                          <a:effectLst/>
                          <a:latin typeface="Verdana"/>
                          <a:ea typeface="Times New Roman" charset="0"/>
                          <a:cs typeface="Verdana"/>
                        </a:rPr>
                        <a:t>your area</a:t>
                      </a:r>
                      <a:endParaRPr kumimoji="0" lang="en-GB" sz="1400" b="0" i="0" u="none" strike="noStrike" cap="none" normalizeH="0" baseline="0" dirty="0">
                        <a:ln>
                          <a:noFill/>
                        </a:ln>
                        <a:solidFill>
                          <a:srgbClr val="000000"/>
                        </a:solidFill>
                        <a:effectLst/>
                        <a:latin typeface="Verdana"/>
                        <a:ea typeface="Times New Roman" charset="0"/>
                        <a:cs typeface="Verdana"/>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r>
              <a:tr h="913065">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Numbers of children </a:t>
                      </a:r>
                    </a:p>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with a disability on CP</a:t>
                      </a:r>
                    </a:p>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register </a:t>
                      </a:r>
                      <a:r>
                        <a:rPr kumimoji="0" lang="en-GB" sz="1400" b="0" i="0" u="none" strike="noStrike" cap="none" normalizeH="0" baseline="0" dirty="0" smtClean="0">
                          <a:ln>
                            <a:noFill/>
                          </a:ln>
                          <a:solidFill>
                            <a:srgbClr val="000000"/>
                          </a:solidFill>
                          <a:effectLst/>
                          <a:latin typeface="Verdana"/>
                          <a:ea typeface="Times New Roman" charset="0"/>
                          <a:cs typeface="Verdana"/>
                        </a:rPr>
                        <a:t>in</a:t>
                      </a:r>
                      <a:r>
                        <a:rPr kumimoji="0" lang="en-GB" sz="1400" b="0" i="1" u="none" strike="noStrike" cap="none" normalizeH="0" baseline="0" dirty="0" smtClean="0">
                          <a:ln>
                            <a:noFill/>
                          </a:ln>
                          <a:solidFill>
                            <a:srgbClr val="000000"/>
                          </a:solidFill>
                          <a:effectLst/>
                          <a:latin typeface="Verdana"/>
                          <a:ea typeface="Times New Roman" charset="0"/>
                          <a:cs typeface="Verdana"/>
                        </a:rPr>
                        <a:t> your area</a:t>
                      </a:r>
                      <a:endParaRPr kumimoji="0" lang="en-GB" sz="1400" b="0" i="0" u="none" strike="noStrike" cap="none" normalizeH="0" baseline="0" dirty="0">
                        <a:ln>
                          <a:noFill/>
                        </a:ln>
                        <a:solidFill>
                          <a:srgbClr val="000000"/>
                        </a:solidFill>
                        <a:effectLst/>
                        <a:latin typeface="Verdana"/>
                        <a:ea typeface="Times New Roman" charset="0"/>
                        <a:cs typeface="Verdana"/>
                      </a:endParaRPr>
                    </a:p>
                  </a:txBody>
                  <a:tcPr marT="45713" marB="45713"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dirty="0">
                        <a:ln>
                          <a:noFill/>
                        </a:ln>
                        <a:solidFill>
                          <a:schemeClr val="tx1"/>
                        </a:solidFill>
                        <a:effectLst/>
                        <a:latin typeface="Arial" charset="0"/>
                        <a:ea typeface="Times New Roman" charset="0"/>
                        <a:cs typeface="Arial" charset="0"/>
                      </a:endParaRPr>
                    </a:p>
                  </a:txBody>
                  <a:tcPr marT="45713" marB="45713"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a:noFill/>
                    </a:lnTlToBr>
                    <a:lnBlToTr>
                      <a:noFill/>
                    </a:lnBlToTr>
                    <a:noFill/>
                  </a:tcPr>
                </a:tc>
              </a:tr>
              <a:tr h="879928">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00000"/>
                          </a:solidFill>
                          <a:effectLst/>
                          <a:latin typeface="Verdana"/>
                          <a:ea typeface="Times New Roman" charset="0"/>
                          <a:cs typeface="Verdana"/>
                        </a:rPr>
                        <a:t>Type </a:t>
                      </a:r>
                      <a:r>
                        <a:rPr kumimoji="0" lang="en-GB" sz="1400" b="0" i="0" u="none" strike="noStrike" cap="none" normalizeH="0" baseline="0" dirty="0">
                          <a:ln>
                            <a:noFill/>
                          </a:ln>
                          <a:solidFill>
                            <a:srgbClr val="000000"/>
                          </a:solidFill>
                          <a:effectLst/>
                          <a:latin typeface="Verdana"/>
                          <a:ea typeface="Times New Roman" charset="0"/>
                          <a:cs typeface="Verdana"/>
                        </a:rPr>
                        <a:t>of disability </a:t>
                      </a:r>
                    </a:p>
                    <a:p>
                      <a:pPr marL="365125" marR="0" lvl="0" indent="-255588"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a:ln>
                            <a:noFill/>
                          </a:ln>
                          <a:solidFill>
                            <a:srgbClr val="000000"/>
                          </a:solidFill>
                          <a:effectLst/>
                          <a:latin typeface="Verdana"/>
                          <a:ea typeface="Times New Roman" charset="0"/>
                          <a:cs typeface="Verdana"/>
                        </a:rPr>
                        <a:t>recorded</a:t>
                      </a:r>
                    </a:p>
                  </a:txBody>
                  <a:tcPr marT="45713" marB="45713" anchor="ctr" horzOverflow="overflow">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33CC"/>
                        </a:solidFill>
                        <a:effectLst/>
                        <a:latin typeface="Arial" charset="0"/>
                        <a:ea typeface="Times New Roman" charset="0"/>
                        <a:cs typeface="Arial" charset="0"/>
                      </a:endParaRPr>
                    </a:p>
                  </a:txBody>
                  <a:tcPr marT="45713" marB="4571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a:ln>
                          <a:noFill/>
                        </a:ln>
                        <a:solidFill>
                          <a:srgbClr val="0033CC"/>
                        </a:solidFill>
                        <a:effectLst/>
                        <a:latin typeface="Arial" charset="0"/>
                        <a:ea typeface="ＭＳ Ｐゴシック" charset="0"/>
                      </a:endParaRPr>
                    </a:p>
                  </a:txBody>
                  <a:tcPr marT="45713" marB="4571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a:ln>
                          <a:noFill/>
                        </a:ln>
                        <a:solidFill>
                          <a:srgbClr val="0033CC"/>
                        </a:solidFill>
                        <a:effectLst/>
                        <a:latin typeface="Arial" charset="0"/>
                        <a:ea typeface="ＭＳ Ｐゴシック" charset="0"/>
                      </a:endParaRPr>
                    </a:p>
                  </a:txBody>
                  <a:tcPr marT="45713" marB="4571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a:ln>
                          <a:noFill/>
                        </a:ln>
                        <a:solidFill>
                          <a:srgbClr val="0033CC"/>
                        </a:solidFill>
                        <a:effectLst/>
                        <a:latin typeface="Arial" charset="0"/>
                        <a:ea typeface="ＭＳ Ｐゴシック" charset="0"/>
                      </a:endParaRPr>
                    </a:p>
                  </a:txBody>
                  <a:tcPr marT="45713" marB="4571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365125" marR="0" lvl="0" indent="-255588"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033CC"/>
                        </a:solidFill>
                        <a:effectLst/>
                        <a:latin typeface="Arial" charset="0"/>
                        <a:ea typeface="Times New Roman" charset="0"/>
                        <a:cs typeface="Arial" charset="0"/>
                      </a:endParaRPr>
                    </a:p>
                  </a:txBody>
                  <a:tcPr marT="45713" marB="4571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961321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374456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237801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Exercise 1</a:t>
            </a:r>
            <a:endParaRPr lang="en-US" sz="4800" dirty="0">
              <a:solidFill>
                <a:srgbClr val="000000"/>
              </a:solidFill>
              <a:latin typeface="Times New Roman"/>
              <a:cs typeface="Times New Roman"/>
            </a:endParaRPr>
          </a:p>
        </p:txBody>
      </p:sp>
    </p:spTree>
    <p:extLst>
      <p:ext uri="{BB962C8B-B14F-4D97-AF65-F5344CB8AC3E}">
        <p14:creationId xmlns:p14="http://schemas.microsoft.com/office/powerpoint/2010/main" val="3081317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3789127"/>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592781"/>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Break</a:t>
            </a:r>
            <a:endParaRPr lang="en-US" sz="4800" dirty="0">
              <a:solidFill>
                <a:schemeClr val="bg1"/>
              </a:solidFill>
              <a:latin typeface="Times New Roman"/>
              <a:cs typeface="Times New Roman"/>
            </a:endParaRPr>
          </a:p>
        </p:txBody>
      </p:sp>
    </p:spTree>
    <p:extLst>
      <p:ext uri="{BB962C8B-B14F-4D97-AF65-F5344CB8AC3E}">
        <p14:creationId xmlns:p14="http://schemas.microsoft.com/office/powerpoint/2010/main" val="372535810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r>
              <a:rPr lang="en-US" sz="1800" dirty="0">
                <a:latin typeface="Verdana"/>
                <a:ea typeface="ＭＳ Ｐゴシック" charset="0"/>
                <a:cs typeface="Verdana"/>
              </a:rPr>
              <a:t>Incidence of abuse 3.4 times greater for disabled children than non-</a:t>
            </a:r>
            <a:r>
              <a:rPr lang="en-US" sz="1800" dirty="0" smtClean="0">
                <a:latin typeface="Verdana"/>
                <a:ea typeface="ＭＳ Ｐゴシック" charset="0"/>
                <a:cs typeface="Verdana"/>
              </a:rPr>
              <a:t>disabled </a:t>
            </a:r>
          </a:p>
          <a:p>
            <a:pPr marL="0" indent="0" algn="r">
              <a:buNone/>
            </a:pPr>
            <a:r>
              <a:rPr lang="en-US" sz="1200" dirty="0" smtClean="0">
                <a:solidFill>
                  <a:schemeClr val="bg1">
                    <a:lumMod val="50000"/>
                  </a:schemeClr>
                </a:solidFill>
                <a:latin typeface="Verdana"/>
                <a:ea typeface="ＭＳ Ｐゴシック" charset="0"/>
                <a:cs typeface="Verdana"/>
              </a:rPr>
              <a:t>(</a:t>
            </a:r>
            <a:r>
              <a:rPr lang="en-US" sz="1200" dirty="0">
                <a:solidFill>
                  <a:schemeClr val="bg1">
                    <a:lumMod val="50000"/>
                  </a:schemeClr>
                </a:solidFill>
                <a:latin typeface="Verdana"/>
                <a:ea typeface="ＭＳ Ｐゴシック" charset="0"/>
                <a:cs typeface="Verdana"/>
              </a:rPr>
              <a:t>Sullivan and Knutson, 2000)</a:t>
            </a:r>
          </a:p>
          <a:p>
            <a:endParaRPr lang="en-US" sz="1800" dirty="0">
              <a:latin typeface="Verdana"/>
              <a:ea typeface="ＭＳ Ｐゴシック" charset="0"/>
              <a:cs typeface="Verdana"/>
            </a:endParaRPr>
          </a:p>
          <a:p>
            <a:r>
              <a:rPr lang="en-US" sz="1800" dirty="0">
                <a:latin typeface="Verdana"/>
                <a:ea typeface="ＭＳ Ｐゴシック" charset="0"/>
                <a:cs typeface="Verdana"/>
              </a:rPr>
              <a:t>Those children with communication impairments or ‘</a:t>
            </a:r>
            <a:r>
              <a:rPr lang="en-US" sz="1800" dirty="0" err="1">
                <a:latin typeface="Verdana"/>
                <a:ea typeface="ＭＳ Ｐゴシック" charset="0"/>
                <a:cs typeface="Verdana"/>
              </a:rPr>
              <a:t>behavioural</a:t>
            </a:r>
            <a:r>
              <a:rPr lang="en-US" sz="1800" dirty="0">
                <a:latin typeface="Verdana"/>
                <a:ea typeface="ＭＳ Ｐゴシック" charset="0"/>
                <a:cs typeface="Verdana"/>
              </a:rPr>
              <a:t> disorders’ are 5-7 times at higher risk of abuse </a:t>
            </a:r>
            <a:endParaRPr lang="en-US" sz="1800" dirty="0" smtClean="0">
              <a:latin typeface="Verdana"/>
              <a:ea typeface="ＭＳ Ｐゴシック" charset="0"/>
              <a:cs typeface="Verdana"/>
            </a:endParaRPr>
          </a:p>
          <a:p>
            <a:pPr marL="0" indent="0" algn="r">
              <a:buNone/>
            </a:pP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Stalker et al 2010</a:t>
            </a:r>
            <a:r>
              <a:rPr lang="en-US" sz="1200" dirty="0" smtClean="0">
                <a:solidFill>
                  <a:srgbClr val="7F7F7F"/>
                </a:solidFill>
                <a:latin typeface="Verdana"/>
                <a:ea typeface="ＭＳ Ｐゴシック" charset="0"/>
                <a:cs typeface="Verdana"/>
              </a:rPr>
              <a:t>)</a:t>
            </a:r>
            <a:endParaRPr lang="en-US" sz="1200" dirty="0">
              <a:solidFill>
                <a:srgbClr val="7F7F7F"/>
              </a:solidFill>
              <a:latin typeface="Verdana"/>
              <a:ea typeface="ＭＳ Ｐゴシック" charset="0"/>
              <a:cs typeface="Verdana"/>
            </a:endParaRPr>
          </a:p>
          <a:p>
            <a:endParaRPr lang="en-US" sz="1800" dirty="0">
              <a:latin typeface="Verdana"/>
              <a:ea typeface="ＭＳ Ｐゴシック" charset="0"/>
              <a:cs typeface="Verdana"/>
            </a:endParaRPr>
          </a:p>
          <a:p>
            <a:r>
              <a:rPr lang="en-US" sz="1800" dirty="0">
                <a:latin typeface="Verdana"/>
                <a:ea typeface="ＭＳ Ｐゴシック" charset="0"/>
                <a:cs typeface="Verdana"/>
              </a:rPr>
              <a:t>Current Scottish Government figures suggest </a:t>
            </a:r>
            <a:r>
              <a:rPr lang="en-US" sz="1800" dirty="0" smtClean="0">
                <a:latin typeface="Verdana"/>
                <a:ea typeface="ＭＳ Ｐゴシック" charset="0"/>
                <a:cs typeface="Verdana"/>
              </a:rPr>
              <a:t>5.22% </a:t>
            </a:r>
            <a:r>
              <a:rPr lang="en-US" sz="1800" dirty="0">
                <a:latin typeface="Verdana"/>
                <a:ea typeface="ＭＳ Ｐゴシック" charset="0"/>
                <a:cs typeface="Verdana"/>
              </a:rPr>
              <a:t>children on Child Protection registers in Scotland are disabled; </a:t>
            </a:r>
            <a:r>
              <a:rPr lang="en-US" sz="1800" dirty="0" smtClean="0">
                <a:latin typeface="Verdana"/>
                <a:ea typeface="ＭＳ Ｐゴシック" charset="0"/>
                <a:cs typeface="Verdana"/>
              </a:rPr>
              <a:t>30.03% </a:t>
            </a:r>
            <a:r>
              <a:rPr lang="en-US" sz="1800" dirty="0">
                <a:latin typeface="Verdana"/>
                <a:ea typeface="ＭＳ Ｐゴシック" charset="0"/>
                <a:cs typeface="Verdana"/>
              </a:rPr>
              <a:t>disability status is unknown</a:t>
            </a:r>
            <a:endParaRPr lang="en-US" sz="1200" dirty="0">
              <a:solidFill>
                <a:srgbClr val="7F7F7F"/>
              </a:solidFill>
              <a:latin typeface="Verdana"/>
              <a:ea typeface="ＭＳ Ｐゴシック" charset="0"/>
              <a:cs typeface="Verdana"/>
            </a:endParaRPr>
          </a:p>
        </p:txBody>
      </p:sp>
      <p:sp>
        <p:nvSpPr>
          <p:cNvPr id="6" name="Title 1"/>
          <p:cNvSpPr txBox="1">
            <a:spLocks/>
          </p:cNvSpPr>
          <p:nvPr/>
        </p:nvSpPr>
        <p:spPr>
          <a:xfrm>
            <a:off x="324752" y="-184700"/>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abuse of disabled children </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Some facts</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6980815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Some reasons for under-reporting Professional responses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436966"/>
            <a:ext cx="7756727" cy="3755294"/>
          </a:xfrm>
        </p:spPr>
        <p:txBody>
          <a:bodyPr numCol="1" spcCol="468000">
            <a:noAutofit/>
          </a:bodyPr>
          <a:lstStyle/>
          <a:p>
            <a:pPr>
              <a:lnSpc>
                <a:spcPct val="120000"/>
              </a:lnSpc>
            </a:pPr>
            <a:r>
              <a:rPr lang="en-US" sz="1800" dirty="0">
                <a:latin typeface="Verdana"/>
                <a:ea typeface="ＭＳ Ｐゴシック" charset="0"/>
                <a:cs typeface="Verdana"/>
              </a:rPr>
              <a:t>A reluctance to believe that a disabled child is at risk of </a:t>
            </a:r>
            <a:r>
              <a:rPr lang="en-US" sz="1800" dirty="0" smtClean="0">
                <a:latin typeface="Verdana"/>
                <a:ea typeface="ＭＳ Ｐゴシック" charset="0"/>
                <a:cs typeface="Verdana"/>
              </a:rPr>
              <a:t>abuse</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Assumptions that a disabled child would not make a credible </a:t>
            </a:r>
            <a:r>
              <a:rPr lang="en-US" sz="1800" dirty="0" smtClean="0">
                <a:latin typeface="Verdana"/>
                <a:ea typeface="ＭＳ Ｐゴシック" charset="0"/>
                <a:cs typeface="Verdana"/>
              </a:rPr>
              <a:t>witness</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Abusive practices are </a:t>
            </a:r>
            <a:r>
              <a:rPr lang="en-US" sz="1800" dirty="0" err="1" smtClean="0">
                <a:latin typeface="Verdana"/>
                <a:ea typeface="ＭＳ Ｐゴシック" charset="0"/>
                <a:cs typeface="Verdana"/>
              </a:rPr>
              <a:t>unrecognised</a:t>
            </a:r>
            <a:endParaRPr lang="en-US" sz="1800" dirty="0" smtClean="0">
              <a:latin typeface="Verdana"/>
              <a:ea typeface="ＭＳ Ｐゴシック" charset="0"/>
              <a:cs typeface="Verdana"/>
            </a:endParaRP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Reluctance to challenge </a:t>
            </a:r>
            <a:r>
              <a:rPr lang="en-US" sz="1800" dirty="0" err="1" smtClean="0">
                <a:latin typeface="Verdana"/>
                <a:ea typeface="ＭＳ Ｐゴシック" charset="0"/>
                <a:cs typeface="Verdana"/>
              </a:rPr>
              <a:t>carers</a:t>
            </a:r>
            <a:endParaRPr lang="en-US" sz="1800" dirty="0">
              <a:latin typeface="Verdana"/>
              <a:ea typeface="ＭＳ Ｐゴシック" charset="0"/>
              <a:cs typeface="Verdana"/>
            </a:endParaRPr>
          </a:p>
          <a:p>
            <a:pPr>
              <a:lnSpc>
                <a:spcPct val="120000"/>
              </a:lnSpc>
            </a:pPr>
            <a:endParaRPr lang="en-US" sz="1800" dirty="0">
              <a:latin typeface="Verdana"/>
              <a:ea typeface="ＭＳ Ｐゴシック" charset="0"/>
              <a:cs typeface="Verdana"/>
            </a:endParaRPr>
          </a:p>
          <a:p>
            <a:pPr marL="0" indent="0" algn="r">
              <a:lnSpc>
                <a:spcPct val="120000"/>
              </a:lnSpc>
              <a:buNone/>
            </a:pPr>
            <a:r>
              <a:rPr lang="en-US" sz="1200" dirty="0">
                <a:solidFill>
                  <a:srgbClr val="7F7F7F"/>
                </a:solidFill>
                <a:latin typeface="Verdana"/>
                <a:ea typeface="ＭＳ Ｐゴシック" charset="0"/>
                <a:cs typeface="Verdana"/>
              </a:rPr>
              <a:t>(It doesn’t happen to disabled children NSPCC 2003</a:t>
            </a:r>
            <a:r>
              <a:rPr lang="en-US" sz="1200" dirty="0" smtClean="0">
                <a:solidFill>
                  <a:srgbClr val="7F7F7F"/>
                </a:solidFill>
                <a:latin typeface="Verdana"/>
                <a:ea typeface="ＭＳ Ｐゴシック" charset="0"/>
                <a:cs typeface="Verdana"/>
              </a:rPr>
              <a:t>)</a:t>
            </a:r>
            <a:endParaRPr lang="en-US" sz="1200" dirty="0">
              <a:solidFill>
                <a:srgbClr val="7F7F7F"/>
              </a:solidFill>
              <a:latin typeface="Verdana"/>
              <a:ea typeface="ＭＳ Ｐゴシック" charset="0"/>
              <a:cs typeface="Verdana"/>
            </a:endParaRPr>
          </a:p>
        </p:txBody>
      </p:sp>
    </p:spTree>
    <p:extLst>
      <p:ext uri="{BB962C8B-B14F-4D97-AF65-F5344CB8AC3E}">
        <p14:creationId xmlns:p14="http://schemas.microsoft.com/office/powerpoint/2010/main" val="32855537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Aims</a:t>
            </a:r>
            <a:endParaRPr lang="en-US" sz="4800" dirty="0">
              <a:solidFill>
                <a:schemeClr val="bg1"/>
              </a:solidFill>
              <a:latin typeface="Times New Roman"/>
              <a:cs typeface="Times New Roman"/>
            </a:endParaRPr>
          </a:p>
        </p:txBody>
      </p:sp>
      <p:sp>
        <p:nvSpPr>
          <p:cNvPr id="18" name="Content Placeholder 4"/>
          <p:cNvSpPr>
            <a:spLocks noGrp="1"/>
          </p:cNvSpPr>
          <p:nvPr>
            <p:ph idx="4294967295"/>
          </p:nvPr>
        </p:nvSpPr>
        <p:spPr>
          <a:xfrm>
            <a:off x="1027671" y="2053025"/>
            <a:ext cx="7237168" cy="4525964"/>
          </a:xfrm>
        </p:spPr>
        <p:txBody>
          <a:bodyPr>
            <a:normAutofit/>
          </a:bodyPr>
          <a:lstStyle/>
          <a:p>
            <a:pPr>
              <a:lnSpc>
                <a:spcPct val="120000"/>
              </a:lnSpc>
              <a:spcAft>
                <a:spcPts val="1000"/>
              </a:spcAft>
            </a:pPr>
            <a:r>
              <a:rPr lang="en-US" sz="2200" b="1" dirty="0">
                <a:solidFill>
                  <a:srgbClr val="FFFFFF"/>
                </a:solidFill>
                <a:latin typeface="Verdana"/>
                <a:ea typeface="ＭＳ Ｐゴシック" charset="0"/>
                <a:cs typeface="Verdana"/>
              </a:rPr>
              <a:t>To raise awareness of the specific risks for disabled children in child protection </a:t>
            </a:r>
          </a:p>
          <a:p>
            <a:pPr>
              <a:lnSpc>
                <a:spcPct val="120000"/>
              </a:lnSpc>
              <a:spcAft>
                <a:spcPts val="1000"/>
              </a:spcAft>
            </a:pPr>
            <a:r>
              <a:rPr lang="en-US" sz="2200" b="1" dirty="0">
                <a:solidFill>
                  <a:srgbClr val="FFFFFF"/>
                </a:solidFill>
                <a:latin typeface="Verdana"/>
                <a:ea typeface="ＭＳ Ｐゴシック" charset="0"/>
                <a:cs typeface="Verdana"/>
              </a:rPr>
              <a:t>To consider the issues facing disabled </a:t>
            </a:r>
            <a:r>
              <a:rPr lang="en-US" sz="2200" b="1" dirty="0" smtClean="0">
                <a:solidFill>
                  <a:srgbClr val="FFFFFF"/>
                </a:solidFill>
                <a:latin typeface="Verdana"/>
                <a:ea typeface="ＭＳ Ｐゴシック" charset="0"/>
                <a:cs typeface="Verdana"/>
              </a:rPr>
              <a:t>parents</a:t>
            </a:r>
            <a:endParaRPr lang="en-US" sz="2200" b="1" dirty="0">
              <a:solidFill>
                <a:srgbClr val="FFFFFF"/>
              </a:solidFill>
              <a:latin typeface="Verdana"/>
              <a:ea typeface="ＭＳ Ｐゴシック" charset="0"/>
              <a:cs typeface="Verdana"/>
            </a:endParaRPr>
          </a:p>
          <a:p>
            <a:pPr>
              <a:lnSpc>
                <a:spcPct val="120000"/>
              </a:lnSpc>
              <a:spcAft>
                <a:spcPts val="1000"/>
              </a:spcAft>
            </a:pPr>
            <a:r>
              <a:rPr lang="en-US" sz="2200" b="1" dirty="0">
                <a:solidFill>
                  <a:srgbClr val="FFFFFF"/>
                </a:solidFill>
                <a:latin typeface="Verdana"/>
                <a:ea typeface="ＭＳ Ｐゴシック" charset="0"/>
                <a:cs typeface="Verdana"/>
              </a:rPr>
              <a:t>Reflect on the issues for siblings of disabled children</a:t>
            </a:r>
          </a:p>
          <a:p>
            <a:pPr>
              <a:lnSpc>
                <a:spcPct val="120000"/>
              </a:lnSpc>
              <a:spcAft>
                <a:spcPts val="1000"/>
              </a:spcAft>
            </a:pPr>
            <a:r>
              <a:rPr lang="en-US" sz="2200" b="1" dirty="0">
                <a:solidFill>
                  <a:srgbClr val="FFFFFF"/>
                </a:solidFill>
                <a:latin typeface="Verdana"/>
                <a:ea typeface="ＭＳ Ｐゴシック" charset="0"/>
                <a:cs typeface="Verdana"/>
              </a:rPr>
              <a:t>The role of the manager in supervising practice in this </a:t>
            </a:r>
            <a:r>
              <a:rPr lang="en-US" sz="2200" b="1" dirty="0" smtClean="0">
                <a:solidFill>
                  <a:srgbClr val="FFFFFF"/>
                </a:solidFill>
                <a:latin typeface="Verdana"/>
                <a:ea typeface="ＭＳ Ｐゴシック" charset="0"/>
                <a:cs typeface="Verdana"/>
              </a:rPr>
              <a:t>area</a:t>
            </a:r>
            <a:endParaRPr lang="en-US" sz="2200" b="1" dirty="0">
              <a:solidFill>
                <a:srgbClr val="FFFFFF"/>
              </a:solidFill>
              <a:latin typeface="Verdana"/>
              <a:ea typeface="ＭＳ Ｐゴシック" charset="0"/>
              <a:cs typeface="Verdana"/>
            </a:endParaRPr>
          </a:p>
        </p:txBody>
      </p:sp>
    </p:spTree>
    <p:extLst>
      <p:ext uri="{BB962C8B-B14F-4D97-AF65-F5344CB8AC3E}">
        <p14:creationId xmlns:p14="http://schemas.microsoft.com/office/powerpoint/2010/main" val="316853404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Some reasons for under-reporting </a:t>
            </a:r>
            <a:r>
              <a:rPr lang="en-US" sz="4800" dirty="0" smtClean="0">
                <a:solidFill>
                  <a:srgbClr val="41B5A7"/>
                </a:solidFill>
                <a:latin typeface="Times New Roman"/>
                <a:ea typeface="ＭＳ Ｐゴシック" charset="0"/>
                <a:cs typeface="Times New Roman"/>
              </a:rPr>
              <a:t>by professionals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269867"/>
            <a:ext cx="7756727" cy="375529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Assessments focus on needs relating to impairment rather than general </a:t>
            </a:r>
            <a:r>
              <a:rPr lang="en-US" sz="1800" dirty="0" smtClean="0">
                <a:latin typeface="Verdana"/>
                <a:ea typeface="ＭＳ Ｐゴシック" charset="0"/>
                <a:cs typeface="Verdana"/>
              </a:rPr>
              <a:t>welfare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Lack of familiarity with </a:t>
            </a:r>
            <a:r>
              <a:rPr lang="en-US" sz="1800" dirty="0" smtClean="0">
                <a:latin typeface="Verdana"/>
                <a:ea typeface="ＭＳ Ｐゴシック" charset="0"/>
                <a:cs typeface="Verdana"/>
              </a:rPr>
              <a:t>impairment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Lack of time for thorough </a:t>
            </a:r>
            <a:r>
              <a:rPr lang="en-US" sz="1800" dirty="0" smtClean="0">
                <a:latin typeface="Verdana"/>
                <a:ea typeface="ＭＳ Ｐゴシック" charset="0"/>
                <a:cs typeface="Verdana"/>
              </a:rPr>
              <a:t>assessment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Workers can feel overwhelmed by the child’s </a:t>
            </a:r>
            <a:r>
              <a:rPr lang="en-US" sz="1800" dirty="0" smtClean="0">
                <a:latin typeface="Verdana"/>
                <a:ea typeface="ＭＳ Ｐゴシック" charset="0"/>
                <a:cs typeface="Verdana"/>
              </a:rPr>
              <a:t>disability</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Families may resist yet another </a:t>
            </a:r>
            <a:r>
              <a:rPr lang="en-US" sz="1800" dirty="0" smtClean="0">
                <a:latin typeface="Verdana"/>
                <a:ea typeface="ＭＳ Ｐゴシック" charset="0"/>
                <a:cs typeface="Verdana"/>
              </a:rPr>
              <a:t>assessment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Assumption that an investigation cannot take place without a disclosure of </a:t>
            </a:r>
            <a:r>
              <a:rPr lang="en-US" sz="1800" dirty="0" smtClean="0">
                <a:latin typeface="Verdana"/>
                <a:ea typeface="ＭＳ Ｐゴシック" charset="0"/>
                <a:cs typeface="Verdana"/>
              </a:rPr>
              <a:t>abuse</a:t>
            </a:r>
            <a:endParaRPr lang="en-US" sz="1800" dirty="0">
              <a:latin typeface="Verdana"/>
              <a:ea typeface="ＭＳ Ｐゴシック" charset="0"/>
              <a:cs typeface="Verdana"/>
            </a:endParaRPr>
          </a:p>
          <a:p>
            <a:pPr marL="0" indent="0" algn="r">
              <a:lnSpc>
                <a:spcPct val="120000"/>
              </a:lnSpc>
              <a:buNone/>
            </a:pPr>
            <a:r>
              <a:rPr lang="en-US" sz="1200" dirty="0">
                <a:solidFill>
                  <a:srgbClr val="7F7F7F"/>
                </a:solidFill>
                <a:latin typeface="Verdana"/>
                <a:ea typeface="ＭＳ Ｐゴシック" charset="0"/>
                <a:cs typeface="Verdana"/>
              </a:rPr>
              <a:t>(It doesn’t happen to disabled children NSPCC 2003</a:t>
            </a:r>
            <a:r>
              <a:rPr lang="en-US" sz="1200" dirty="0" smtClean="0">
                <a:solidFill>
                  <a:srgbClr val="7F7F7F"/>
                </a:solidFill>
                <a:latin typeface="Verdana"/>
                <a:ea typeface="ＭＳ Ｐゴシック" charset="0"/>
                <a:cs typeface="Verdana"/>
              </a:rPr>
              <a:t>)</a:t>
            </a:r>
            <a:endParaRPr lang="en-US" sz="1200" dirty="0">
              <a:solidFill>
                <a:srgbClr val="7F7F7F"/>
              </a:solidFill>
              <a:latin typeface="Verdana"/>
              <a:ea typeface="ＭＳ Ｐゴシック" charset="0"/>
              <a:cs typeface="Verdana"/>
            </a:endParaRPr>
          </a:p>
        </p:txBody>
      </p:sp>
    </p:spTree>
    <p:extLst>
      <p:ext uri="{BB962C8B-B14F-4D97-AF65-F5344CB8AC3E}">
        <p14:creationId xmlns:p14="http://schemas.microsoft.com/office/powerpoint/2010/main" val="419405838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28247"/>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Some reasons for under-reporting</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131004"/>
            <a:ext cx="7756727" cy="3795422"/>
          </a:xfrm>
        </p:spPr>
        <p:txBody>
          <a:bodyPr numCol="2" spcCol="468000">
            <a:noAutofit/>
          </a:bodyPr>
          <a:lstStyle/>
          <a:p>
            <a:pPr>
              <a:lnSpc>
                <a:spcPct val="120000"/>
              </a:lnSpc>
            </a:pPr>
            <a:r>
              <a:rPr lang="en-US" sz="1800" dirty="0">
                <a:latin typeface="Verdana"/>
                <a:ea typeface="ＭＳ Ｐゴシック" charset="0"/>
                <a:cs typeface="Verdana"/>
              </a:rPr>
              <a:t>Communication difficulties</a:t>
            </a:r>
          </a:p>
          <a:p>
            <a:pPr>
              <a:lnSpc>
                <a:spcPct val="120000"/>
              </a:lnSpc>
            </a:pPr>
            <a:r>
              <a:rPr lang="en-US" sz="1800" dirty="0">
                <a:latin typeface="Verdana"/>
                <a:ea typeface="ＭＳ Ｐゴシック" charset="0"/>
                <a:cs typeface="Verdana"/>
              </a:rPr>
              <a:t>Dependent on abusers</a:t>
            </a:r>
          </a:p>
          <a:p>
            <a:pPr>
              <a:lnSpc>
                <a:spcPct val="120000"/>
              </a:lnSpc>
            </a:pPr>
            <a:r>
              <a:rPr lang="en-US" sz="1800" dirty="0">
                <a:latin typeface="Verdana"/>
                <a:ea typeface="ＭＳ Ｐゴシック" charset="0"/>
                <a:cs typeface="Verdana"/>
              </a:rPr>
              <a:t>Fear of services being withdrawn</a:t>
            </a:r>
          </a:p>
          <a:p>
            <a:pPr>
              <a:lnSpc>
                <a:spcPct val="120000"/>
              </a:lnSpc>
            </a:pPr>
            <a:r>
              <a:rPr lang="en-US" sz="1800" dirty="0">
                <a:latin typeface="Verdana"/>
                <a:ea typeface="ＭＳ Ｐゴシック" charset="0"/>
                <a:cs typeface="Verdana"/>
              </a:rPr>
              <a:t>Not having the opportunity to tell</a:t>
            </a:r>
          </a:p>
          <a:p>
            <a:pPr>
              <a:lnSpc>
                <a:spcPct val="120000"/>
              </a:lnSpc>
            </a:pPr>
            <a:r>
              <a:rPr lang="en-US" sz="1800" dirty="0">
                <a:latin typeface="Verdana"/>
                <a:ea typeface="ＭＳ Ｐゴシック" charset="0"/>
                <a:cs typeface="Verdana"/>
              </a:rPr>
              <a:t>Not sure if abuse or not</a:t>
            </a:r>
          </a:p>
          <a:p>
            <a:pPr>
              <a:lnSpc>
                <a:spcPct val="120000"/>
              </a:lnSpc>
            </a:pPr>
            <a:r>
              <a:rPr lang="en-US" sz="1800" dirty="0">
                <a:latin typeface="Verdana"/>
                <a:ea typeface="ＭＳ Ｐゴシック" charset="0"/>
                <a:cs typeface="Verdana"/>
              </a:rPr>
              <a:t>Lack of peer support</a:t>
            </a:r>
          </a:p>
          <a:p>
            <a:pPr>
              <a:lnSpc>
                <a:spcPct val="120000"/>
              </a:lnSpc>
            </a:pPr>
            <a:r>
              <a:rPr lang="en-US" sz="1800" dirty="0">
                <a:latin typeface="Verdana"/>
                <a:ea typeface="ＭＳ Ｐゴシック" charset="0"/>
                <a:cs typeface="Verdana"/>
              </a:rPr>
              <a:t>Belief that it is a justifiable accident</a:t>
            </a:r>
          </a:p>
          <a:p>
            <a:pPr>
              <a:lnSpc>
                <a:spcPct val="120000"/>
              </a:lnSpc>
            </a:pPr>
            <a:r>
              <a:rPr lang="en-US" sz="1800" dirty="0">
                <a:latin typeface="Verdana"/>
                <a:ea typeface="ＭＳ Ｐゴシック" charset="0"/>
                <a:cs typeface="Verdana"/>
              </a:rPr>
              <a:t>Self </a:t>
            </a:r>
            <a:r>
              <a:rPr lang="en-US" sz="1800" dirty="0" smtClean="0">
                <a:latin typeface="Verdana"/>
                <a:ea typeface="ＭＳ Ｐゴシック" charset="0"/>
                <a:cs typeface="Verdana"/>
              </a:rPr>
              <a:t>blame</a:t>
            </a:r>
          </a:p>
          <a:p>
            <a:pPr>
              <a:lnSpc>
                <a:spcPct val="120000"/>
              </a:lnSpc>
            </a:pPr>
            <a:r>
              <a:rPr lang="en-US" sz="1800" dirty="0" smtClean="0">
                <a:latin typeface="Verdana"/>
                <a:ea typeface="ＭＳ Ｐゴシック" charset="0"/>
                <a:cs typeface="Verdana"/>
              </a:rPr>
              <a:t>Lack </a:t>
            </a:r>
            <a:r>
              <a:rPr lang="en-US" sz="1800" dirty="0">
                <a:latin typeface="Verdana"/>
                <a:ea typeface="ＭＳ Ｐゴシック" charset="0"/>
                <a:cs typeface="Verdana"/>
              </a:rPr>
              <a:t>of self-worth</a:t>
            </a:r>
          </a:p>
          <a:p>
            <a:pPr>
              <a:lnSpc>
                <a:spcPct val="120000"/>
              </a:lnSpc>
            </a:pPr>
            <a:r>
              <a:rPr lang="en-US" sz="1800" dirty="0" smtClean="0">
                <a:latin typeface="Verdana"/>
                <a:ea typeface="ＭＳ Ｐゴシック" charset="0"/>
                <a:cs typeface="Verdana"/>
              </a:rPr>
              <a:t>Fear</a:t>
            </a:r>
          </a:p>
          <a:p>
            <a:pPr>
              <a:lnSpc>
                <a:spcPct val="120000"/>
              </a:lnSpc>
            </a:pPr>
            <a:r>
              <a:rPr lang="en-US" sz="1800" dirty="0" smtClean="0">
                <a:latin typeface="Verdana"/>
                <a:ea typeface="ＭＳ Ｐゴシック" charset="0"/>
                <a:cs typeface="Verdana"/>
              </a:rPr>
              <a:t>Threat </a:t>
            </a:r>
            <a:r>
              <a:rPr lang="en-US" sz="1800" dirty="0">
                <a:latin typeface="Verdana"/>
                <a:ea typeface="ＭＳ Ｐゴシック" charset="0"/>
                <a:cs typeface="Verdana"/>
              </a:rPr>
              <a:t>of reprisal from </a:t>
            </a:r>
            <a:r>
              <a:rPr lang="en-US" sz="1800" dirty="0" smtClean="0">
                <a:latin typeface="Verdana"/>
                <a:ea typeface="ＭＳ Ｐゴシック" charset="0"/>
                <a:cs typeface="Verdana"/>
              </a:rPr>
              <a:t>abuser</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Adult power</a:t>
            </a:r>
          </a:p>
          <a:p>
            <a:pPr>
              <a:lnSpc>
                <a:spcPct val="120000"/>
              </a:lnSpc>
            </a:pPr>
            <a:r>
              <a:rPr lang="en-US" sz="1800" dirty="0">
                <a:latin typeface="Verdana"/>
                <a:ea typeface="ＭＳ Ｐゴシック" charset="0"/>
                <a:cs typeface="Verdana"/>
              </a:rPr>
              <a:t>Adult collusion</a:t>
            </a:r>
          </a:p>
          <a:p>
            <a:pPr>
              <a:lnSpc>
                <a:spcPct val="120000"/>
              </a:lnSpc>
            </a:pPr>
            <a:r>
              <a:rPr lang="en-US" sz="1800" dirty="0">
                <a:latin typeface="Verdana"/>
                <a:ea typeface="ＭＳ Ｐゴシック" charset="0"/>
                <a:cs typeface="Verdana"/>
              </a:rPr>
              <a:t>Will I be believed?</a:t>
            </a:r>
          </a:p>
          <a:p>
            <a:pPr>
              <a:lnSpc>
                <a:spcPct val="120000"/>
              </a:lnSpc>
            </a:pPr>
            <a:r>
              <a:rPr lang="en-US" sz="1800" dirty="0">
                <a:latin typeface="Verdana"/>
                <a:ea typeface="ＭＳ Ｐゴシック" charset="0"/>
                <a:cs typeface="Verdana"/>
              </a:rPr>
              <a:t>Unaware of rights</a:t>
            </a:r>
          </a:p>
          <a:p>
            <a:pPr>
              <a:lnSpc>
                <a:spcPct val="120000"/>
              </a:lnSpc>
            </a:pPr>
            <a:endParaRPr lang="en-US" sz="1800" dirty="0">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
        <p:nvSpPr>
          <p:cNvPr id="6" name="Subtitle 2"/>
          <p:cNvSpPr txBox="1">
            <a:spLocks/>
          </p:cNvSpPr>
          <p:nvPr/>
        </p:nvSpPr>
        <p:spPr>
          <a:xfrm>
            <a:off x="324752" y="1293878"/>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Why children might not be able to tell</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3355767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28247"/>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Reasons why disabled children are more vulnerable to abuse</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131004"/>
            <a:ext cx="7756727" cy="3795422"/>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More isolated physically and socially and from mainstream </a:t>
            </a:r>
            <a:r>
              <a:rPr lang="en-US" sz="1800" dirty="0" smtClean="0">
                <a:latin typeface="Verdana"/>
                <a:ea typeface="ＭＳ Ｐゴシック" charset="0"/>
                <a:cs typeface="Verdana"/>
              </a:rPr>
              <a:t>services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Their dependency on parents and </a:t>
            </a:r>
            <a:r>
              <a:rPr lang="en-US" sz="1800" dirty="0" err="1">
                <a:latin typeface="Verdana"/>
                <a:ea typeface="ＭＳ Ｐゴシック" charset="0"/>
                <a:cs typeface="Verdana"/>
              </a:rPr>
              <a:t>carers</a:t>
            </a:r>
            <a:r>
              <a:rPr lang="en-US" sz="1800" dirty="0">
                <a:latin typeface="Verdana"/>
                <a:ea typeface="ＭＳ Ｐゴシック" charset="0"/>
                <a:cs typeface="Verdana"/>
              </a:rPr>
              <a:t> for practical assistance in daily care, including intimate personal care, increases their risk of </a:t>
            </a:r>
            <a:r>
              <a:rPr lang="en-US" sz="1800" dirty="0" smtClean="0">
                <a:latin typeface="Verdana"/>
                <a:ea typeface="ＭＳ Ｐゴシック" charset="0"/>
                <a:cs typeface="Verdana"/>
              </a:rPr>
              <a:t>exposure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Exposed to more </a:t>
            </a:r>
            <a:r>
              <a:rPr lang="en-US" sz="1800" dirty="0" err="1">
                <a:latin typeface="Verdana"/>
                <a:ea typeface="ＭＳ Ｐゴシック" charset="0"/>
                <a:cs typeface="Verdana"/>
              </a:rPr>
              <a:t>carers</a:t>
            </a:r>
            <a:r>
              <a:rPr lang="en-US" sz="1800" dirty="0">
                <a:latin typeface="Verdana"/>
                <a:ea typeface="ＭＳ Ｐゴシック" charset="0"/>
                <a:cs typeface="Verdana"/>
              </a:rPr>
              <a:t>, professionals and volunteers including residential and respite </a:t>
            </a:r>
            <a:r>
              <a:rPr lang="en-US" sz="1800" dirty="0" smtClean="0">
                <a:latin typeface="Verdana"/>
                <a:ea typeface="ＭＳ Ｐゴシック" charset="0"/>
                <a:cs typeface="Verdana"/>
              </a:rPr>
              <a:t>care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Have an impaired capacity to resist or avoid abuse e.g. restricted </a:t>
            </a:r>
            <a:r>
              <a:rPr lang="en-US" sz="1800" dirty="0" smtClean="0">
                <a:latin typeface="Verdana"/>
                <a:ea typeface="ＭＳ Ｐゴシック" charset="0"/>
                <a:cs typeface="Verdana"/>
              </a:rPr>
              <a:t>mobility</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Are subjected to an increased inequality of power</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22349441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Reasons why disabled children are more vulnerable to abuse</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269867"/>
            <a:ext cx="7756727" cy="3755294"/>
          </a:xfrm>
        </p:spPr>
        <p:txBody>
          <a:bodyPr numCol="1" spcCol="468000">
            <a:noAutofit/>
          </a:bodyPr>
          <a:lstStyle/>
          <a:p>
            <a:pPr marL="0" indent="0">
              <a:lnSpc>
                <a:spcPct val="120000"/>
              </a:lnSpc>
              <a:spcAft>
                <a:spcPts val="1000"/>
              </a:spcAft>
              <a:buNone/>
            </a:pPr>
            <a:r>
              <a:rPr lang="en-US" sz="2200" b="1" dirty="0">
                <a:latin typeface="Verdana"/>
                <a:ea typeface="ＭＳ Ｐゴシック" charset="0"/>
                <a:cs typeface="Verdana"/>
              </a:rPr>
              <a:t>Disabled children experience the same sort of abuse as other children:</a:t>
            </a:r>
          </a:p>
          <a:p>
            <a:pPr>
              <a:lnSpc>
                <a:spcPct val="120000"/>
              </a:lnSpc>
              <a:spcAft>
                <a:spcPts val="1000"/>
              </a:spcAft>
            </a:pPr>
            <a:r>
              <a:rPr lang="en-US" sz="1800" dirty="0">
                <a:latin typeface="Verdana"/>
                <a:ea typeface="ＭＳ Ｐゴシック" charset="0"/>
                <a:cs typeface="Verdana"/>
              </a:rPr>
              <a:t> Neglect</a:t>
            </a:r>
          </a:p>
          <a:p>
            <a:pPr>
              <a:lnSpc>
                <a:spcPct val="120000"/>
              </a:lnSpc>
              <a:spcAft>
                <a:spcPts val="1000"/>
              </a:spcAft>
            </a:pPr>
            <a:r>
              <a:rPr lang="en-US" sz="1800" dirty="0">
                <a:latin typeface="Verdana"/>
                <a:ea typeface="ＭＳ Ｐゴシック" charset="0"/>
                <a:cs typeface="Verdana"/>
              </a:rPr>
              <a:t> Physical abuse</a:t>
            </a:r>
          </a:p>
          <a:p>
            <a:pPr>
              <a:lnSpc>
                <a:spcPct val="120000"/>
              </a:lnSpc>
              <a:spcAft>
                <a:spcPts val="1000"/>
              </a:spcAft>
            </a:pPr>
            <a:r>
              <a:rPr lang="en-US" sz="1800" dirty="0">
                <a:latin typeface="Verdana"/>
                <a:ea typeface="ＭＳ Ｐゴシック" charset="0"/>
                <a:cs typeface="Verdana"/>
              </a:rPr>
              <a:t> Sexual abuse</a:t>
            </a:r>
          </a:p>
          <a:p>
            <a:pPr>
              <a:lnSpc>
                <a:spcPct val="120000"/>
              </a:lnSpc>
              <a:spcAft>
                <a:spcPts val="1000"/>
              </a:spcAft>
            </a:pPr>
            <a:r>
              <a:rPr lang="en-US" sz="1800" dirty="0">
                <a:latin typeface="Verdana"/>
                <a:ea typeface="ＭＳ Ｐゴシック" charset="0"/>
                <a:cs typeface="Verdana"/>
              </a:rPr>
              <a:t> Emotional </a:t>
            </a:r>
            <a:r>
              <a:rPr lang="en-US" sz="1800" dirty="0" smtClean="0">
                <a:latin typeface="Verdana"/>
                <a:ea typeface="ＭＳ Ｐゴシック" charset="0"/>
                <a:cs typeface="Verdana"/>
              </a:rPr>
              <a:t>abuse</a:t>
            </a:r>
          </a:p>
          <a:p>
            <a:pPr>
              <a:lnSpc>
                <a:spcPct val="120000"/>
              </a:lnSpc>
              <a:spcAft>
                <a:spcPts val="1000"/>
              </a:spcAft>
            </a:pPr>
            <a:endParaRPr lang="en-US" sz="1800" dirty="0">
              <a:latin typeface="Verdana"/>
              <a:ea typeface="ＭＳ Ｐゴシック" charset="0"/>
              <a:cs typeface="Verdana"/>
            </a:endParaRPr>
          </a:p>
          <a:p>
            <a:pPr marL="0" indent="0">
              <a:lnSpc>
                <a:spcPct val="120000"/>
              </a:lnSpc>
              <a:spcAft>
                <a:spcPts val="1000"/>
              </a:spcAft>
              <a:buNone/>
            </a:pPr>
            <a:r>
              <a:rPr lang="en-US" sz="1800" dirty="0" smtClean="0">
                <a:solidFill>
                  <a:srgbClr val="7F7F7F"/>
                </a:solidFill>
                <a:latin typeface="Verdana"/>
                <a:ea typeface="ＭＳ Ｐゴシック" charset="0"/>
                <a:cs typeface="Verdana"/>
              </a:rPr>
              <a:t>Neglect </a:t>
            </a:r>
            <a:r>
              <a:rPr lang="en-US" sz="1800" dirty="0">
                <a:solidFill>
                  <a:srgbClr val="7F7F7F"/>
                </a:solidFill>
                <a:latin typeface="Verdana"/>
                <a:ea typeface="ＭＳ Ｐゴシック" charset="0"/>
                <a:cs typeface="Verdana"/>
              </a:rPr>
              <a:t>seems particularly prevalent</a:t>
            </a:r>
            <a:endParaRPr lang="en-US" sz="1200" dirty="0">
              <a:solidFill>
                <a:srgbClr val="7F7F7F"/>
              </a:solidFill>
              <a:latin typeface="Verdana"/>
              <a:ea typeface="ＭＳ Ｐゴシック" charset="0"/>
              <a:cs typeface="Verdana"/>
            </a:endParaRPr>
          </a:p>
        </p:txBody>
      </p:sp>
    </p:spTree>
    <p:extLst>
      <p:ext uri="{BB962C8B-B14F-4D97-AF65-F5344CB8AC3E}">
        <p14:creationId xmlns:p14="http://schemas.microsoft.com/office/powerpoint/2010/main" val="421515611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28247"/>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Features of abuse particular to </a:t>
            </a:r>
            <a:br>
              <a:rPr lang="en-US" sz="4800" dirty="0">
                <a:solidFill>
                  <a:srgbClr val="41B5A7"/>
                </a:solidFill>
                <a:latin typeface="Times New Roman"/>
                <a:ea typeface="ＭＳ Ｐゴシック" charset="0"/>
                <a:cs typeface="Times New Roman"/>
              </a:rPr>
            </a:br>
            <a:r>
              <a:rPr lang="en-US" sz="4800" dirty="0">
                <a:solidFill>
                  <a:srgbClr val="41B5A7"/>
                </a:solidFill>
                <a:latin typeface="Times New Roman"/>
                <a:ea typeface="ＭＳ Ｐゴシック" charset="0"/>
                <a:cs typeface="Times New Roman"/>
              </a:rPr>
              <a:t>disabled children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131004"/>
            <a:ext cx="7756727" cy="3795422"/>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Failure to provide treatment or providing inappropriate </a:t>
            </a:r>
            <a:r>
              <a:rPr lang="en-US" sz="1800" dirty="0" smtClean="0">
                <a:latin typeface="Verdana"/>
                <a:ea typeface="ＭＳ Ｐゴシック" charset="0"/>
                <a:cs typeface="Verdana"/>
              </a:rPr>
              <a:t>treatment</a:t>
            </a:r>
          </a:p>
          <a:p>
            <a:pPr>
              <a:lnSpc>
                <a:spcPct val="120000"/>
              </a:lnSpc>
              <a:spcAft>
                <a:spcPts val="1000"/>
              </a:spcAft>
            </a:pPr>
            <a:r>
              <a:rPr lang="en-US" sz="1800" dirty="0" smtClean="0">
                <a:latin typeface="Verdana"/>
                <a:ea typeface="ＭＳ Ｐゴシック" charset="0"/>
                <a:cs typeface="Verdana"/>
              </a:rPr>
              <a:t>Not allowing adaptations or equipment a child might need</a:t>
            </a:r>
          </a:p>
          <a:p>
            <a:pPr>
              <a:lnSpc>
                <a:spcPct val="120000"/>
              </a:lnSpc>
              <a:spcAft>
                <a:spcPts val="1000"/>
              </a:spcAft>
            </a:pPr>
            <a:r>
              <a:rPr lang="en-US" sz="1800" dirty="0" smtClean="0">
                <a:latin typeface="Verdana"/>
                <a:ea typeface="ＭＳ Ｐゴシック" charset="0"/>
                <a:cs typeface="Verdana"/>
              </a:rPr>
              <a:t>Threats </a:t>
            </a:r>
            <a:r>
              <a:rPr lang="en-US" sz="1800" dirty="0">
                <a:latin typeface="Verdana"/>
                <a:ea typeface="ＭＳ Ｐゴシック" charset="0"/>
                <a:cs typeface="Verdana"/>
              </a:rPr>
              <a:t>of abandonment/</a:t>
            </a:r>
            <a:r>
              <a:rPr lang="en-US" sz="1800" dirty="0" smtClean="0">
                <a:latin typeface="Verdana"/>
                <a:ea typeface="ＭＳ Ｐゴシック" charset="0"/>
                <a:cs typeface="Verdana"/>
              </a:rPr>
              <a:t>exclusion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Exclusion: from family events, over use of ‘respite’, unnecessary schooling away from home. Depriving of </a:t>
            </a:r>
            <a:r>
              <a:rPr lang="en-US" sz="1800" dirty="0" smtClean="0">
                <a:latin typeface="Verdana"/>
                <a:ea typeface="ＭＳ Ｐゴシック" charset="0"/>
                <a:cs typeface="Verdana"/>
              </a:rPr>
              <a:t>visitors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Not feeding enough to keep child light for </a:t>
            </a:r>
            <a:r>
              <a:rPr lang="en-US" sz="1800" dirty="0" smtClean="0">
                <a:latin typeface="Verdana"/>
                <a:ea typeface="ＭＳ Ｐゴシック" charset="0"/>
                <a:cs typeface="Verdana"/>
              </a:rPr>
              <a:t>lifting</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63533377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2040164"/>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Features of abuse particular to </a:t>
            </a:r>
            <a:br>
              <a:rPr lang="en-US" sz="4800" dirty="0">
                <a:solidFill>
                  <a:srgbClr val="41B5A7"/>
                </a:solidFill>
                <a:latin typeface="Times New Roman"/>
                <a:ea typeface="ＭＳ Ｐゴシック" charset="0"/>
                <a:cs typeface="Times New Roman"/>
              </a:rPr>
            </a:br>
            <a:r>
              <a:rPr lang="en-US" sz="4800" dirty="0">
                <a:solidFill>
                  <a:srgbClr val="41B5A7"/>
                </a:solidFill>
                <a:latin typeface="Times New Roman"/>
                <a:ea typeface="ＭＳ Ｐゴシック" charset="0"/>
                <a:cs typeface="Times New Roman"/>
              </a:rPr>
              <a:t>disabled children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498620"/>
            <a:ext cx="7756727" cy="3795422"/>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Excessive </a:t>
            </a:r>
            <a:r>
              <a:rPr lang="en-US" sz="1800" dirty="0" smtClean="0">
                <a:latin typeface="Verdana"/>
                <a:ea typeface="ＭＳ Ｐゴシック" charset="0"/>
                <a:cs typeface="Verdana"/>
              </a:rPr>
              <a:t>surgery</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Forcing treatment that is </a:t>
            </a:r>
            <a:r>
              <a:rPr lang="en-US" sz="1800" dirty="0" smtClean="0">
                <a:latin typeface="Verdana"/>
                <a:ea typeface="ＭＳ Ｐゴシック" charset="0"/>
                <a:cs typeface="Verdana"/>
              </a:rPr>
              <a:t>painful</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Inappropriate use of physical </a:t>
            </a:r>
            <a:r>
              <a:rPr lang="en-US" sz="1800" dirty="0" smtClean="0">
                <a:latin typeface="Verdana"/>
                <a:ea typeface="ＭＳ Ｐゴシック" charset="0"/>
                <a:cs typeface="Verdana"/>
              </a:rPr>
              <a:t>restraint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Rough handling, extreme </a:t>
            </a:r>
            <a:r>
              <a:rPr lang="en-US" sz="1800" dirty="0" err="1">
                <a:latin typeface="Verdana"/>
                <a:ea typeface="ＭＳ Ｐゴシック" charset="0"/>
                <a:cs typeface="Verdana"/>
              </a:rPr>
              <a:t>behaviour</a:t>
            </a:r>
            <a:r>
              <a:rPr lang="en-US" sz="1800" dirty="0">
                <a:latin typeface="Verdana"/>
                <a:ea typeface="ＭＳ Ｐゴシック" charset="0"/>
                <a:cs typeface="Verdana"/>
              </a:rPr>
              <a:t> </a:t>
            </a:r>
            <a:r>
              <a:rPr lang="en-US" sz="1800" dirty="0" smtClean="0">
                <a:latin typeface="Verdana"/>
                <a:ea typeface="ＭＳ Ｐゴシック" charset="0"/>
                <a:cs typeface="Verdana"/>
              </a:rPr>
              <a:t>modification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Lack of communication or </a:t>
            </a:r>
            <a:r>
              <a:rPr lang="en-US" sz="1800" dirty="0" smtClean="0">
                <a:latin typeface="Verdana"/>
                <a:ea typeface="ＭＳ Ｐゴシック" charset="0"/>
                <a:cs typeface="Verdana"/>
              </a:rPr>
              <a:t>stimulation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Teasing, bullying or blaming because of their </a:t>
            </a:r>
            <a:r>
              <a:rPr lang="en-US" sz="1800" dirty="0" smtClean="0">
                <a:latin typeface="Verdana"/>
                <a:ea typeface="ＭＳ Ｐゴシック" charset="0"/>
                <a:cs typeface="Verdana"/>
              </a:rPr>
              <a:t>impairment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Having too high/low expectations of </a:t>
            </a:r>
            <a:r>
              <a:rPr lang="en-US" sz="1800" dirty="0" smtClean="0">
                <a:latin typeface="Verdana"/>
                <a:ea typeface="ＭＳ Ｐゴシック" charset="0"/>
                <a:cs typeface="Verdana"/>
              </a:rPr>
              <a:t>child</a:t>
            </a:r>
            <a:endParaRPr lang="en-US" sz="1800" dirty="0">
              <a:latin typeface="Verdana"/>
              <a:ea typeface="ＭＳ Ｐゴシック" charset="0"/>
              <a:cs typeface="Verdana"/>
            </a:endParaRPr>
          </a:p>
        </p:txBody>
      </p:sp>
      <p:sp>
        <p:nvSpPr>
          <p:cNvPr id="6" name="Subtitle 2"/>
          <p:cNvSpPr txBox="1">
            <a:spLocks/>
          </p:cNvSpPr>
          <p:nvPr/>
        </p:nvSpPr>
        <p:spPr>
          <a:xfrm>
            <a:off x="324752" y="1585165"/>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18771097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76166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4543"/>
            <a:ext cx="7940087"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Features of abuse particular to disabled children</a:t>
            </a:r>
            <a:endParaRPr lang="en-US" sz="4800" dirty="0">
              <a:solidFill>
                <a:schemeClr val="bg1"/>
              </a:solidFill>
              <a:latin typeface="Times New Roman"/>
              <a:cs typeface="Times New Roman"/>
            </a:endParaRPr>
          </a:p>
        </p:txBody>
      </p:sp>
      <p:sp>
        <p:nvSpPr>
          <p:cNvPr id="18" name="Content Placeholder 4"/>
          <p:cNvSpPr>
            <a:spLocks noGrp="1"/>
          </p:cNvSpPr>
          <p:nvPr>
            <p:ph idx="4294967295"/>
          </p:nvPr>
        </p:nvSpPr>
        <p:spPr>
          <a:xfrm>
            <a:off x="1027671" y="2053025"/>
            <a:ext cx="7237168" cy="4525964"/>
          </a:xfrm>
        </p:spPr>
        <p:txBody>
          <a:bodyPr>
            <a:normAutofit/>
          </a:bodyPr>
          <a:lstStyle/>
          <a:p>
            <a:pPr>
              <a:lnSpc>
                <a:spcPct val="130000"/>
              </a:lnSpc>
            </a:pPr>
            <a:endParaRPr lang="en-US" sz="2200" b="1" dirty="0">
              <a:solidFill>
                <a:srgbClr val="FFFFFF"/>
              </a:solidFill>
              <a:latin typeface="Verdana"/>
              <a:ea typeface="ＭＳ Ｐゴシック" charset="0"/>
              <a:cs typeface="Verdana"/>
            </a:endParaRPr>
          </a:p>
          <a:p>
            <a:pPr>
              <a:lnSpc>
                <a:spcPct val="130000"/>
              </a:lnSpc>
            </a:pPr>
            <a:r>
              <a:rPr lang="en-US" sz="2200" b="1" dirty="0">
                <a:solidFill>
                  <a:srgbClr val="FFFFFF"/>
                </a:solidFill>
                <a:latin typeface="Verdana"/>
                <a:ea typeface="ＭＳ Ｐゴシック" charset="0"/>
                <a:cs typeface="Verdana"/>
              </a:rPr>
              <a:t>Starts at a younger age</a:t>
            </a:r>
          </a:p>
          <a:p>
            <a:pPr>
              <a:lnSpc>
                <a:spcPct val="130000"/>
              </a:lnSpc>
            </a:pPr>
            <a:endParaRPr lang="en-US" sz="2200" b="1" dirty="0">
              <a:solidFill>
                <a:srgbClr val="FFFFFF"/>
              </a:solidFill>
              <a:latin typeface="Verdana"/>
              <a:ea typeface="ＭＳ Ｐゴシック" charset="0"/>
              <a:cs typeface="Verdana"/>
            </a:endParaRPr>
          </a:p>
          <a:p>
            <a:pPr>
              <a:lnSpc>
                <a:spcPct val="130000"/>
              </a:lnSpc>
            </a:pPr>
            <a:r>
              <a:rPr lang="en-US" sz="2200" b="1" dirty="0">
                <a:solidFill>
                  <a:srgbClr val="FFFFFF"/>
                </a:solidFill>
                <a:latin typeface="Verdana"/>
                <a:ea typeface="ＭＳ Ｐゴシック" charset="0"/>
                <a:cs typeface="Verdana"/>
              </a:rPr>
              <a:t>Boys over represented</a:t>
            </a:r>
          </a:p>
          <a:p>
            <a:pPr>
              <a:lnSpc>
                <a:spcPct val="130000"/>
              </a:lnSpc>
            </a:pPr>
            <a:endParaRPr lang="en-US" sz="2200" b="1" dirty="0">
              <a:solidFill>
                <a:srgbClr val="FFFFFF"/>
              </a:solidFill>
              <a:latin typeface="Verdana"/>
              <a:ea typeface="ＭＳ Ｐゴシック" charset="0"/>
              <a:cs typeface="Verdana"/>
            </a:endParaRPr>
          </a:p>
          <a:p>
            <a:pPr>
              <a:lnSpc>
                <a:spcPct val="130000"/>
              </a:lnSpc>
            </a:pPr>
            <a:r>
              <a:rPr lang="en-US" sz="2200" b="1" dirty="0">
                <a:solidFill>
                  <a:srgbClr val="FFFFFF"/>
                </a:solidFill>
                <a:latin typeface="Verdana"/>
                <a:ea typeface="ＭＳ Ｐゴシック" charset="0"/>
                <a:cs typeface="Verdana"/>
              </a:rPr>
              <a:t>May be more severe/violent</a:t>
            </a:r>
          </a:p>
          <a:p>
            <a:pPr>
              <a:lnSpc>
                <a:spcPct val="130000"/>
              </a:lnSpc>
            </a:pPr>
            <a:endParaRPr lang="en-US" sz="2200" b="1" dirty="0">
              <a:solidFill>
                <a:srgbClr val="FFFFFF"/>
              </a:solidFill>
              <a:latin typeface="Verdana"/>
              <a:ea typeface="ＭＳ Ｐゴシック" charset="0"/>
              <a:cs typeface="Verdana"/>
            </a:endParaRPr>
          </a:p>
          <a:p>
            <a:pPr marL="0" indent="0" algn="r">
              <a:lnSpc>
                <a:spcPct val="130000"/>
              </a:lnSpc>
              <a:buNone/>
            </a:pPr>
            <a:r>
              <a:rPr lang="en-US" sz="1200" dirty="0">
                <a:solidFill>
                  <a:srgbClr val="FFFFFF"/>
                </a:solidFill>
                <a:latin typeface="Verdana"/>
                <a:ea typeface="ＭＳ Ｐゴシック" charset="0"/>
                <a:cs typeface="Verdana"/>
              </a:rPr>
              <a:t>(Stalker and MacArthur 2012)</a:t>
            </a:r>
            <a:r>
              <a:rPr lang="en-US" sz="2200" b="1" dirty="0">
                <a:solidFill>
                  <a:srgbClr val="FFFFFF"/>
                </a:solidFill>
                <a:latin typeface="Verdana"/>
                <a:ea typeface="ＭＳ Ｐゴシック" charset="0"/>
                <a:cs typeface="Verdana"/>
              </a:rPr>
              <a:t> </a:t>
            </a:r>
          </a:p>
        </p:txBody>
      </p:sp>
    </p:spTree>
    <p:extLst>
      <p:ext uri="{BB962C8B-B14F-4D97-AF65-F5344CB8AC3E}">
        <p14:creationId xmlns:p14="http://schemas.microsoft.com/office/powerpoint/2010/main" val="325557745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Vulnerability of siblings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2803971"/>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Brothers and sisters may be particularly </a:t>
            </a:r>
            <a:r>
              <a:rPr lang="en-US" sz="1800" dirty="0" smtClean="0">
                <a:latin typeface="Verdana"/>
                <a:ea typeface="ＭＳ Ｐゴシック" charset="0"/>
                <a:cs typeface="Verdana"/>
              </a:rPr>
              <a:t>vulnerable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Physical and emotional neglect may be present but not necessarily </a:t>
            </a:r>
            <a:r>
              <a:rPr lang="en-US" sz="1800" dirty="0" smtClean="0">
                <a:latin typeface="Verdana"/>
                <a:ea typeface="ＭＳ Ｐゴシック" charset="0"/>
                <a:cs typeface="Verdana"/>
              </a:rPr>
              <a:t>intentional</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Their needs and wishes may be perceived as less important than those of their disabled or sick brother or </a:t>
            </a:r>
            <a:r>
              <a:rPr lang="en-US" sz="1800" dirty="0" smtClean="0">
                <a:latin typeface="Verdana"/>
                <a:ea typeface="ＭＳ Ｐゴシック" charset="0"/>
                <a:cs typeface="Verdana"/>
              </a:rPr>
              <a:t>sister</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32176522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374456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237801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Exercise 2</a:t>
            </a:r>
            <a:endParaRPr lang="en-US" sz="4800" dirty="0">
              <a:solidFill>
                <a:srgbClr val="000000"/>
              </a:solidFill>
              <a:latin typeface="Times New Roman"/>
              <a:cs typeface="Times New Roman"/>
            </a:endParaRPr>
          </a:p>
        </p:txBody>
      </p:sp>
    </p:spTree>
    <p:extLst>
      <p:ext uri="{BB962C8B-B14F-4D97-AF65-F5344CB8AC3E}">
        <p14:creationId xmlns:p14="http://schemas.microsoft.com/office/powerpoint/2010/main" val="214034719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6279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39342"/>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What we know about </a:t>
            </a:r>
          </a:p>
          <a:p>
            <a:pPr algn="l">
              <a:lnSpc>
                <a:spcPct val="80000"/>
              </a:lnSpc>
            </a:pPr>
            <a:r>
              <a:rPr lang="en-US" sz="4800" dirty="0" smtClean="0">
                <a:solidFill>
                  <a:srgbClr val="41B5A7"/>
                </a:solidFill>
                <a:latin typeface="Times New Roman"/>
                <a:ea typeface="ＭＳ Ｐゴシック" charset="0"/>
                <a:cs typeface="Times New Roman"/>
              </a:rPr>
              <a:t>disabled parents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1774527"/>
            <a:ext cx="7756727" cy="2803971"/>
          </a:xfrm>
        </p:spPr>
        <p:txBody>
          <a:bodyPr numCol="1" spcCol="468000">
            <a:noAutofit/>
          </a:bodyPr>
          <a:lstStyle/>
          <a:p>
            <a:pPr marL="0" indent="0">
              <a:lnSpc>
                <a:spcPct val="120000"/>
              </a:lnSpc>
              <a:spcAft>
                <a:spcPts val="1000"/>
              </a:spcAft>
              <a:buNone/>
            </a:pPr>
            <a:r>
              <a:rPr lang="en-US" sz="2000" b="1" dirty="0">
                <a:latin typeface="Verdana"/>
                <a:ea typeface="ＭＳ Ｐゴシック" charset="0"/>
                <a:cs typeface="Verdana"/>
              </a:rPr>
              <a:t>We have no data about disabled parents as a whole – some available about parents with learning disabilities – e.g.</a:t>
            </a:r>
          </a:p>
          <a:p>
            <a:pPr>
              <a:lnSpc>
                <a:spcPct val="120000"/>
              </a:lnSpc>
              <a:spcAft>
                <a:spcPts val="1000"/>
              </a:spcAft>
            </a:pPr>
            <a:r>
              <a:rPr lang="en-US" sz="1800" dirty="0">
                <a:latin typeface="Verdana"/>
                <a:ea typeface="ＭＳ Ｐゴシック" charset="0"/>
                <a:cs typeface="Verdana"/>
              </a:rPr>
              <a:t>40% of them were not living with their children when </a:t>
            </a:r>
            <a:r>
              <a:rPr lang="en-US" sz="1800" dirty="0" smtClean="0">
                <a:latin typeface="Verdana"/>
                <a:ea typeface="ＭＳ Ｐゴシック" charset="0"/>
                <a:cs typeface="Verdana"/>
              </a:rPr>
              <a:t>surveyed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 disabled father was more likely to be with children than a disabled mother</a:t>
            </a:r>
          </a:p>
          <a:p>
            <a:pPr>
              <a:lnSpc>
                <a:spcPct val="120000"/>
              </a:lnSpc>
              <a:spcAft>
                <a:spcPts val="1000"/>
              </a:spcAft>
            </a:pPr>
            <a:r>
              <a:rPr lang="en-US" sz="1800" dirty="0">
                <a:latin typeface="Verdana"/>
                <a:ea typeface="ＭＳ Ｐゴシック" charset="0"/>
                <a:cs typeface="Verdana"/>
              </a:rPr>
              <a:t>Those who lived with other relatives were more likely to be with their children</a:t>
            </a:r>
          </a:p>
          <a:p>
            <a:pPr>
              <a:lnSpc>
                <a:spcPct val="120000"/>
              </a:lnSpc>
              <a:spcAft>
                <a:spcPts val="1000"/>
              </a:spcAft>
            </a:pPr>
            <a:r>
              <a:rPr lang="en-US" sz="1800" dirty="0">
                <a:latin typeface="Verdana"/>
                <a:ea typeface="ＭＳ Ｐゴシック" charset="0"/>
                <a:cs typeface="Verdana"/>
              </a:rPr>
              <a:t>60% of mothers living on own or with partner not with children                </a:t>
            </a:r>
            <a:endParaRPr lang="en-US" sz="1800" dirty="0" smtClean="0">
              <a:latin typeface="Verdana"/>
              <a:ea typeface="ＭＳ Ｐゴシック" charset="0"/>
              <a:cs typeface="Verdana"/>
            </a:endParaRPr>
          </a:p>
          <a:p>
            <a:pPr marL="0" indent="0" algn="r">
              <a:lnSpc>
                <a:spcPct val="120000"/>
              </a:lnSpc>
              <a:spcAft>
                <a:spcPts val="1000"/>
              </a:spcAft>
              <a:buNone/>
            </a:pPr>
            <a:r>
              <a:rPr lang="en-US" sz="1200" dirty="0" smtClean="0">
                <a:solidFill>
                  <a:schemeClr val="bg1">
                    <a:lumMod val="50000"/>
                  </a:schemeClr>
                </a:solidFill>
                <a:latin typeface="Verdana"/>
                <a:ea typeface="ＭＳ Ｐゴシック" charset="0"/>
                <a:cs typeface="Verdana"/>
              </a:rPr>
              <a:t>Emerson </a:t>
            </a:r>
            <a:r>
              <a:rPr lang="en-US" sz="1200" dirty="0">
                <a:solidFill>
                  <a:schemeClr val="bg1">
                    <a:lumMod val="50000"/>
                  </a:schemeClr>
                </a:solidFill>
                <a:latin typeface="Verdana"/>
                <a:ea typeface="ＭＳ Ｐゴシック" charset="0"/>
                <a:cs typeface="Verdana"/>
              </a:rPr>
              <a:t>et al </a:t>
            </a:r>
            <a:r>
              <a:rPr lang="en-US" sz="1200" dirty="0" smtClean="0">
                <a:solidFill>
                  <a:schemeClr val="bg1">
                    <a:lumMod val="50000"/>
                  </a:schemeClr>
                </a:solidFill>
                <a:latin typeface="Verdana"/>
                <a:ea typeface="ＭＳ Ｐゴシック" charset="0"/>
                <a:cs typeface="Verdana"/>
              </a:rPr>
              <a:t>2005</a:t>
            </a:r>
            <a:endParaRPr lang="en-US" sz="1200" dirty="0">
              <a:solidFill>
                <a:schemeClr val="bg1">
                  <a:lumMod val="50000"/>
                </a:schemeClr>
              </a:solidFill>
              <a:latin typeface="Verdana"/>
              <a:ea typeface="ＭＳ Ｐゴシック" charset="0"/>
              <a:cs typeface="Verdana"/>
            </a:endParaRPr>
          </a:p>
        </p:txBody>
      </p:sp>
    </p:spTree>
    <p:extLst>
      <p:ext uri="{BB962C8B-B14F-4D97-AF65-F5344CB8AC3E}">
        <p14:creationId xmlns:p14="http://schemas.microsoft.com/office/powerpoint/2010/main" val="208216363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39405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960"/>
            <a:ext cx="573596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Learning outcomes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1027671" y="1774527"/>
            <a:ext cx="7088658" cy="4525964"/>
          </a:xfrm>
        </p:spPr>
        <p:txBody>
          <a:bodyPr>
            <a:noAutofit/>
          </a:bodyPr>
          <a:lstStyle/>
          <a:p>
            <a:pPr marL="0" indent="0" eaLnBrk="1" hangingPunct="1">
              <a:buFont typeface="Arial" charset="0"/>
              <a:buNone/>
            </a:pPr>
            <a:r>
              <a:rPr lang="en-US" sz="2200" b="1" dirty="0">
                <a:latin typeface="Verdana"/>
                <a:ea typeface="ＭＳ Ｐゴシック" charset="0"/>
                <a:cs typeface="Verdana"/>
              </a:rPr>
              <a:t>Course participants will be able to</a:t>
            </a:r>
            <a:r>
              <a:rPr lang="en-US" sz="2200" b="1" dirty="0" smtClean="0">
                <a:latin typeface="Verdana"/>
                <a:ea typeface="ＭＳ Ｐゴシック" charset="0"/>
                <a:cs typeface="Verdana"/>
              </a:rPr>
              <a:t>:</a:t>
            </a:r>
            <a:endParaRPr lang="en-US" sz="2200" b="1"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Describe </a:t>
            </a:r>
            <a:r>
              <a:rPr lang="en-US" sz="1800" dirty="0">
                <a:latin typeface="Verdana"/>
                <a:ea typeface="ＭＳ Ｐゴシック" charset="0"/>
                <a:cs typeface="Verdana"/>
              </a:rPr>
              <a:t>the risks of abuse to disabled children and why  </a:t>
            </a:r>
            <a:r>
              <a:rPr lang="en-US" sz="1800" dirty="0" smtClean="0">
                <a:latin typeface="Verdana"/>
                <a:ea typeface="ＭＳ Ｐゴシック" charset="0"/>
                <a:cs typeface="Verdana"/>
              </a:rPr>
              <a:t>there </a:t>
            </a:r>
            <a:r>
              <a:rPr lang="en-US" sz="1800" dirty="0">
                <a:latin typeface="Verdana"/>
                <a:ea typeface="ＭＳ Ｐゴシック" charset="0"/>
                <a:cs typeface="Verdana"/>
              </a:rPr>
              <a:t>may be under-reporting of it</a:t>
            </a:r>
          </a:p>
          <a:p>
            <a:pPr>
              <a:lnSpc>
                <a:spcPct val="120000"/>
              </a:lnSpc>
              <a:spcAft>
                <a:spcPts val="1000"/>
              </a:spcAft>
            </a:pPr>
            <a:r>
              <a:rPr lang="en-US" sz="1800" dirty="0" smtClean="0">
                <a:latin typeface="Verdana"/>
                <a:ea typeface="ＭＳ Ｐゴシック" charset="0"/>
                <a:cs typeface="Verdana"/>
              </a:rPr>
              <a:t>Understand </a:t>
            </a:r>
            <a:r>
              <a:rPr lang="en-US" sz="1800" dirty="0">
                <a:latin typeface="Verdana"/>
                <a:ea typeface="ＭＳ Ｐゴシック" charset="0"/>
                <a:cs typeface="Verdana"/>
              </a:rPr>
              <a:t>the effects of discrimination and the attitudes </a:t>
            </a:r>
            <a:r>
              <a:rPr lang="en-US" sz="1800" dirty="0" smtClean="0">
                <a:latin typeface="Verdana"/>
                <a:ea typeface="ＭＳ Ｐゴシック" charset="0"/>
                <a:cs typeface="Verdana"/>
              </a:rPr>
              <a:t>and </a:t>
            </a:r>
            <a:r>
              <a:rPr lang="en-US" sz="1800" dirty="0">
                <a:latin typeface="Verdana"/>
                <a:ea typeface="ＭＳ Ｐゴシック" charset="0"/>
                <a:cs typeface="Verdana"/>
              </a:rPr>
              <a:t>beliefs of wider society regarding disability</a:t>
            </a:r>
          </a:p>
          <a:p>
            <a:pPr>
              <a:lnSpc>
                <a:spcPct val="120000"/>
              </a:lnSpc>
              <a:spcAft>
                <a:spcPts val="1000"/>
              </a:spcAft>
            </a:pPr>
            <a:r>
              <a:rPr lang="en-US" sz="1800" dirty="0" smtClean="0">
                <a:latin typeface="Verdana"/>
                <a:ea typeface="ＭＳ Ｐゴシック" charset="0"/>
                <a:cs typeface="Verdana"/>
              </a:rPr>
              <a:t>Appreciate </a:t>
            </a:r>
            <a:r>
              <a:rPr lang="en-US" sz="1800" dirty="0">
                <a:latin typeface="Verdana"/>
                <a:ea typeface="ＭＳ Ｐゴシック" charset="0"/>
                <a:cs typeface="Verdana"/>
              </a:rPr>
              <a:t>the impact of disability on other family members</a:t>
            </a:r>
          </a:p>
          <a:p>
            <a:pPr>
              <a:lnSpc>
                <a:spcPct val="120000"/>
              </a:lnSpc>
              <a:spcAft>
                <a:spcPts val="1000"/>
              </a:spcAft>
            </a:pPr>
            <a:r>
              <a:rPr lang="en-US" sz="1800" dirty="0" smtClean="0">
                <a:latin typeface="Verdana"/>
                <a:ea typeface="ＭＳ Ｐゴシック" charset="0"/>
                <a:cs typeface="Verdana"/>
              </a:rPr>
              <a:t>Understand </a:t>
            </a:r>
            <a:r>
              <a:rPr lang="en-US" sz="1800" dirty="0">
                <a:latin typeface="Verdana"/>
                <a:ea typeface="ＭＳ Ｐゴシック" charset="0"/>
                <a:cs typeface="Verdana"/>
              </a:rPr>
              <a:t>the application of legislation</a:t>
            </a:r>
          </a:p>
          <a:p>
            <a:pPr>
              <a:lnSpc>
                <a:spcPct val="120000"/>
              </a:lnSpc>
              <a:spcAft>
                <a:spcPts val="1000"/>
              </a:spcAft>
            </a:pPr>
            <a:r>
              <a:rPr lang="en-US" sz="1800" dirty="0" smtClean="0">
                <a:latin typeface="Verdana"/>
                <a:ea typeface="ＭＳ Ｐゴシック" charset="0"/>
                <a:cs typeface="Verdana"/>
              </a:rPr>
              <a:t>Reflect </a:t>
            </a:r>
            <a:r>
              <a:rPr lang="en-US" sz="1800" dirty="0">
                <a:latin typeface="Verdana"/>
                <a:ea typeface="ＭＳ Ｐゴシック" charset="0"/>
                <a:cs typeface="Verdana"/>
              </a:rPr>
              <a:t>on their role as managers in directing and </a:t>
            </a:r>
            <a:r>
              <a:rPr lang="en-US" sz="1800" dirty="0" smtClean="0">
                <a:latin typeface="Verdana"/>
                <a:ea typeface="ＭＳ Ｐゴシック" charset="0"/>
                <a:cs typeface="Verdana"/>
              </a:rPr>
              <a:t>supporting </a:t>
            </a:r>
            <a:r>
              <a:rPr lang="en-US" sz="1800" dirty="0">
                <a:latin typeface="Verdana"/>
                <a:ea typeface="ＭＳ Ｐゴシック" charset="0"/>
                <a:cs typeface="Verdana"/>
              </a:rPr>
              <a:t>joint work with families and supervising  </a:t>
            </a:r>
            <a:r>
              <a:rPr lang="en-US" sz="1800" dirty="0" smtClean="0">
                <a:latin typeface="Verdana"/>
                <a:ea typeface="ＭＳ Ｐゴシック" charset="0"/>
                <a:cs typeface="Verdana"/>
              </a:rPr>
              <a:t>practice </a:t>
            </a:r>
            <a:r>
              <a:rPr lang="en-US" sz="1800" dirty="0">
                <a:latin typeface="Verdana"/>
                <a:ea typeface="ＭＳ Ｐゴシック" charset="0"/>
                <a:cs typeface="Verdana"/>
              </a:rPr>
              <a:t>in which children and/or parents are disabled</a:t>
            </a:r>
          </a:p>
          <a:p>
            <a:pPr marL="0" indent="0" eaLnBrk="1" hangingPunct="1">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22583156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827833"/>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Understanding </a:t>
            </a:r>
            <a:r>
              <a:rPr lang="en-US" sz="4800" dirty="0">
                <a:solidFill>
                  <a:srgbClr val="41B5A7"/>
                </a:solidFill>
                <a:latin typeface="Times New Roman"/>
                <a:ea typeface="ＭＳ Ｐゴシック" charset="0"/>
                <a:cs typeface="Times New Roman"/>
              </a:rPr>
              <a:t>families </a:t>
            </a:r>
            <a:br>
              <a:rPr lang="en-US" sz="4800" dirty="0">
                <a:solidFill>
                  <a:srgbClr val="41B5A7"/>
                </a:solidFill>
                <a:latin typeface="Times New Roman"/>
                <a:ea typeface="ＭＳ Ｐゴシック" charset="0"/>
                <a:cs typeface="Times New Roman"/>
              </a:rPr>
            </a:br>
            <a:r>
              <a:rPr lang="en-US" sz="4800" dirty="0">
                <a:solidFill>
                  <a:srgbClr val="41B5A7"/>
                </a:solidFill>
                <a:latin typeface="Times New Roman"/>
                <a:ea typeface="ＭＳ Ｐゴシック" charset="0"/>
                <a:cs typeface="Times New Roman"/>
              </a:rPr>
              <a:t>with disabled parents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275823"/>
            <a:ext cx="7756727" cy="2803971"/>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There are likely to be environmental and financial issues, poor housing and a high level of </a:t>
            </a:r>
            <a:r>
              <a:rPr lang="en-US" sz="1800" dirty="0" smtClean="0">
                <a:latin typeface="Verdana"/>
                <a:ea typeface="ＭＳ Ｐゴシック" charset="0"/>
                <a:cs typeface="Verdana"/>
              </a:rPr>
              <a:t>needs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There may be bullying of children and their homes </a:t>
            </a:r>
            <a:r>
              <a:rPr lang="en-US" sz="1800" dirty="0" smtClean="0">
                <a:latin typeface="Verdana"/>
                <a:ea typeface="ＭＳ Ｐゴシック" charset="0"/>
                <a:cs typeface="Verdana"/>
              </a:rPr>
              <a:t>targeted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Mainstream family/parenting resources inaccessible (e.g. parent and toddler groups</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Parents are out of the loop, suffer isolation and </a:t>
            </a:r>
            <a:r>
              <a:rPr lang="en-US" sz="1800" dirty="0" smtClean="0">
                <a:latin typeface="Verdana"/>
                <a:ea typeface="ＭＳ Ｐゴシック" charset="0"/>
                <a:cs typeface="Verdana"/>
              </a:rPr>
              <a:t>stress</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70110032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10693" y="1761664"/>
            <a:ext cx="8733307" cy="0"/>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FFFFFF"/>
                </a:solidFill>
                <a:latin typeface="Times New Roman"/>
                <a:ea typeface="ＭＳ Ｐゴシック" charset="0"/>
                <a:cs typeface="Times New Roman"/>
              </a:rPr>
              <a:t>A Life Like Any Other?</a:t>
            </a:r>
            <a:endParaRPr lang="en-US" sz="4800" dirty="0">
              <a:solidFill>
                <a:srgbClr val="FFFFFF"/>
              </a:solidFill>
              <a:latin typeface="Times New Roman"/>
              <a:cs typeface="Times New Roman"/>
            </a:endParaRPr>
          </a:p>
        </p:txBody>
      </p:sp>
      <p:sp>
        <p:nvSpPr>
          <p:cNvPr id="6" name="Subtitle 2"/>
          <p:cNvSpPr txBox="1">
            <a:spLocks/>
          </p:cNvSpPr>
          <p:nvPr/>
        </p:nvSpPr>
        <p:spPr>
          <a:xfrm>
            <a:off x="324752" y="1306665"/>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Joint committee on Human Rights 2008</a:t>
            </a:r>
            <a:endParaRPr lang="en-US" sz="1400" dirty="0">
              <a:solidFill>
                <a:srgbClr val="FFFFFF"/>
              </a:solidFill>
              <a:latin typeface="Verdana"/>
              <a:cs typeface="Verdana"/>
            </a:endParaRPr>
          </a:p>
        </p:txBody>
      </p:sp>
      <p:sp>
        <p:nvSpPr>
          <p:cNvPr id="7" name="Content Placeholder 4"/>
          <p:cNvSpPr>
            <a:spLocks noGrp="1"/>
          </p:cNvSpPr>
          <p:nvPr>
            <p:ph idx="4294967295"/>
          </p:nvPr>
        </p:nvSpPr>
        <p:spPr>
          <a:xfrm>
            <a:off x="846718" y="2504121"/>
            <a:ext cx="7553618" cy="3377745"/>
          </a:xfrm>
        </p:spPr>
        <p:txBody>
          <a:bodyPr>
            <a:noAutofit/>
          </a:bodyPr>
          <a:lstStyle/>
          <a:p>
            <a:pPr marL="0" indent="0">
              <a:buNone/>
            </a:pPr>
            <a:r>
              <a:rPr lang="en-GB" sz="3000" dirty="0">
                <a:solidFill>
                  <a:srgbClr val="FFFFFF"/>
                </a:solidFill>
                <a:ea typeface="ＭＳ Ｐゴシック" charset="0"/>
                <a:cs typeface="Times New Roman"/>
              </a:rPr>
              <a:t>“Unless justified as a proportionate and necessary response to a risk to the child, … compulsory removal of a child from the care of its parents poses a significant infringement of the rights of both the child and its parents, to respect for their family life</a:t>
            </a:r>
            <a:r>
              <a:rPr lang="en-GB" sz="3000" dirty="0" smtClean="0">
                <a:solidFill>
                  <a:srgbClr val="FFFFFF"/>
                </a:solidFill>
                <a:ea typeface="ＭＳ Ｐゴシック" charset="0"/>
                <a:cs typeface="Times New Roman"/>
              </a:rPr>
              <a:t>”</a:t>
            </a:r>
            <a:endParaRPr lang="en-GB" sz="3000" dirty="0" smtClean="0">
              <a:solidFill>
                <a:srgbClr val="FFFFFF"/>
              </a:solidFill>
              <a:latin typeface="Times New Roman"/>
              <a:ea typeface="ＭＳ Ｐゴシック" charset="0"/>
              <a:cs typeface="Times New Roman"/>
            </a:endParaRPr>
          </a:p>
          <a:p>
            <a:pPr marL="0" indent="0" algn="r">
              <a:buNone/>
            </a:pPr>
            <a:endParaRPr lang="en-GB" sz="1400" dirty="0" smtClean="0">
              <a:solidFill>
                <a:srgbClr val="FFFFFF"/>
              </a:solidFill>
              <a:latin typeface="Verdana"/>
              <a:ea typeface="ＭＳ Ｐゴシック" charset="0"/>
              <a:cs typeface="Verdana"/>
            </a:endParaRPr>
          </a:p>
          <a:p>
            <a:pPr marL="0" indent="0" algn="r">
              <a:buNone/>
            </a:pPr>
            <a:r>
              <a:rPr lang="en-GB" sz="1400" dirty="0" smtClean="0">
                <a:solidFill>
                  <a:srgbClr val="FFFFFF"/>
                </a:solidFill>
                <a:latin typeface="Verdana"/>
                <a:ea typeface="ＭＳ Ｐゴシック" charset="0"/>
                <a:cs typeface="Verdana"/>
              </a:rPr>
              <a:t>(Page 59 – in discussion of the experiences of parents with learning disabilities)</a:t>
            </a:r>
          </a:p>
          <a:p>
            <a:pPr marL="0" indent="0" eaLnBrk="1" hangingPunct="1">
              <a:buFont typeface="Arial" charset="0"/>
              <a:buNone/>
            </a:pPr>
            <a:r>
              <a:rPr lang="en-US" sz="2000" dirty="0" smtClean="0">
                <a:solidFill>
                  <a:srgbClr val="FFFFFF"/>
                </a:solidFill>
                <a:latin typeface="Verdana"/>
                <a:ea typeface="ＭＳ Ｐゴシック" charset="0"/>
                <a:cs typeface="Verdana"/>
              </a:rPr>
              <a:t> </a:t>
            </a:r>
            <a:endParaRPr lang="en-US" sz="2000" dirty="0">
              <a:solidFill>
                <a:srgbClr val="FFFFFF"/>
              </a:solidFill>
              <a:latin typeface="Verdana"/>
              <a:ea typeface="ＭＳ Ｐゴシック" charset="0"/>
              <a:cs typeface="Verdana"/>
            </a:endParaRPr>
          </a:p>
        </p:txBody>
      </p:sp>
    </p:spTree>
    <p:extLst>
      <p:ext uri="{BB962C8B-B14F-4D97-AF65-F5344CB8AC3E}">
        <p14:creationId xmlns:p14="http://schemas.microsoft.com/office/powerpoint/2010/main" val="252495366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515916"/>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Work with disabled parents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275823"/>
            <a:ext cx="7756727" cy="2803971"/>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Overcoming different professional “cultures”</a:t>
            </a:r>
          </a:p>
          <a:p>
            <a:pPr>
              <a:lnSpc>
                <a:spcPct val="120000"/>
              </a:lnSpc>
              <a:spcAft>
                <a:spcPts val="1000"/>
              </a:spcAft>
            </a:pPr>
            <a:r>
              <a:rPr lang="en-US" sz="1800" dirty="0">
                <a:latin typeface="Verdana"/>
                <a:ea typeface="ＭＳ Ｐゴシック" charset="0"/>
                <a:cs typeface="Verdana"/>
              </a:rPr>
              <a:t>Expecting “good enough” parenting</a:t>
            </a:r>
          </a:p>
          <a:p>
            <a:pPr>
              <a:lnSpc>
                <a:spcPct val="120000"/>
              </a:lnSpc>
              <a:spcAft>
                <a:spcPts val="1000"/>
              </a:spcAft>
            </a:pPr>
            <a:r>
              <a:rPr lang="en-US" sz="1800" dirty="0">
                <a:latin typeface="Verdana"/>
                <a:ea typeface="ＭＳ Ｐゴシック" charset="0"/>
                <a:cs typeface="Verdana"/>
              </a:rPr>
              <a:t>Getting the supports right – for children – for </a:t>
            </a:r>
            <a:r>
              <a:rPr lang="en-US" sz="1800" dirty="0" smtClean="0">
                <a:latin typeface="Verdana"/>
                <a:ea typeface="ＭＳ Ｐゴシック" charset="0"/>
                <a:cs typeface="Verdana"/>
              </a:rPr>
              <a:t>parents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Not equating need for support with inability to parent</a:t>
            </a:r>
          </a:p>
          <a:p>
            <a:pPr>
              <a:lnSpc>
                <a:spcPct val="120000"/>
              </a:lnSpc>
              <a:spcAft>
                <a:spcPts val="1000"/>
              </a:spcAft>
            </a:pPr>
            <a:r>
              <a:rPr lang="en-US" sz="1800" dirty="0">
                <a:latin typeface="Verdana"/>
                <a:ea typeface="ＭＳ Ｐゴシック" charset="0"/>
                <a:cs typeface="Verdana"/>
              </a:rPr>
              <a:t>Considering “supported parenting”</a:t>
            </a:r>
          </a:p>
        </p:txBody>
      </p:sp>
    </p:spTree>
    <p:extLst>
      <p:ext uri="{BB962C8B-B14F-4D97-AF65-F5344CB8AC3E}">
        <p14:creationId xmlns:p14="http://schemas.microsoft.com/office/powerpoint/2010/main" val="12315881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role of the manager</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Joint work</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a:lnSpc>
                <a:spcPct val="120000"/>
              </a:lnSpc>
              <a:spcAft>
                <a:spcPts val="1000"/>
              </a:spcAft>
            </a:pPr>
            <a:r>
              <a:rPr lang="en-US" sz="1800" dirty="0" smtClean="0">
                <a:latin typeface="Verdana"/>
                <a:ea typeface="ＭＳ Ｐゴシック" charset="0"/>
                <a:cs typeface="Verdana"/>
              </a:rPr>
              <a:t>Standing </a:t>
            </a:r>
            <a:r>
              <a:rPr lang="en-US" sz="1800" dirty="0">
                <a:latin typeface="Verdana"/>
                <a:ea typeface="ＭＳ Ｐゴシック" charset="0"/>
                <a:cs typeface="Verdana"/>
              </a:rPr>
              <a:t>back – seeing the connections</a:t>
            </a:r>
          </a:p>
          <a:p>
            <a:pPr>
              <a:lnSpc>
                <a:spcPct val="120000"/>
              </a:lnSpc>
              <a:spcAft>
                <a:spcPts val="1000"/>
              </a:spcAft>
            </a:pPr>
            <a:r>
              <a:rPr lang="en-US" sz="1800" dirty="0">
                <a:latin typeface="Verdana"/>
                <a:ea typeface="ＭＳ Ｐゴシック" charset="0"/>
                <a:cs typeface="Verdana"/>
              </a:rPr>
              <a:t>Regular liaison with key partners</a:t>
            </a:r>
          </a:p>
          <a:p>
            <a:pPr>
              <a:lnSpc>
                <a:spcPct val="120000"/>
              </a:lnSpc>
              <a:spcAft>
                <a:spcPts val="1000"/>
              </a:spcAft>
            </a:pPr>
            <a:r>
              <a:rPr lang="en-US" sz="1800" dirty="0">
                <a:latin typeface="Verdana"/>
                <a:ea typeface="ＭＳ Ｐゴシック" charset="0"/>
                <a:cs typeface="Verdana"/>
              </a:rPr>
              <a:t>Developing policy/procedure jointly</a:t>
            </a:r>
          </a:p>
          <a:p>
            <a:pPr>
              <a:lnSpc>
                <a:spcPct val="120000"/>
              </a:lnSpc>
              <a:spcAft>
                <a:spcPts val="1000"/>
              </a:spcAft>
            </a:pPr>
            <a:r>
              <a:rPr lang="en-US" sz="1800" dirty="0">
                <a:latin typeface="Verdana"/>
                <a:ea typeface="ＭＳ Ｐゴシック" charset="0"/>
                <a:cs typeface="Verdana"/>
              </a:rPr>
              <a:t>Encourage escalation for conflict resolution</a:t>
            </a:r>
          </a:p>
          <a:p>
            <a:pPr>
              <a:lnSpc>
                <a:spcPct val="120000"/>
              </a:lnSpc>
              <a:spcAft>
                <a:spcPts val="1000"/>
              </a:spcAft>
            </a:pPr>
            <a:r>
              <a:rPr lang="en-US" sz="1800" dirty="0">
                <a:latin typeface="Verdana"/>
                <a:ea typeface="ＭＳ Ｐゴシック" charset="0"/>
                <a:cs typeface="Verdana"/>
              </a:rPr>
              <a:t>Promoting strategies which increase understanding – joint training, shadowing</a:t>
            </a:r>
          </a:p>
        </p:txBody>
      </p:sp>
    </p:spTree>
    <p:extLst>
      <p:ext uri="{BB962C8B-B14F-4D97-AF65-F5344CB8AC3E}">
        <p14:creationId xmlns:p14="http://schemas.microsoft.com/office/powerpoint/2010/main" val="17883279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role of the manager</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Resources</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a:lnSpc>
                <a:spcPct val="120000"/>
              </a:lnSpc>
              <a:spcAft>
                <a:spcPts val="1000"/>
              </a:spcAft>
            </a:pPr>
            <a:r>
              <a:rPr lang="en-US" sz="1800" dirty="0">
                <a:latin typeface="Verdana"/>
                <a:ea typeface="ＭＳ Ｐゴシック" charset="0"/>
                <a:cs typeface="Verdana"/>
              </a:rPr>
              <a:t>Worker time at points when most needed</a:t>
            </a:r>
          </a:p>
          <a:p>
            <a:pPr>
              <a:lnSpc>
                <a:spcPct val="120000"/>
              </a:lnSpc>
              <a:spcAft>
                <a:spcPts val="1000"/>
              </a:spcAft>
            </a:pPr>
            <a:r>
              <a:rPr lang="en-US" sz="1800" dirty="0">
                <a:latin typeface="Verdana"/>
                <a:ea typeface="ＭＳ Ｐゴシック" charset="0"/>
                <a:cs typeface="Verdana"/>
              </a:rPr>
              <a:t>Negotiating/encouraging sharing with other agencies</a:t>
            </a:r>
          </a:p>
          <a:p>
            <a:pPr>
              <a:lnSpc>
                <a:spcPct val="120000"/>
              </a:lnSpc>
              <a:spcAft>
                <a:spcPts val="1000"/>
              </a:spcAft>
            </a:pPr>
            <a:r>
              <a:rPr lang="en-US" sz="1800" dirty="0">
                <a:latin typeface="Verdana"/>
                <a:ea typeface="ＭＳ Ｐゴシック" charset="0"/>
                <a:cs typeface="Verdana"/>
              </a:rPr>
              <a:t>Focusing on the longer term view when needed</a:t>
            </a:r>
          </a:p>
          <a:p>
            <a:pPr>
              <a:lnSpc>
                <a:spcPct val="120000"/>
              </a:lnSpc>
              <a:spcAft>
                <a:spcPts val="1000"/>
              </a:spcAft>
            </a:pPr>
            <a:r>
              <a:rPr lang="en-US" sz="1800" dirty="0">
                <a:latin typeface="Verdana"/>
                <a:ea typeface="ＭＳ Ｐゴシック" charset="0"/>
                <a:cs typeface="Verdana"/>
              </a:rPr>
              <a:t>Providing training and staff development opportunities</a:t>
            </a:r>
          </a:p>
          <a:p>
            <a:pPr>
              <a:lnSpc>
                <a:spcPct val="120000"/>
              </a:lnSpc>
              <a:spcAft>
                <a:spcPts val="1000"/>
              </a:spcAft>
            </a:pPr>
            <a:r>
              <a:rPr lang="en-US" sz="1800" dirty="0">
                <a:latin typeface="Verdana"/>
                <a:ea typeface="ＭＳ Ｐゴシック" charset="0"/>
                <a:cs typeface="Verdana"/>
              </a:rPr>
              <a:t>Securing specialist input when </a:t>
            </a:r>
            <a:r>
              <a:rPr lang="en-US" sz="1800" dirty="0" smtClean="0">
                <a:latin typeface="Verdana"/>
                <a:ea typeface="ＭＳ Ｐゴシック" charset="0"/>
                <a:cs typeface="Verdana"/>
              </a:rPr>
              <a:t>required</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6656454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role of the manager</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Support</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a:lnSpc>
                <a:spcPct val="120000"/>
              </a:lnSpc>
              <a:spcAft>
                <a:spcPts val="1000"/>
              </a:spcAft>
            </a:pPr>
            <a:r>
              <a:rPr lang="en-US" sz="1800" dirty="0">
                <a:latin typeface="Verdana"/>
                <a:ea typeface="ＭＳ Ｐゴシック" charset="0"/>
                <a:cs typeface="Verdana"/>
              </a:rPr>
              <a:t>Being available</a:t>
            </a:r>
          </a:p>
          <a:p>
            <a:pPr>
              <a:lnSpc>
                <a:spcPct val="120000"/>
              </a:lnSpc>
              <a:spcAft>
                <a:spcPts val="1000"/>
              </a:spcAft>
            </a:pPr>
            <a:r>
              <a:rPr lang="en-US" sz="1800" dirty="0" err="1">
                <a:latin typeface="Verdana"/>
                <a:ea typeface="ＭＳ Ｐゴシック" charset="0"/>
                <a:cs typeface="Verdana"/>
              </a:rPr>
              <a:t>Recognising</a:t>
            </a:r>
            <a:r>
              <a:rPr lang="en-US" sz="1800" dirty="0">
                <a:latin typeface="Verdana"/>
                <a:ea typeface="ＭＳ Ｐゴシック" charset="0"/>
                <a:cs typeface="Verdana"/>
              </a:rPr>
              <a:t> and addressing emotional and time pressures for workers</a:t>
            </a:r>
          </a:p>
          <a:p>
            <a:pPr>
              <a:lnSpc>
                <a:spcPct val="120000"/>
              </a:lnSpc>
              <a:spcAft>
                <a:spcPts val="1000"/>
              </a:spcAft>
            </a:pPr>
            <a:r>
              <a:rPr lang="en-US" sz="1800" dirty="0">
                <a:latin typeface="Verdana"/>
                <a:ea typeface="ＭＳ Ｐゴシック" charset="0"/>
                <a:cs typeface="Verdana"/>
              </a:rPr>
              <a:t>Question and challenge constructively</a:t>
            </a:r>
          </a:p>
          <a:p>
            <a:pPr>
              <a:lnSpc>
                <a:spcPct val="120000"/>
              </a:lnSpc>
              <a:spcAft>
                <a:spcPts val="1000"/>
              </a:spcAft>
            </a:pPr>
            <a:r>
              <a:rPr lang="en-US" sz="1800" dirty="0">
                <a:latin typeface="Verdana"/>
                <a:ea typeface="ＭＳ Ｐゴシック" charset="0"/>
                <a:cs typeface="Verdana"/>
              </a:rPr>
              <a:t>Standing back, helping formulate assessment and planning</a:t>
            </a:r>
          </a:p>
          <a:p>
            <a:pPr>
              <a:lnSpc>
                <a:spcPct val="120000"/>
              </a:lnSpc>
              <a:spcAft>
                <a:spcPts val="1000"/>
              </a:spcAft>
            </a:pPr>
            <a:r>
              <a:rPr lang="en-US" sz="1800" dirty="0">
                <a:latin typeface="Verdana"/>
                <a:ea typeface="ＭＳ Ｐゴシック" charset="0"/>
                <a:cs typeface="Verdana"/>
              </a:rPr>
              <a:t>Managing </a:t>
            </a:r>
            <a:r>
              <a:rPr lang="en-US" sz="1800" dirty="0" smtClean="0">
                <a:latin typeface="Verdana"/>
                <a:ea typeface="ＭＳ Ｐゴシック" charset="0"/>
                <a:cs typeface="Verdana"/>
              </a:rPr>
              <a:t>conflict</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94034085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role of the manager</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Policy</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a:lnSpc>
                <a:spcPct val="120000"/>
              </a:lnSpc>
              <a:spcAft>
                <a:spcPts val="1000"/>
              </a:spcAft>
            </a:pPr>
            <a:r>
              <a:rPr lang="en-US" sz="1800" dirty="0">
                <a:latin typeface="Verdana"/>
                <a:ea typeface="ＭＳ Ｐゴシック" charset="0"/>
                <a:cs typeface="Verdana"/>
              </a:rPr>
              <a:t>Familiarity with and advising on child protection and disability policy and practice guidance</a:t>
            </a:r>
          </a:p>
          <a:p>
            <a:pPr>
              <a:lnSpc>
                <a:spcPct val="120000"/>
              </a:lnSpc>
              <a:spcAft>
                <a:spcPts val="1000"/>
              </a:spcAft>
            </a:pPr>
            <a:r>
              <a:rPr lang="en-US" sz="1800" dirty="0">
                <a:latin typeface="Verdana"/>
                <a:ea typeface="ＭＳ Ｐゴシック" charset="0"/>
                <a:cs typeface="Verdana"/>
              </a:rPr>
              <a:t>Reviewing policy and guidance regularly within agency and with other agencies to ensure learning from practice is encapsulated</a:t>
            </a:r>
          </a:p>
          <a:p>
            <a:pPr>
              <a:lnSpc>
                <a:spcPct val="120000"/>
              </a:lnSpc>
              <a:spcAft>
                <a:spcPts val="1000"/>
              </a:spcAft>
            </a:pPr>
            <a:r>
              <a:rPr lang="en-US" sz="1800" dirty="0">
                <a:latin typeface="Verdana"/>
                <a:ea typeface="ＭＳ Ｐゴシック" charset="0"/>
                <a:cs typeface="Verdana"/>
              </a:rPr>
              <a:t>Ensuring compliance with the legal framework for both children and disability</a:t>
            </a:r>
          </a:p>
        </p:txBody>
      </p:sp>
    </p:spTree>
    <p:extLst>
      <p:ext uri="{BB962C8B-B14F-4D97-AF65-F5344CB8AC3E}">
        <p14:creationId xmlns:p14="http://schemas.microsoft.com/office/powerpoint/2010/main" val="196423943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role of the manager</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Timescales and outcomes</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a:lnSpc>
                <a:spcPct val="120000"/>
              </a:lnSpc>
              <a:spcAft>
                <a:spcPts val="1000"/>
              </a:spcAft>
            </a:pPr>
            <a:r>
              <a:rPr lang="en-US" sz="1800" dirty="0">
                <a:latin typeface="Verdana"/>
                <a:ea typeface="ＭＳ Ｐゴシック" charset="0"/>
                <a:cs typeface="Verdana"/>
              </a:rPr>
              <a:t>Assess and regular review of timescales – address conflicting perspectives for children and parents</a:t>
            </a:r>
          </a:p>
          <a:p>
            <a:pPr>
              <a:lnSpc>
                <a:spcPct val="120000"/>
              </a:lnSpc>
              <a:spcAft>
                <a:spcPts val="1000"/>
              </a:spcAft>
            </a:pPr>
            <a:r>
              <a:rPr lang="en-US" sz="1800" dirty="0">
                <a:latin typeface="Verdana"/>
                <a:ea typeface="ＭＳ Ｐゴシック" charset="0"/>
                <a:cs typeface="Verdana"/>
              </a:rPr>
              <a:t>Clarify expectations of outcomes and maintain focus</a:t>
            </a:r>
          </a:p>
        </p:txBody>
      </p:sp>
    </p:spTree>
    <p:extLst>
      <p:ext uri="{BB962C8B-B14F-4D97-AF65-F5344CB8AC3E}">
        <p14:creationId xmlns:p14="http://schemas.microsoft.com/office/powerpoint/2010/main" val="322392056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4456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Leadership</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1" y="2053025"/>
            <a:ext cx="7088658" cy="4525964"/>
          </a:xfrm>
        </p:spPr>
        <p:txBody>
          <a:bodyPr>
            <a:noAutofit/>
          </a:bodyPr>
          <a:lstStyle/>
          <a:p>
            <a:pPr>
              <a:lnSpc>
                <a:spcPct val="120000"/>
              </a:lnSpc>
              <a:spcAft>
                <a:spcPts val="1000"/>
              </a:spcAft>
            </a:pPr>
            <a:r>
              <a:rPr lang="en-US" sz="1800" dirty="0">
                <a:latin typeface="Verdana"/>
                <a:ea typeface="ＭＳ Ｐゴシック" charset="0"/>
                <a:cs typeface="Verdana"/>
              </a:rPr>
              <a:t>Model joint working and constructive engagement with other </a:t>
            </a:r>
            <a:r>
              <a:rPr lang="en-US" sz="1800" dirty="0" smtClean="0">
                <a:latin typeface="Verdana"/>
                <a:ea typeface="ＭＳ Ｐゴシック" charset="0"/>
                <a:cs typeface="Verdana"/>
              </a:rPr>
              <a:t>agencies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Challenge misconceptions and discriminatory attitudes</a:t>
            </a:r>
          </a:p>
          <a:p>
            <a:pPr>
              <a:lnSpc>
                <a:spcPct val="120000"/>
              </a:lnSpc>
              <a:spcAft>
                <a:spcPts val="1000"/>
              </a:spcAft>
            </a:pPr>
            <a:r>
              <a:rPr lang="en-US" sz="1800" dirty="0">
                <a:latin typeface="Verdana"/>
                <a:ea typeface="ＭＳ Ｐゴシック" charset="0"/>
                <a:cs typeface="Verdana"/>
              </a:rPr>
              <a:t>Encourage learning culture and </a:t>
            </a:r>
            <a:r>
              <a:rPr lang="en-US" sz="1800" dirty="0" smtClean="0">
                <a:latin typeface="Verdana"/>
                <a:ea typeface="ＭＳ Ｐゴシック" charset="0"/>
                <a:cs typeface="Verdana"/>
              </a:rPr>
              <a:t>sharing</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74878325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Reflection</a:t>
            </a:r>
            <a:endParaRPr lang="en-US" sz="4800" dirty="0">
              <a:solidFill>
                <a:srgbClr val="000000"/>
              </a:solidFill>
              <a:latin typeface="Times New Roman"/>
              <a:cs typeface="Times New Roman"/>
            </a:endParaRPr>
          </a:p>
        </p:txBody>
      </p:sp>
      <p:sp>
        <p:nvSpPr>
          <p:cNvPr id="10" name="Content Placeholder 4"/>
          <p:cNvSpPr>
            <a:spLocks noGrp="1"/>
          </p:cNvSpPr>
          <p:nvPr>
            <p:ph idx="4294967295"/>
          </p:nvPr>
        </p:nvSpPr>
        <p:spPr>
          <a:xfrm>
            <a:off x="1903222" y="3715353"/>
            <a:ext cx="5293633" cy="995958"/>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How </a:t>
            </a:r>
            <a:r>
              <a:rPr lang="en-US" sz="1800" dirty="0">
                <a:latin typeface="Verdana"/>
                <a:ea typeface="ＭＳ Ｐゴシック" charset="0"/>
                <a:cs typeface="Verdana"/>
              </a:rPr>
              <a:t>could it be improved?</a:t>
            </a:r>
          </a:p>
        </p:txBody>
      </p:sp>
      <p:sp>
        <p:nvSpPr>
          <p:cNvPr id="6" name="Content Placeholder 4"/>
          <p:cNvSpPr>
            <a:spLocks noGrp="1"/>
          </p:cNvSpPr>
          <p:nvPr>
            <p:ph idx="4294967295"/>
          </p:nvPr>
        </p:nvSpPr>
        <p:spPr>
          <a:xfrm>
            <a:off x="1903222" y="1860948"/>
            <a:ext cx="5293633" cy="1552365"/>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Has </a:t>
            </a:r>
            <a:r>
              <a:rPr lang="en-US" sz="1800" dirty="0">
                <a:latin typeface="Verdana"/>
                <a:ea typeface="ＭＳ Ｐゴシック" charset="0"/>
                <a:cs typeface="Verdana"/>
              </a:rPr>
              <a:t>this part of the course met the learning objectives?</a:t>
            </a:r>
          </a:p>
        </p:txBody>
      </p:sp>
      <p:sp>
        <p:nvSpPr>
          <p:cNvPr id="7" name="Content Placeholder 4"/>
          <p:cNvSpPr>
            <a:spLocks noGrp="1"/>
          </p:cNvSpPr>
          <p:nvPr>
            <p:ph idx="4294967295"/>
          </p:nvPr>
        </p:nvSpPr>
        <p:spPr>
          <a:xfrm>
            <a:off x="1903222" y="5083153"/>
            <a:ext cx="5293633" cy="1343337"/>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What </a:t>
            </a:r>
            <a:r>
              <a:rPr lang="en-US" sz="1800" dirty="0">
                <a:latin typeface="Verdana"/>
                <a:ea typeface="ＭＳ Ｐゴシック" charset="0"/>
                <a:cs typeface="Verdana"/>
              </a:rPr>
              <a:t>further information/study might you want?</a:t>
            </a:r>
          </a:p>
        </p:txBody>
      </p:sp>
    </p:spTree>
    <p:extLst>
      <p:ext uri="{BB962C8B-B14F-4D97-AF65-F5344CB8AC3E}">
        <p14:creationId xmlns:p14="http://schemas.microsoft.com/office/powerpoint/2010/main" val="80708043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39405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26960"/>
            <a:ext cx="652698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Sources of information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1027671" y="1774527"/>
            <a:ext cx="7088658" cy="4525964"/>
          </a:xfrm>
        </p:spPr>
        <p:txBody>
          <a:bodyPr>
            <a:noAutofit/>
          </a:bodyPr>
          <a:lstStyle/>
          <a:p>
            <a:pPr>
              <a:lnSpc>
                <a:spcPct val="120000"/>
              </a:lnSpc>
              <a:spcAft>
                <a:spcPts val="1000"/>
              </a:spcAft>
            </a:pPr>
            <a:r>
              <a:rPr lang="en-US" sz="1800" dirty="0" smtClean="0">
                <a:latin typeface="Verdana"/>
                <a:ea typeface="ＭＳ Ｐゴシック" charset="0"/>
                <a:cs typeface="Verdana"/>
              </a:rPr>
              <a:t>Research </a:t>
            </a:r>
            <a:r>
              <a:rPr lang="en-US" sz="1800" dirty="0">
                <a:latin typeface="Verdana"/>
                <a:ea typeface="ＭＳ Ｐゴシック" charset="0"/>
                <a:cs typeface="Verdana"/>
              </a:rPr>
              <a:t>commissioned by Scottish Government 2014 </a:t>
            </a:r>
          </a:p>
          <a:p>
            <a:pPr>
              <a:lnSpc>
                <a:spcPct val="120000"/>
              </a:lnSpc>
              <a:spcAft>
                <a:spcPts val="1000"/>
              </a:spcAft>
            </a:pPr>
            <a:r>
              <a:rPr lang="en-US" sz="1800" dirty="0">
                <a:latin typeface="Verdana"/>
                <a:ea typeface="ＭＳ Ｐゴシック" charset="0"/>
                <a:cs typeface="Verdana"/>
              </a:rPr>
              <a:t>A pathfinder study by Kirsten Stalker 2009</a:t>
            </a:r>
          </a:p>
          <a:p>
            <a:pPr>
              <a:lnSpc>
                <a:spcPct val="120000"/>
              </a:lnSpc>
              <a:spcAft>
                <a:spcPts val="1000"/>
              </a:spcAft>
            </a:pPr>
            <a:r>
              <a:rPr lang="en-US" sz="1800" dirty="0">
                <a:latin typeface="Verdana"/>
                <a:ea typeface="ＭＳ Ｐゴシック" charset="0"/>
                <a:cs typeface="Verdana"/>
              </a:rPr>
              <a:t>NSPCC research 2000</a:t>
            </a:r>
          </a:p>
          <a:p>
            <a:pPr>
              <a:lnSpc>
                <a:spcPct val="120000"/>
              </a:lnSpc>
              <a:spcAft>
                <a:spcPts val="1000"/>
              </a:spcAft>
            </a:pPr>
            <a:r>
              <a:rPr lang="en-US" sz="1800" dirty="0">
                <a:latin typeface="Verdana"/>
                <a:ea typeface="ＭＳ Ｐゴシック" charset="0"/>
                <a:cs typeface="Verdana"/>
              </a:rPr>
              <a:t>Some research on parents with learning disabilities – Booth &amp; Booth late 1990s</a:t>
            </a:r>
          </a:p>
          <a:p>
            <a:pPr>
              <a:lnSpc>
                <a:spcPct val="120000"/>
              </a:lnSpc>
              <a:spcAft>
                <a:spcPts val="1000"/>
              </a:spcAft>
            </a:pPr>
            <a:r>
              <a:rPr lang="en-US" sz="1800" dirty="0">
                <a:latin typeface="Verdana"/>
                <a:ea typeface="ＭＳ Ｐゴシック" charset="0"/>
                <a:cs typeface="Verdana"/>
              </a:rPr>
              <a:t>US and other international studies</a:t>
            </a:r>
          </a:p>
          <a:p>
            <a:pPr>
              <a:lnSpc>
                <a:spcPct val="120000"/>
              </a:lnSpc>
              <a:spcAft>
                <a:spcPts val="1000"/>
              </a:spcAft>
            </a:pPr>
            <a:r>
              <a:rPr lang="en-US" sz="1800" dirty="0">
                <a:latin typeface="Verdana"/>
                <a:ea typeface="ＭＳ Ｐゴシック" charset="0"/>
                <a:cs typeface="Verdana"/>
              </a:rPr>
              <a:t>Practice </a:t>
            </a:r>
            <a:r>
              <a:rPr lang="en-US" sz="1800" dirty="0" smtClean="0">
                <a:latin typeface="Verdana"/>
                <a:ea typeface="ＭＳ Ｐゴシック" charset="0"/>
                <a:cs typeface="Verdana"/>
              </a:rPr>
              <a:t>papers… </a:t>
            </a:r>
            <a:r>
              <a:rPr lang="en-US" sz="1800" dirty="0">
                <a:latin typeface="Verdana"/>
                <a:ea typeface="ＭＳ Ｐゴシック" charset="0"/>
                <a:cs typeface="Verdana"/>
              </a:rPr>
              <a:t>and some </a:t>
            </a:r>
            <a:r>
              <a:rPr lang="en-US" sz="1800" dirty="0" smtClean="0">
                <a:latin typeface="Verdana"/>
                <a:ea typeface="ＭＳ Ｐゴシック" charset="0"/>
                <a:cs typeface="Verdana"/>
              </a:rPr>
              <a:t>assumptions</a:t>
            </a: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marL="0" indent="0" eaLnBrk="1" hangingPunct="1">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39754841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96750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368294"/>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Acknowledgements</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0" y="1243152"/>
            <a:ext cx="7468084" cy="4968169"/>
          </a:xfrm>
        </p:spPr>
        <p:txBody>
          <a:bodyPr>
            <a:noAutofit/>
          </a:bodyPr>
          <a:lstStyle/>
          <a:p>
            <a:pPr marL="0" indent="0">
              <a:buNone/>
            </a:pPr>
            <a:r>
              <a:rPr lang="en-US" sz="3000" dirty="0" err="1" smtClean="0">
                <a:solidFill>
                  <a:srgbClr val="7F7F7F"/>
                </a:solidFill>
                <a:ea typeface="ＭＳ Ｐゴシック" charset="0"/>
                <a:cs typeface="Times New Roman"/>
              </a:rPr>
              <a:t>WithScotland</a:t>
            </a:r>
            <a:r>
              <a:rPr lang="en-US" sz="3000" dirty="0" smtClean="0">
                <a:solidFill>
                  <a:srgbClr val="7F7F7F"/>
                </a:solidFill>
                <a:ea typeface="ＭＳ Ｐゴシック" charset="0"/>
                <a:cs typeface="Times New Roman"/>
              </a:rPr>
              <a:t> </a:t>
            </a:r>
            <a:r>
              <a:rPr lang="en-US" sz="3000" dirty="0">
                <a:solidFill>
                  <a:srgbClr val="7F7F7F"/>
                </a:solidFill>
                <a:ea typeface="ＭＳ Ｐゴシック" charset="0"/>
                <a:cs typeface="Times New Roman"/>
              </a:rPr>
              <a:t>and Scottish Government would like to thank all those who contributed advice and material to this course and in particular:</a:t>
            </a:r>
          </a:p>
          <a:p>
            <a:pPr marL="0" indent="0">
              <a:lnSpc>
                <a:spcPct val="50000"/>
              </a:lnSpc>
              <a:buNone/>
            </a:pPr>
            <a:r>
              <a:rPr lang="en-US" sz="2200" b="1" dirty="0">
                <a:latin typeface="Verdana"/>
                <a:ea typeface="ＭＳ Ｐゴシック" charset="0"/>
                <a:cs typeface="Verdana"/>
              </a:rPr>
              <a:t> </a:t>
            </a:r>
          </a:p>
          <a:p>
            <a:pPr marL="0" indent="0">
              <a:lnSpc>
                <a:spcPct val="200000"/>
              </a:lnSpc>
              <a:buNone/>
            </a:pPr>
            <a:r>
              <a:rPr lang="en-US" sz="1800" dirty="0" smtClean="0">
                <a:latin typeface="Verdana"/>
                <a:ea typeface="ＭＳ Ｐゴシック" charset="0"/>
                <a:cs typeface="Verdana"/>
              </a:rPr>
              <a:t>East </a:t>
            </a:r>
            <a:r>
              <a:rPr lang="en-US" sz="1800" dirty="0">
                <a:latin typeface="Verdana"/>
                <a:ea typeface="ＭＳ Ｐゴシック" charset="0"/>
                <a:cs typeface="Verdana"/>
              </a:rPr>
              <a:t>Renfrewshire, North and South </a:t>
            </a:r>
            <a:r>
              <a:rPr lang="en-US" sz="1800" dirty="0" err="1">
                <a:latin typeface="Verdana"/>
                <a:ea typeface="ＭＳ Ｐゴシック" charset="0"/>
                <a:cs typeface="Verdana"/>
              </a:rPr>
              <a:t>Lanarkshire</a:t>
            </a:r>
            <a:r>
              <a:rPr lang="en-US" sz="1800" dirty="0">
                <a:latin typeface="Verdana"/>
                <a:ea typeface="ＭＳ Ｐゴシック" charset="0"/>
                <a:cs typeface="Verdana"/>
              </a:rPr>
              <a:t> CPCs</a:t>
            </a:r>
          </a:p>
          <a:p>
            <a:pPr marL="0" indent="0">
              <a:lnSpc>
                <a:spcPct val="200000"/>
              </a:lnSpc>
              <a:buNone/>
            </a:pPr>
            <a:r>
              <a:rPr lang="en-US" sz="1800" dirty="0">
                <a:latin typeface="Verdana"/>
                <a:ea typeface="ＭＳ Ｐゴシック" charset="0"/>
                <a:cs typeface="Verdana"/>
              </a:rPr>
              <a:t>Prof Kirsten </a:t>
            </a:r>
            <a:r>
              <a:rPr lang="en-US" sz="1800" dirty="0" smtClean="0">
                <a:latin typeface="Verdana"/>
                <a:ea typeface="ＭＳ Ｐゴシック" charset="0"/>
                <a:cs typeface="Verdana"/>
              </a:rPr>
              <a:t>Stalker: </a:t>
            </a:r>
            <a:r>
              <a:rPr lang="en-US" sz="1800" i="1" dirty="0" smtClean="0">
                <a:latin typeface="Verdana"/>
                <a:ea typeface="ＭＳ Ｐゴシック" charset="0"/>
                <a:cs typeface="Verdana"/>
              </a:rPr>
              <a:t>University </a:t>
            </a:r>
            <a:r>
              <a:rPr lang="en-US" sz="1800" i="1" dirty="0">
                <a:latin typeface="Verdana"/>
                <a:ea typeface="ＭＳ Ｐゴシック" charset="0"/>
                <a:cs typeface="Verdana"/>
              </a:rPr>
              <a:t>of </a:t>
            </a:r>
            <a:r>
              <a:rPr lang="en-US" sz="1800" i="1" dirty="0" err="1">
                <a:latin typeface="Verdana"/>
                <a:ea typeface="ＭＳ Ｐゴシック" charset="0"/>
                <a:cs typeface="Verdana"/>
              </a:rPr>
              <a:t>Strathclyde</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Prof </a:t>
            </a:r>
            <a:r>
              <a:rPr lang="en-US" sz="1800" dirty="0" err="1">
                <a:latin typeface="Verdana"/>
                <a:ea typeface="ＭＳ Ｐゴシック" charset="0"/>
                <a:cs typeface="Verdana"/>
              </a:rPr>
              <a:t>Brigid</a:t>
            </a:r>
            <a:r>
              <a:rPr lang="en-US" sz="1800" dirty="0">
                <a:latin typeface="Verdana"/>
                <a:ea typeface="ＭＳ Ｐゴシック" charset="0"/>
                <a:cs typeface="Verdana"/>
              </a:rPr>
              <a:t> </a:t>
            </a:r>
            <a:r>
              <a:rPr lang="en-US" sz="1800" dirty="0" smtClean="0">
                <a:latin typeface="Verdana"/>
                <a:ea typeface="ＭＳ Ｐゴシック" charset="0"/>
                <a:cs typeface="Verdana"/>
              </a:rPr>
              <a:t>Daniel: </a:t>
            </a:r>
            <a:r>
              <a:rPr lang="en-US" sz="1800" i="1" dirty="0">
                <a:latin typeface="Verdana"/>
                <a:ea typeface="ＭＳ Ｐゴシック" charset="0"/>
                <a:cs typeface="Verdana"/>
              </a:rPr>
              <a:t>University of </a:t>
            </a:r>
            <a:r>
              <a:rPr lang="en-US" sz="1800" i="1" dirty="0" err="1">
                <a:latin typeface="Verdana"/>
                <a:ea typeface="ＭＳ Ｐゴシック" charset="0"/>
                <a:cs typeface="Verdana"/>
              </a:rPr>
              <a:t>Stirling</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Scottish Consortium for Learning Disabilities</a:t>
            </a:r>
          </a:p>
          <a:p>
            <a:pPr marL="0" indent="0">
              <a:lnSpc>
                <a:spcPct val="200000"/>
              </a:lnSpc>
              <a:buNone/>
            </a:pPr>
            <a:r>
              <a:rPr lang="en-US" sz="1800" dirty="0">
                <a:latin typeface="Verdana"/>
                <a:ea typeface="ＭＳ Ｐゴシック" charset="0"/>
                <a:cs typeface="Verdana"/>
              </a:rPr>
              <a:t>Glasgow Centre for Inclusive </a:t>
            </a:r>
            <a:r>
              <a:rPr lang="en-US" sz="1800" dirty="0" smtClean="0">
                <a:latin typeface="Verdana"/>
                <a:ea typeface="ＭＳ Ｐゴシック" charset="0"/>
                <a:cs typeface="Verdana"/>
              </a:rPr>
              <a:t>Living</a:t>
            </a:r>
          </a:p>
          <a:p>
            <a:pPr marL="0" indent="0">
              <a:lnSpc>
                <a:spcPct val="200000"/>
              </a:lnSpc>
              <a:buNone/>
            </a:pPr>
            <a:r>
              <a:rPr lang="en-US" sz="1800" dirty="0" smtClean="0">
                <a:latin typeface="Verdana"/>
                <a:ea typeface="ＭＳ Ｐゴシック" charset="0"/>
                <a:cs typeface="Verdana"/>
              </a:rPr>
              <a:t>People First Scotland</a:t>
            </a:r>
            <a:endParaRPr lang="en-US" sz="2200" dirty="0">
              <a:latin typeface="Verdana"/>
              <a:ea typeface="ＭＳ Ｐゴシック" charset="0"/>
              <a:cs typeface="Verdana"/>
            </a:endParaRPr>
          </a:p>
          <a:p>
            <a:pPr marL="0" indent="0">
              <a:buNone/>
            </a:pPr>
            <a:r>
              <a:rPr lang="en-US" sz="2200" b="1" dirty="0">
                <a:latin typeface="Verdana"/>
                <a:ea typeface="ＭＳ Ｐゴシック" charset="0"/>
                <a:cs typeface="Verdana"/>
              </a:rPr>
              <a:t>		</a:t>
            </a:r>
          </a:p>
        </p:txBody>
      </p:sp>
      <p:cxnSp>
        <p:nvCxnSpPr>
          <p:cNvPr id="6" name="Straight Connector 5"/>
          <p:cNvCxnSpPr/>
          <p:nvPr/>
        </p:nvCxnSpPr>
        <p:spPr>
          <a:xfrm>
            <a:off x="1027670" y="3615698"/>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027670" y="4245753"/>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027670" y="4846274"/>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027670" y="545663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027670" y="609627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027670" y="663404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216143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971692"/>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438155"/>
            <a:ext cx="7718242" cy="4949428"/>
          </a:xfrm>
        </p:spPr>
        <p:txBody>
          <a:bodyPr>
            <a:noAutofit/>
          </a:bodyPr>
          <a:lstStyle/>
          <a:p>
            <a:pPr>
              <a:lnSpc>
                <a:spcPct val="120000"/>
              </a:lnSpc>
              <a:spcAft>
                <a:spcPts val="1000"/>
              </a:spcAft>
            </a:pPr>
            <a:r>
              <a:rPr lang="en-US" sz="1800" dirty="0">
                <a:latin typeface="Verdana"/>
                <a:ea typeface="ＭＳ Ｐゴシック" charset="0"/>
                <a:cs typeface="Verdana"/>
              </a:rPr>
              <a:t>Children Scotland Act 1995</a:t>
            </a:r>
          </a:p>
          <a:p>
            <a:pPr>
              <a:lnSpc>
                <a:spcPct val="120000"/>
              </a:lnSpc>
              <a:spcAft>
                <a:spcPts val="1000"/>
              </a:spcAft>
            </a:pPr>
            <a:r>
              <a:rPr lang="en-US" sz="1800" dirty="0">
                <a:latin typeface="Verdana"/>
                <a:ea typeface="ＭＳ Ｐゴシック" charset="0"/>
                <a:cs typeface="Verdana"/>
              </a:rPr>
              <a:t>Equality Act 2010</a:t>
            </a:r>
          </a:p>
          <a:p>
            <a:pPr>
              <a:lnSpc>
                <a:spcPct val="120000"/>
              </a:lnSpc>
              <a:spcAft>
                <a:spcPts val="1000"/>
              </a:spcAft>
            </a:pPr>
            <a:r>
              <a:rPr lang="en-US" sz="1800" i="1" dirty="0">
                <a:latin typeface="Verdana"/>
                <a:ea typeface="ＭＳ Ｐゴシック" charset="0"/>
                <a:cs typeface="Verdana"/>
              </a:rPr>
              <a:t>It doesn’t happen to disabled children</a:t>
            </a:r>
            <a:r>
              <a:rPr lang="en-US" sz="1800" dirty="0">
                <a:latin typeface="Verdana"/>
                <a:ea typeface="ＭＳ Ｐゴシック" charset="0"/>
                <a:cs typeface="Verdana"/>
              </a:rPr>
              <a:t>. NSPCC 2003</a:t>
            </a:r>
          </a:p>
          <a:p>
            <a:pPr>
              <a:lnSpc>
                <a:spcPct val="120000"/>
              </a:lnSpc>
              <a:spcAft>
                <a:spcPts val="1000"/>
              </a:spcAft>
            </a:pPr>
            <a:r>
              <a:rPr lang="en-US" sz="1800" dirty="0">
                <a:latin typeface="Verdana"/>
                <a:ea typeface="ＭＳ Ｐゴシック" charset="0"/>
                <a:cs typeface="Verdana"/>
              </a:rPr>
              <a:t>Sullivan, P. M. and Knutson J. F. (2000). </a:t>
            </a:r>
            <a:r>
              <a:rPr lang="en-US" sz="1800" i="1" dirty="0">
                <a:latin typeface="Verdana"/>
                <a:ea typeface="ＭＳ Ｐゴシック" charset="0"/>
                <a:cs typeface="Verdana"/>
              </a:rPr>
              <a:t>Maltreatment and Disabilities: A Population-Based Epidemiological Study</a:t>
            </a:r>
            <a:r>
              <a:rPr lang="en-US" sz="1800" dirty="0">
                <a:latin typeface="Verdana"/>
                <a:ea typeface="ＭＳ Ｐゴシック" charset="0"/>
                <a:cs typeface="Verdana"/>
              </a:rPr>
              <a:t>. Child Abuse &amp; Neglect 24(10): 1257-</a:t>
            </a:r>
            <a:r>
              <a:rPr lang="en-US" sz="1800" dirty="0" smtClean="0">
                <a:latin typeface="Verdana"/>
                <a:ea typeface="ＭＳ Ｐゴシック" charset="0"/>
                <a:cs typeface="Verdana"/>
              </a:rPr>
              <a:t>1273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Booth, T. and Booth, W. (1998) </a:t>
            </a:r>
            <a:r>
              <a:rPr lang="en-US" sz="1800" i="1" dirty="0">
                <a:latin typeface="Verdana"/>
                <a:ea typeface="ＭＳ Ｐゴシック" charset="0"/>
                <a:cs typeface="Verdana"/>
              </a:rPr>
              <a:t>Growing up with parents who have learning difficulties</a:t>
            </a:r>
            <a:r>
              <a:rPr lang="en-US" sz="1800" dirty="0">
                <a:latin typeface="Verdana"/>
                <a:ea typeface="ＭＳ Ｐゴシック" charset="0"/>
                <a:cs typeface="Verdana"/>
              </a:rPr>
              <a:t>. </a:t>
            </a:r>
            <a:r>
              <a:rPr lang="en-US" sz="1800" dirty="0" err="1">
                <a:latin typeface="Verdana"/>
                <a:ea typeface="ＭＳ Ｐゴシック" charset="0"/>
                <a:cs typeface="Verdana"/>
              </a:rPr>
              <a:t>Routledge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Booth, T. (2004) </a:t>
            </a:r>
            <a:r>
              <a:rPr lang="en-US" sz="1800" i="1" dirty="0">
                <a:latin typeface="Verdana"/>
                <a:ea typeface="ＭＳ Ｐゴシック" charset="0"/>
                <a:cs typeface="Verdana"/>
              </a:rPr>
              <a:t>Parents with learning difficulties, child protection and the </a:t>
            </a:r>
            <a:r>
              <a:rPr lang="en-US" sz="1800" i="1" dirty="0" smtClean="0">
                <a:latin typeface="Verdana"/>
                <a:ea typeface="ＭＳ Ｐゴシック" charset="0"/>
                <a:cs typeface="Verdana"/>
              </a:rPr>
              <a:t>courts</a:t>
            </a:r>
            <a:endParaRPr lang="en-US" sz="1800" i="1"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United Nations Convention on the Rights of the </a:t>
            </a:r>
            <a:r>
              <a:rPr lang="en-US" sz="1800" dirty="0" smtClean="0">
                <a:latin typeface="Verdana"/>
                <a:ea typeface="ＭＳ Ｐゴシック" charset="0"/>
                <a:cs typeface="Verdana"/>
              </a:rPr>
              <a:t>Child</a:t>
            </a:r>
          </a:p>
        </p:txBody>
      </p:sp>
      <p:sp>
        <p:nvSpPr>
          <p:cNvPr id="6" name="Title 1"/>
          <p:cNvSpPr txBox="1">
            <a:spLocks/>
          </p:cNvSpPr>
          <p:nvPr/>
        </p:nvSpPr>
        <p:spPr>
          <a:xfrm>
            <a:off x="324752" y="-349024"/>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398586306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9353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31862"/>
            <a:ext cx="7718242" cy="4499480"/>
          </a:xfrm>
        </p:spPr>
        <p:txBody>
          <a:bodyPr>
            <a:noAutofit/>
          </a:bodyPr>
          <a:lstStyle/>
          <a:p>
            <a:pPr>
              <a:lnSpc>
                <a:spcPct val="120000"/>
              </a:lnSpc>
              <a:spcAft>
                <a:spcPts val="1000"/>
              </a:spcAft>
            </a:pPr>
            <a:r>
              <a:rPr lang="en-US" sz="1800" dirty="0">
                <a:latin typeface="Verdana"/>
                <a:ea typeface="ＭＳ Ｐゴシック" charset="0"/>
                <a:cs typeface="Verdana"/>
              </a:rPr>
              <a:t>Stalker, K. and McArthur, K. (2010) </a:t>
            </a:r>
            <a:r>
              <a:rPr lang="en-US" sz="1800" i="1" dirty="0">
                <a:latin typeface="Verdana"/>
                <a:ea typeface="ＭＳ Ｐゴシック" charset="0"/>
                <a:cs typeface="Verdana"/>
              </a:rPr>
              <a:t>Child abuse, child protection and disabled children: a review of recent research</a:t>
            </a:r>
            <a:r>
              <a:rPr lang="en-US" sz="1800" dirty="0">
                <a:latin typeface="Verdana"/>
                <a:ea typeface="ＭＳ Ｐゴシック" charset="0"/>
                <a:cs typeface="Verdana"/>
              </a:rPr>
              <a:t>. Child Abuse Review, n/a. </a:t>
            </a:r>
            <a:r>
              <a:rPr lang="en-US" sz="1800" dirty="0" err="1">
                <a:latin typeface="Verdana"/>
                <a:ea typeface="ＭＳ Ｐゴシック" charset="0"/>
                <a:cs typeface="Verdana"/>
              </a:rPr>
              <a:t>doi</a:t>
            </a:r>
            <a:r>
              <a:rPr lang="en-US" sz="1800" dirty="0">
                <a:latin typeface="Verdana"/>
                <a:ea typeface="ＭＳ Ｐゴシック" charset="0"/>
                <a:cs typeface="Verdana"/>
              </a:rPr>
              <a:t>: 10.1002/car.</a:t>
            </a:r>
            <a:r>
              <a:rPr lang="en-US" sz="1800" dirty="0" smtClean="0">
                <a:latin typeface="Verdana"/>
                <a:ea typeface="ＭＳ Ｐゴシック" charset="0"/>
                <a:cs typeface="Verdana"/>
              </a:rPr>
              <a:t>1154</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Stalker, K. and McArthur, K. </a:t>
            </a:r>
            <a:r>
              <a:rPr lang="en-US" sz="1800" i="1" dirty="0">
                <a:latin typeface="Verdana"/>
                <a:ea typeface="ＭＳ Ｐゴシック" charset="0"/>
                <a:cs typeface="Verdana"/>
              </a:rPr>
              <a:t>Child Abuse, Child Protection and Disabled Children: A review of recent Research</a:t>
            </a:r>
            <a:r>
              <a:rPr lang="en-US" sz="1800" dirty="0">
                <a:latin typeface="Verdana"/>
                <a:ea typeface="ＭＳ Ｐゴシック" charset="0"/>
                <a:cs typeface="Verdana"/>
              </a:rPr>
              <a:t>.  Child Abuse Review Vol. 21: 24–40 (2012</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Kennedy, M. and </a:t>
            </a:r>
            <a:r>
              <a:rPr lang="en-US" sz="1800" dirty="0" err="1">
                <a:latin typeface="Verdana"/>
                <a:ea typeface="ＭＳ Ｐゴシック" charset="0"/>
                <a:cs typeface="Verdana"/>
              </a:rPr>
              <a:t>Wonnacott</a:t>
            </a:r>
            <a:r>
              <a:rPr lang="en-US" sz="1800" dirty="0">
                <a:latin typeface="Verdana"/>
                <a:ea typeface="ＭＳ Ｐゴシック" charset="0"/>
                <a:cs typeface="Verdana"/>
              </a:rPr>
              <a:t>, J. (2005) </a:t>
            </a:r>
            <a:r>
              <a:rPr lang="en-US" sz="1800" i="1" dirty="0">
                <a:latin typeface="Verdana"/>
                <a:ea typeface="ＭＳ Ｐゴシック" charset="0"/>
                <a:cs typeface="Verdana"/>
              </a:rPr>
              <a:t>Neglect of disabled children</a:t>
            </a:r>
            <a:r>
              <a:rPr lang="en-US" sz="1800" dirty="0">
                <a:latin typeface="Verdana"/>
                <a:ea typeface="ＭＳ Ｐゴシック" charset="0"/>
                <a:cs typeface="Verdana"/>
              </a:rPr>
              <a:t>. In J. Taylor and B. Daniel (</a:t>
            </a:r>
            <a:r>
              <a:rPr lang="en-US" sz="1800" dirty="0" err="1">
                <a:latin typeface="Verdana"/>
                <a:ea typeface="ＭＳ Ｐゴシック" charset="0"/>
                <a:cs typeface="Verdana"/>
              </a:rPr>
              <a:t>eds</a:t>
            </a:r>
            <a:r>
              <a:rPr lang="en-US" sz="1800" dirty="0">
                <a:latin typeface="Verdana"/>
                <a:ea typeface="ＭＳ Ｐゴシック" charset="0"/>
                <a:cs typeface="Verdana"/>
              </a:rPr>
              <a:t>) Child Neglect. Practice Issues for Health and Social Care, pp.228 -248. London: Jessica Kingsley </a:t>
            </a:r>
            <a:r>
              <a:rPr lang="en-US" sz="1800" dirty="0" smtClean="0">
                <a:latin typeface="Verdana"/>
                <a:ea typeface="ＭＳ Ｐゴシック" charset="0"/>
                <a:cs typeface="Verdana"/>
              </a:rPr>
              <a:t>Publishers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Miller, D. and Raymond, A. (2008) </a:t>
            </a:r>
            <a:r>
              <a:rPr lang="en-US" sz="1800" i="1" dirty="0">
                <a:latin typeface="Verdana"/>
                <a:ea typeface="ＭＳ Ｐゴシック" charset="0"/>
                <a:cs typeface="Verdana"/>
              </a:rPr>
              <a:t>Safeguarding disabled children</a:t>
            </a:r>
            <a:r>
              <a:rPr lang="en-US" sz="1800" dirty="0">
                <a:latin typeface="Verdana"/>
                <a:ea typeface="ＭＳ Ｐゴシック" charset="0"/>
                <a:cs typeface="Verdana"/>
              </a:rPr>
              <a:t>. In </a:t>
            </a:r>
            <a:r>
              <a:rPr lang="en-US" sz="1800" dirty="0" err="1">
                <a:latin typeface="Verdana"/>
                <a:ea typeface="ＭＳ Ｐゴシック" charset="0"/>
                <a:cs typeface="Verdana"/>
              </a:rPr>
              <a:t>Baginsky</a:t>
            </a:r>
            <a:r>
              <a:rPr lang="en-US" sz="1800" dirty="0">
                <a:latin typeface="Verdana"/>
                <a:ea typeface="ＭＳ Ｐゴシック" charset="0"/>
                <a:cs typeface="Verdana"/>
              </a:rPr>
              <a:t>, M. </a:t>
            </a:r>
            <a:r>
              <a:rPr lang="en-US" sz="1800" i="1" dirty="0">
                <a:latin typeface="Verdana"/>
                <a:ea typeface="ＭＳ Ｐゴシック" charset="0"/>
                <a:cs typeface="Verdana"/>
              </a:rPr>
              <a:t>Safeguarding Children and Schools</a:t>
            </a:r>
            <a:r>
              <a:rPr lang="en-US" sz="1800" dirty="0">
                <a:latin typeface="Verdana"/>
                <a:ea typeface="ＭＳ Ｐゴシック" charset="0"/>
                <a:cs typeface="Verdana"/>
              </a:rPr>
              <a:t>. London: Jessica Kingsley </a:t>
            </a:r>
            <a:r>
              <a:rPr lang="en-US" sz="1800" dirty="0" smtClean="0">
                <a:latin typeface="Verdana"/>
                <a:ea typeface="ＭＳ Ｐゴシック" charset="0"/>
                <a:cs typeface="Verdana"/>
              </a:rPr>
              <a:t>Publishers</a:t>
            </a:r>
            <a:endParaRPr lang="en-US" sz="1800" dirty="0">
              <a:latin typeface="Verdana"/>
              <a:ea typeface="ＭＳ Ｐゴシック" charset="0"/>
              <a:cs typeface="Verdana"/>
            </a:endParaRPr>
          </a:p>
        </p:txBody>
      </p:sp>
      <p:sp>
        <p:nvSpPr>
          <p:cNvPr id="6" name="Title 1"/>
          <p:cNvSpPr txBox="1">
            <a:spLocks/>
          </p:cNvSpPr>
          <p:nvPr/>
        </p:nvSpPr>
        <p:spPr>
          <a:xfrm>
            <a:off x="324752" y="-383155"/>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25829"/>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58922620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9353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479550" y="1531862"/>
            <a:ext cx="8217952" cy="4873580"/>
          </a:xfrm>
        </p:spPr>
        <p:txBody>
          <a:bodyPr>
            <a:noAutofit/>
          </a:bodyPr>
          <a:lstStyle/>
          <a:p>
            <a:pPr>
              <a:lnSpc>
                <a:spcPct val="120000"/>
              </a:lnSpc>
              <a:spcAft>
                <a:spcPts val="1000"/>
              </a:spcAft>
            </a:pPr>
            <a:r>
              <a:rPr lang="en-US" sz="1600" dirty="0">
                <a:latin typeface="Verdana"/>
                <a:ea typeface="ＭＳ Ｐゴシック" charset="0"/>
                <a:cs typeface="Verdana"/>
              </a:rPr>
              <a:t>Murray, M. and Osborne, C. (2009) </a:t>
            </a:r>
            <a:r>
              <a:rPr lang="en-US" sz="1600" i="1" dirty="0">
                <a:latin typeface="Verdana"/>
                <a:ea typeface="ＭＳ Ｐゴシック" charset="0"/>
                <a:cs typeface="Verdana"/>
              </a:rPr>
              <a:t>Safeguarding Disabled Children. Practice Guidance</a:t>
            </a:r>
            <a:r>
              <a:rPr lang="en-US" sz="1600" dirty="0">
                <a:latin typeface="Verdana"/>
                <a:ea typeface="ＭＳ Ｐゴシック" charset="0"/>
                <a:cs typeface="Verdana"/>
              </a:rPr>
              <a:t>. London: Department for Children, Schools and </a:t>
            </a:r>
            <a:r>
              <a:rPr lang="en-US" sz="1600" dirty="0" smtClean="0">
                <a:latin typeface="Verdana"/>
                <a:ea typeface="ＭＳ Ｐゴシック" charset="0"/>
                <a:cs typeface="Verdana"/>
              </a:rPr>
              <a:t>Families</a:t>
            </a:r>
            <a:endParaRPr lang="en-US" sz="1600" dirty="0">
              <a:latin typeface="Verdana"/>
              <a:ea typeface="ＭＳ Ｐゴシック" charset="0"/>
              <a:cs typeface="Verdana"/>
            </a:endParaRPr>
          </a:p>
          <a:p>
            <a:pPr>
              <a:lnSpc>
                <a:spcPct val="120000"/>
              </a:lnSpc>
              <a:spcAft>
                <a:spcPts val="1000"/>
              </a:spcAft>
            </a:pPr>
            <a:r>
              <a:rPr lang="en-US" sz="1600" i="1" dirty="0">
                <a:latin typeface="Verdana"/>
                <a:ea typeface="ＭＳ Ｐゴシック" charset="0"/>
                <a:cs typeface="Verdana"/>
              </a:rPr>
              <a:t>National Guidance for Child Protection in </a:t>
            </a:r>
            <a:r>
              <a:rPr lang="en-US" sz="1600" i="1" dirty="0" smtClean="0">
                <a:latin typeface="Verdana"/>
                <a:ea typeface="ＭＳ Ｐゴシック" charset="0"/>
                <a:cs typeface="Verdana"/>
              </a:rPr>
              <a:t>Scotland, </a:t>
            </a:r>
            <a:r>
              <a:rPr lang="en-US" sz="1600" dirty="0" smtClean="0">
                <a:latin typeface="Verdana"/>
                <a:ea typeface="ＭＳ Ｐゴシック" charset="0"/>
                <a:cs typeface="Verdana"/>
              </a:rPr>
              <a:t>2010</a:t>
            </a:r>
          </a:p>
          <a:p>
            <a:pPr>
              <a:lnSpc>
                <a:spcPct val="120000"/>
              </a:lnSpc>
              <a:spcAft>
                <a:spcPts val="1000"/>
              </a:spcAft>
            </a:pPr>
            <a:r>
              <a:rPr lang="en-US" sz="1600" i="1" dirty="0">
                <a:latin typeface="Verdana"/>
                <a:ea typeface="ＭＳ Ｐゴシック" charset="0"/>
                <a:cs typeface="Verdana"/>
              </a:rPr>
              <a:t>National Guidance for Child Protection in </a:t>
            </a:r>
            <a:r>
              <a:rPr lang="en-US" sz="1600" i="1" dirty="0" smtClean="0">
                <a:latin typeface="Verdana"/>
                <a:ea typeface="ＭＳ Ｐゴシック" charset="0"/>
                <a:cs typeface="Verdana"/>
              </a:rPr>
              <a:t>Scotland,</a:t>
            </a:r>
            <a:r>
              <a:rPr lang="en-US" sz="1600" dirty="0" smtClean="0">
                <a:latin typeface="Verdana"/>
                <a:ea typeface="ＭＳ Ｐゴシック" charset="0"/>
                <a:cs typeface="Verdana"/>
              </a:rPr>
              <a:t> 2014</a:t>
            </a:r>
            <a:endParaRPr lang="en-US" sz="1600" dirty="0">
              <a:latin typeface="Verdana"/>
              <a:ea typeface="ＭＳ Ｐゴシック" charset="0"/>
              <a:cs typeface="Verdana"/>
            </a:endParaRPr>
          </a:p>
          <a:p>
            <a:pPr>
              <a:lnSpc>
                <a:spcPct val="120000"/>
              </a:lnSpc>
              <a:spcAft>
                <a:spcPts val="1000"/>
              </a:spcAft>
            </a:pPr>
            <a:r>
              <a:rPr lang="en-US" sz="1600" dirty="0">
                <a:latin typeface="Verdana"/>
                <a:ea typeface="ＭＳ Ｐゴシック" charset="0"/>
                <a:cs typeface="Verdana"/>
              </a:rPr>
              <a:t>Scottish Consortium for Learning Disability (2008) </a:t>
            </a:r>
            <a:r>
              <a:rPr lang="en-US" sz="1600" i="1" dirty="0">
                <a:latin typeface="Verdana"/>
                <a:ea typeface="ＭＳ Ｐゴシック" charset="0"/>
                <a:cs typeface="Verdana"/>
              </a:rPr>
              <a:t>Fair Deal for Families?</a:t>
            </a:r>
            <a:r>
              <a:rPr lang="en-US" sz="1600" dirty="0">
                <a:latin typeface="Verdana"/>
                <a:ea typeface="ＭＳ Ｐゴシック" charset="0"/>
                <a:cs typeface="Verdana"/>
              </a:rPr>
              <a:t> </a:t>
            </a:r>
            <a:r>
              <a:rPr lang="en-US" sz="1600" dirty="0" smtClean="0">
                <a:latin typeface="Verdana"/>
                <a:ea typeface="ＭＳ Ｐゴシック" charset="0"/>
                <a:cs typeface="Verdana"/>
              </a:rPr>
              <a:t>SCLD</a:t>
            </a:r>
            <a:endParaRPr lang="en-US" sz="1600" dirty="0">
              <a:latin typeface="Verdana"/>
              <a:ea typeface="ＭＳ Ｐゴシック" charset="0"/>
              <a:cs typeface="Verdana"/>
            </a:endParaRPr>
          </a:p>
          <a:p>
            <a:pPr>
              <a:lnSpc>
                <a:spcPct val="120000"/>
              </a:lnSpc>
              <a:spcAft>
                <a:spcPts val="1000"/>
              </a:spcAft>
            </a:pPr>
            <a:r>
              <a:rPr lang="en-US" sz="1600" dirty="0">
                <a:latin typeface="Verdana"/>
                <a:ea typeface="ＭＳ Ｐゴシック" charset="0"/>
                <a:cs typeface="Verdana"/>
              </a:rPr>
              <a:t>Joint Committee on Human Rights (2008</a:t>
            </a:r>
            <a:r>
              <a:rPr lang="en-US" sz="1600" i="1" dirty="0">
                <a:latin typeface="Verdana"/>
                <a:ea typeface="ＭＳ Ｐゴシック" charset="0"/>
                <a:cs typeface="Verdana"/>
              </a:rPr>
              <a:t>) A Life Like Any Other? Human Rights of Adults with Learning Disabilities</a:t>
            </a:r>
            <a:r>
              <a:rPr lang="en-US" sz="1600" dirty="0">
                <a:latin typeface="Verdana"/>
                <a:ea typeface="ＭＳ Ｐゴシック" charset="0"/>
                <a:cs typeface="Verdana"/>
              </a:rPr>
              <a:t>. The Stationery </a:t>
            </a:r>
            <a:r>
              <a:rPr lang="en-US" sz="1600" dirty="0" smtClean="0">
                <a:latin typeface="Verdana"/>
                <a:ea typeface="ＭＳ Ｐゴシック" charset="0"/>
                <a:cs typeface="Verdana"/>
              </a:rPr>
              <a:t>Office</a:t>
            </a:r>
          </a:p>
          <a:p>
            <a:pPr>
              <a:lnSpc>
                <a:spcPct val="120000"/>
              </a:lnSpc>
              <a:spcAft>
                <a:spcPts val="1000"/>
              </a:spcAft>
            </a:pPr>
            <a:r>
              <a:rPr lang="en-US" sz="1600" dirty="0" err="1">
                <a:latin typeface="Verdana"/>
                <a:ea typeface="ＭＳ Ｐゴシック" charset="0"/>
                <a:cs typeface="Verdana"/>
              </a:rPr>
              <a:t>Steinhauer</a:t>
            </a:r>
            <a:r>
              <a:rPr lang="en-US" sz="1600" dirty="0">
                <a:latin typeface="Verdana"/>
                <a:ea typeface="ＭＳ Ｐゴシック" charset="0"/>
                <a:cs typeface="Verdana"/>
              </a:rPr>
              <a:t>, P.D. (1992) </a:t>
            </a:r>
            <a:r>
              <a:rPr lang="en-US" sz="1600" i="1" dirty="0">
                <a:latin typeface="Verdana"/>
                <a:ea typeface="ＭＳ Ｐゴシック" charset="0"/>
                <a:cs typeface="Verdana"/>
              </a:rPr>
              <a:t>The Least Detrimental Alternative: A Systematic Guide to Case Planning and Decision Making for Children in Care</a:t>
            </a:r>
            <a:r>
              <a:rPr lang="en-US" sz="1600" dirty="0">
                <a:latin typeface="Verdana"/>
                <a:ea typeface="ＭＳ Ｐゴシック" charset="0"/>
                <a:cs typeface="Verdana"/>
              </a:rPr>
              <a:t>. University of Toronto </a:t>
            </a:r>
            <a:r>
              <a:rPr lang="en-US" sz="1600" dirty="0" smtClean="0">
                <a:latin typeface="Verdana"/>
                <a:ea typeface="ＭＳ Ｐゴシック" charset="0"/>
                <a:cs typeface="Verdana"/>
              </a:rPr>
              <a:t>Press</a:t>
            </a:r>
          </a:p>
          <a:p>
            <a:pPr marL="0" indent="0">
              <a:lnSpc>
                <a:spcPct val="120000"/>
              </a:lnSpc>
              <a:spcAft>
                <a:spcPts val="1000"/>
              </a:spcAft>
              <a:buNone/>
            </a:pPr>
            <a:r>
              <a:rPr lang="en-US" sz="1400" dirty="0" smtClean="0">
                <a:solidFill>
                  <a:srgbClr val="41B5A7"/>
                </a:solidFill>
                <a:latin typeface="Verdana"/>
                <a:ea typeface="ＭＳ Ｐゴシック" charset="0"/>
                <a:cs typeface="Verdana"/>
              </a:rPr>
              <a:t>     Additional </a:t>
            </a:r>
            <a:r>
              <a:rPr lang="en-US" sz="1400" dirty="0">
                <a:solidFill>
                  <a:srgbClr val="41B5A7"/>
                </a:solidFill>
                <a:latin typeface="Verdana"/>
                <a:ea typeface="ＭＳ Ｐゴシック" charset="0"/>
                <a:cs typeface="Verdana"/>
              </a:rPr>
              <a:t>Notes for Practitioners: </a:t>
            </a:r>
            <a:r>
              <a:rPr lang="en-US" sz="1400" i="1" dirty="0">
                <a:solidFill>
                  <a:srgbClr val="41B5A7"/>
                </a:solidFill>
                <a:latin typeface="Verdana"/>
                <a:ea typeface="ＭＳ Ｐゴシック" charset="0"/>
                <a:cs typeface="Verdana"/>
              </a:rPr>
              <a:t>Protecting Disabled Children from Abuse &amp; Neglect</a:t>
            </a:r>
          </a:p>
        </p:txBody>
      </p:sp>
      <p:sp>
        <p:nvSpPr>
          <p:cNvPr id="6" name="Title 1"/>
          <p:cNvSpPr txBox="1">
            <a:spLocks/>
          </p:cNvSpPr>
          <p:nvPr/>
        </p:nvSpPr>
        <p:spPr>
          <a:xfrm>
            <a:off x="324752" y="-383155"/>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25829"/>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8573301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9353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31862"/>
            <a:ext cx="7718242" cy="4873580"/>
          </a:xfrm>
        </p:spPr>
        <p:txBody>
          <a:bodyPr>
            <a:noAutofit/>
          </a:bodyPr>
          <a:lstStyle/>
          <a:p>
            <a:pPr>
              <a:lnSpc>
                <a:spcPct val="120000"/>
              </a:lnSpc>
              <a:spcAft>
                <a:spcPts val="1000"/>
              </a:spcAft>
            </a:pPr>
            <a:r>
              <a:rPr lang="en-US" sz="1800" dirty="0">
                <a:latin typeface="Verdana"/>
                <a:ea typeface="ＭＳ Ｐゴシック" charset="0"/>
                <a:cs typeface="Verdana"/>
              </a:rPr>
              <a:t>Emerson, E., </a:t>
            </a:r>
            <a:r>
              <a:rPr lang="en-US" sz="1800" dirty="0" err="1">
                <a:latin typeface="Verdana"/>
                <a:ea typeface="ＭＳ Ｐゴシック" charset="0"/>
                <a:cs typeface="Verdana"/>
              </a:rPr>
              <a:t>Malam</a:t>
            </a:r>
            <a:r>
              <a:rPr lang="en-US" sz="1800" dirty="0">
                <a:latin typeface="Verdana"/>
                <a:ea typeface="ＭＳ Ｐゴシック" charset="0"/>
                <a:cs typeface="Verdana"/>
              </a:rPr>
              <a:t>, S., Davies, I. &amp; Spencer, K. (2005) </a:t>
            </a:r>
            <a:r>
              <a:rPr lang="en-US" sz="1800" i="1" dirty="0">
                <a:latin typeface="Verdana"/>
                <a:ea typeface="ＭＳ Ｐゴシック" charset="0"/>
                <a:cs typeface="Verdana"/>
              </a:rPr>
              <a:t>Adults with Learning Disabilities in England 2003/4</a:t>
            </a:r>
            <a:r>
              <a:rPr lang="en-US" sz="1800" dirty="0">
                <a:latin typeface="Verdana"/>
                <a:ea typeface="ＭＳ Ｐゴシック" charset="0"/>
                <a:cs typeface="Verdana"/>
              </a:rPr>
              <a:t>, </a:t>
            </a:r>
            <a:r>
              <a:rPr lang="en-US" sz="1400" b="1" dirty="0" err="1">
                <a:solidFill>
                  <a:schemeClr val="bg1">
                    <a:lumMod val="50000"/>
                  </a:schemeClr>
                </a:solidFill>
                <a:latin typeface="Verdana"/>
                <a:ea typeface="ＭＳ Ｐゴシック" charset="0"/>
                <a:cs typeface="Verdana"/>
              </a:rPr>
              <a:t>www.ic.nhs.uk</a:t>
            </a:r>
            <a:r>
              <a:rPr lang="en-US" sz="1400" b="1" dirty="0">
                <a:solidFill>
                  <a:schemeClr val="bg1">
                    <a:lumMod val="50000"/>
                  </a:schemeClr>
                </a:solidFill>
                <a:latin typeface="Verdana"/>
                <a:ea typeface="ＭＳ Ｐゴシック" charset="0"/>
                <a:cs typeface="Verdana"/>
              </a:rPr>
              <a:t>/pubs/</a:t>
            </a:r>
            <a:r>
              <a:rPr lang="en-US" sz="1400" b="1" dirty="0" smtClean="0">
                <a:solidFill>
                  <a:schemeClr val="bg1">
                    <a:lumMod val="50000"/>
                  </a:schemeClr>
                </a:solidFill>
                <a:latin typeface="Verdana"/>
                <a:ea typeface="ＭＳ Ｐゴシック" charset="0"/>
                <a:cs typeface="Verdana"/>
              </a:rPr>
              <a:t>learndiff2004</a:t>
            </a:r>
            <a:endParaRPr lang="en-US" sz="1400" b="1" dirty="0">
              <a:solidFill>
                <a:schemeClr val="bg1">
                  <a:lumMod val="50000"/>
                </a:schemeClr>
              </a:solidFill>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Woodcock J. (2003) </a:t>
            </a:r>
            <a:r>
              <a:rPr lang="en-US" sz="1800" i="1" dirty="0">
                <a:latin typeface="Verdana"/>
                <a:ea typeface="ＭＳ Ｐゴシック" charset="0"/>
                <a:cs typeface="Verdana"/>
              </a:rPr>
              <a:t>The Social work Assessment of Parenting</a:t>
            </a:r>
            <a:r>
              <a:rPr lang="en-US" sz="1800" dirty="0">
                <a:latin typeface="Verdana"/>
                <a:ea typeface="ＭＳ Ｐゴシック" charset="0"/>
                <a:cs typeface="Verdana"/>
              </a:rPr>
              <a:t>. British Journal Of Social Work 33 (87-106)</a:t>
            </a:r>
          </a:p>
          <a:p>
            <a:pPr>
              <a:lnSpc>
                <a:spcPct val="120000"/>
              </a:lnSpc>
              <a:spcAft>
                <a:spcPts val="1000"/>
              </a:spcAft>
            </a:pPr>
            <a:r>
              <a:rPr lang="en-US" sz="1800" dirty="0">
                <a:latin typeface="Verdana"/>
                <a:ea typeface="ＭＳ Ｐゴシック" charset="0"/>
                <a:cs typeface="Verdana"/>
              </a:rPr>
              <a:t> Jones, D (2001) </a:t>
            </a:r>
            <a:r>
              <a:rPr lang="en-US" sz="1800" i="1" dirty="0">
                <a:latin typeface="Verdana"/>
                <a:ea typeface="ＭＳ Ｐゴシック" charset="0"/>
                <a:cs typeface="Verdana"/>
              </a:rPr>
              <a:t>Assessment of parenting</a:t>
            </a:r>
            <a:r>
              <a:rPr lang="en-US" sz="1800" dirty="0">
                <a:latin typeface="Verdana"/>
                <a:ea typeface="ＭＳ Ｐゴシック" charset="0"/>
                <a:cs typeface="Verdana"/>
              </a:rPr>
              <a:t>. In J. </a:t>
            </a:r>
            <a:r>
              <a:rPr lang="en-US" sz="1800" dirty="0" err="1">
                <a:latin typeface="Verdana"/>
                <a:ea typeface="ＭＳ Ｐゴシック" charset="0"/>
                <a:cs typeface="Verdana"/>
              </a:rPr>
              <a:t>Howath</a:t>
            </a:r>
            <a:r>
              <a:rPr lang="en-US" sz="1800" dirty="0">
                <a:latin typeface="Verdana"/>
                <a:ea typeface="ＭＳ Ｐゴシック" charset="0"/>
                <a:cs typeface="Verdana"/>
              </a:rPr>
              <a:t> (</a:t>
            </a:r>
            <a:r>
              <a:rPr lang="en-US" sz="1800" dirty="0" err="1">
                <a:latin typeface="Verdana"/>
                <a:ea typeface="ＭＳ Ｐゴシック" charset="0"/>
                <a:cs typeface="Verdana"/>
              </a:rPr>
              <a:t>ed</a:t>
            </a:r>
            <a:r>
              <a:rPr lang="en-US" sz="1800" dirty="0">
                <a:latin typeface="Verdana"/>
                <a:ea typeface="ＭＳ Ｐゴシック" charset="0"/>
                <a:cs typeface="Verdana"/>
              </a:rPr>
              <a:t>) </a:t>
            </a:r>
            <a:r>
              <a:rPr lang="en-US" sz="1800" i="1" dirty="0">
                <a:latin typeface="Verdana"/>
                <a:ea typeface="ＭＳ Ｐゴシック" charset="0"/>
                <a:cs typeface="Verdana"/>
              </a:rPr>
              <a:t>The </a:t>
            </a:r>
            <a:r>
              <a:rPr lang="en-US" sz="1800" i="1" dirty="0" smtClean="0">
                <a:latin typeface="Verdana"/>
                <a:ea typeface="ＭＳ Ｐゴシック" charset="0"/>
                <a:cs typeface="Verdana"/>
              </a:rPr>
              <a:t>Child’s </a:t>
            </a:r>
            <a:r>
              <a:rPr lang="en-US" sz="1800" i="1" dirty="0">
                <a:latin typeface="Verdana"/>
                <a:ea typeface="ＭＳ Ｐゴシック" charset="0"/>
                <a:cs typeface="Verdana"/>
              </a:rPr>
              <a:t>World: The comprehensive guide to assessing children</a:t>
            </a:r>
            <a:r>
              <a:rPr lang="en-US" sz="1800" dirty="0">
                <a:latin typeface="Verdana"/>
                <a:ea typeface="ＭＳ Ｐゴシック" charset="0"/>
                <a:cs typeface="Verdana"/>
              </a:rPr>
              <a:t>. 2nd ed. (p.292) London: Jessica Kingsley </a:t>
            </a:r>
            <a:r>
              <a:rPr lang="en-US" sz="1800" dirty="0" smtClean="0">
                <a:latin typeface="Verdana"/>
                <a:ea typeface="ＭＳ Ｐゴシック" charset="0"/>
                <a:cs typeface="Verdana"/>
              </a:rPr>
              <a:t>Publishers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Jenny Morris (2001) </a:t>
            </a:r>
            <a:r>
              <a:rPr lang="en-US" sz="1800" i="1" dirty="0">
                <a:latin typeface="Verdana"/>
                <a:ea typeface="ＭＳ Ｐゴシック" charset="0"/>
                <a:cs typeface="Verdana"/>
              </a:rPr>
              <a:t>Impairment and disability: constructing an ethos of care which promotes human rights</a:t>
            </a:r>
            <a:r>
              <a:rPr lang="en-US" sz="1800" dirty="0">
                <a:latin typeface="Verdana"/>
                <a:ea typeface="ＭＳ Ｐゴシック" charset="0"/>
                <a:cs typeface="Verdana"/>
              </a:rPr>
              <a:t>. Penultimate draft of article published in </a:t>
            </a:r>
            <a:r>
              <a:rPr lang="en-US" sz="1800" dirty="0" err="1">
                <a:latin typeface="Verdana"/>
                <a:ea typeface="ＭＳ Ｐゴシック" charset="0"/>
                <a:cs typeface="Verdana"/>
              </a:rPr>
              <a:t>Hypatia</a:t>
            </a:r>
            <a:r>
              <a:rPr lang="en-US" sz="1800" dirty="0">
                <a:latin typeface="Verdana"/>
                <a:ea typeface="ＭＳ Ｐゴシック" charset="0"/>
                <a:cs typeface="Verdana"/>
              </a:rPr>
              <a:t>, Vol. 16, No. 4, Fall </a:t>
            </a:r>
            <a:r>
              <a:rPr lang="en-US" sz="1800" dirty="0" smtClean="0">
                <a:latin typeface="Verdana"/>
                <a:ea typeface="ＭＳ Ｐゴシック" charset="0"/>
                <a:cs typeface="Verdana"/>
              </a:rPr>
              <a:t>2001)</a:t>
            </a:r>
            <a:endParaRPr lang="en-US" sz="1800" dirty="0">
              <a:latin typeface="Verdana"/>
              <a:ea typeface="ＭＳ Ｐゴシック" charset="0"/>
              <a:cs typeface="Verdana"/>
            </a:endParaRPr>
          </a:p>
        </p:txBody>
      </p:sp>
      <p:sp>
        <p:nvSpPr>
          <p:cNvPr id="6" name="Title 1"/>
          <p:cNvSpPr txBox="1">
            <a:spLocks/>
          </p:cNvSpPr>
          <p:nvPr/>
        </p:nvSpPr>
        <p:spPr>
          <a:xfrm>
            <a:off x="324752" y="-383155"/>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25829"/>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358982105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9353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411736"/>
            <a:ext cx="7718242" cy="4873580"/>
          </a:xfrm>
        </p:spPr>
        <p:txBody>
          <a:bodyPr>
            <a:noAutofit/>
          </a:bodyPr>
          <a:lstStyle/>
          <a:p>
            <a:pPr>
              <a:lnSpc>
                <a:spcPct val="120000"/>
              </a:lnSpc>
              <a:spcAft>
                <a:spcPts val="1000"/>
              </a:spcAft>
            </a:pPr>
            <a:r>
              <a:rPr lang="en-US" sz="1800" dirty="0" smtClean="0">
                <a:latin typeface="Verdana"/>
                <a:ea typeface="ＭＳ Ｐゴシック" charset="0"/>
                <a:cs typeface="Verdana"/>
              </a:rPr>
              <a:t>Beresford</a:t>
            </a:r>
            <a:r>
              <a:rPr lang="en-US" sz="1800" dirty="0">
                <a:latin typeface="Verdana"/>
                <a:ea typeface="ＭＳ Ｐゴシック" charset="0"/>
                <a:cs typeface="Verdana"/>
              </a:rPr>
              <a:t>, B (2009) </a:t>
            </a:r>
            <a:r>
              <a:rPr lang="en-US" sz="1800" i="1" dirty="0">
                <a:latin typeface="Verdana"/>
                <a:ea typeface="ＭＳ Ｐゴシック" charset="0"/>
                <a:cs typeface="Verdana"/>
              </a:rPr>
              <a:t>Seeking the views of children who do not use speech to communicate: cumulative experiences</a:t>
            </a:r>
            <a:r>
              <a:rPr lang="en-US" sz="1800" dirty="0">
                <a:latin typeface="Verdana"/>
                <a:ea typeface="ＭＳ Ｐゴシック" charset="0"/>
                <a:cs typeface="Verdana"/>
              </a:rPr>
              <a:t>. Paper, Children as Experts in their own lives. </a:t>
            </a:r>
            <a:r>
              <a:rPr lang="en-US" sz="1800" dirty="0" err="1">
                <a:latin typeface="Verdana"/>
                <a:ea typeface="ＭＳ Ｐゴシック" charset="0"/>
                <a:cs typeface="Verdana"/>
              </a:rPr>
              <a:t>Univ</a:t>
            </a:r>
            <a:r>
              <a:rPr lang="en-US" sz="1800" dirty="0">
                <a:latin typeface="Verdana"/>
                <a:ea typeface="ＭＳ Ｐゴシック" charset="0"/>
                <a:cs typeface="Verdana"/>
              </a:rPr>
              <a:t> of Western Sydney </a:t>
            </a:r>
          </a:p>
          <a:p>
            <a:pPr>
              <a:lnSpc>
                <a:spcPct val="120000"/>
              </a:lnSpc>
              <a:spcAft>
                <a:spcPts val="1000"/>
              </a:spcAft>
            </a:pPr>
            <a:r>
              <a:rPr lang="en-US" sz="1800" dirty="0">
                <a:latin typeface="Verdana"/>
                <a:ea typeface="ＭＳ Ｐゴシック" charset="0"/>
                <a:cs typeface="Verdana"/>
              </a:rPr>
              <a:t>Social Care Institute for Excellence, 2005. </a:t>
            </a:r>
            <a:r>
              <a:rPr lang="en-US" sz="1800" i="1" dirty="0">
                <a:latin typeface="Verdana"/>
                <a:ea typeface="ＭＳ Ｐゴシック" charset="0"/>
                <a:cs typeface="Verdana"/>
              </a:rPr>
              <a:t>Helping parents with learning disabilities in their role as parents</a:t>
            </a:r>
            <a:r>
              <a:rPr lang="en-US" sz="1800" dirty="0">
                <a:latin typeface="Verdana"/>
                <a:ea typeface="ＭＳ Ｐゴシック" charset="0"/>
                <a:cs typeface="Verdana"/>
              </a:rPr>
              <a:t>, </a:t>
            </a:r>
            <a:r>
              <a:rPr lang="en-US" sz="1400" b="1" dirty="0" err="1">
                <a:solidFill>
                  <a:srgbClr val="7F7F7F"/>
                </a:solidFill>
                <a:latin typeface="Verdana"/>
                <a:ea typeface="ＭＳ Ｐゴシック" charset="0"/>
                <a:cs typeface="Verdana"/>
              </a:rPr>
              <a:t>www.scie.org.uk</a:t>
            </a:r>
            <a:r>
              <a:rPr lang="en-US" sz="1800" dirty="0">
                <a:latin typeface="Verdana"/>
                <a:ea typeface="ＭＳ Ｐゴシック" charset="0"/>
                <a:cs typeface="Verdana"/>
              </a:rPr>
              <a:t> </a:t>
            </a:r>
          </a:p>
          <a:p>
            <a:pPr>
              <a:lnSpc>
                <a:spcPct val="120000"/>
              </a:lnSpc>
              <a:spcAft>
                <a:spcPts val="1000"/>
              </a:spcAft>
            </a:pPr>
            <a:r>
              <a:rPr lang="en-US" sz="1800" dirty="0">
                <a:latin typeface="Verdana"/>
                <a:ea typeface="ＭＳ Ｐゴシック" charset="0"/>
                <a:cs typeface="Verdana"/>
              </a:rPr>
              <a:t>Cooke, P. 2005. </a:t>
            </a:r>
            <a:r>
              <a:rPr lang="en-US" sz="1800" i="1" dirty="0" err="1">
                <a:latin typeface="Verdana"/>
                <a:ea typeface="ＭＳ Ｐゴシック" charset="0"/>
                <a:cs typeface="Verdana"/>
              </a:rPr>
              <a:t>ACTing</a:t>
            </a:r>
            <a:r>
              <a:rPr lang="en-US" sz="1800" i="1" dirty="0">
                <a:latin typeface="Verdana"/>
                <a:ea typeface="ＭＳ Ｐゴシック" charset="0"/>
                <a:cs typeface="Verdana"/>
              </a:rPr>
              <a:t> to Support Parents with Learning Disabilities</a:t>
            </a:r>
            <a:r>
              <a:rPr lang="en-US" sz="1800" dirty="0">
                <a:latin typeface="Verdana"/>
                <a:ea typeface="ＭＳ Ｐゴシック" charset="0"/>
                <a:cs typeface="Verdana"/>
              </a:rPr>
              <a:t>, Nottingham: Ann Craft </a:t>
            </a:r>
            <a:r>
              <a:rPr lang="en-US" sz="1800" dirty="0" smtClean="0">
                <a:latin typeface="Verdana"/>
                <a:ea typeface="ＭＳ Ｐゴシック" charset="0"/>
                <a:cs typeface="Verdana"/>
              </a:rPr>
              <a:t>Trust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CHANGE, 2005. </a:t>
            </a:r>
            <a:r>
              <a:rPr lang="en-US" sz="1800" i="1" dirty="0">
                <a:latin typeface="Verdana"/>
                <a:ea typeface="ＭＳ Ｐゴシック" charset="0"/>
                <a:cs typeface="Verdana"/>
              </a:rPr>
              <a:t>Report of National Gathering of Parents with Learning Disabilities</a:t>
            </a:r>
            <a:r>
              <a:rPr lang="en-US" sz="1800" dirty="0">
                <a:latin typeface="Verdana"/>
                <a:ea typeface="ＭＳ Ｐゴシック" charset="0"/>
                <a:cs typeface="Verdana"/>
              </a:rPr>
              <a:t>, Leeds: </a:t>
            </a:r>
            <a:r>
              <a:rPr lang="en-US" sz="1800" dirty="0" smtClean="0">
                <a:latin typeface="Verdana"/>
                <a:ea typeface="ＭＳ Ｐゴシック" charset="0"/>
                <a:cs typeface="Verdana"/>
              </a:rPr>
              <a:t>CHANGE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Cleaver, H. and Nicholson, D. forthcoming. </a:t>
            </a:r>
            <a:r>
              <a:rPr lang="en-US" sz="1800" i="1" dirty="0">
                <a:latin typeface="Verdana"/>
                <a:ea typeface="ＭＳ Ｐゴシック" charset="0"/>
                <a:cs typeface="Verdana"/>
              </a:rPr>
              <a:t>Children living with learning disabled parents</a:t>
            </a:r>
            <a:r>
              <a:rPr lang="en-US" sz="1800" dirty="0">
                <a:latin typeface="Verdana"/>
                <a:ea typeface="ＭＳ Ｐゴシック" charset="0"/>
                <a:cs typeface="Verdana"/>
              </a:rPr>
              <a:t>. Report for the Department for Education and </a:t>
            </a:r>
            <a:r>
              <a:rPr lang="en-US" sz="1800" dirty="0" smtClean="0">
                <a:latin typeface="Verdana"/>
                <a:ea typeface="ＭＳ Ｐゴシック" charset="0"/>
                <a:cs typeface="Verdana"/>
              </a:rPr>
              <a:t>Skills</a:t>
            </a:r>
            <a:endParaRPr lang="en-US" sz="1800" dirty="0">
              <a:latin typeface="Verdana"/>
              <a:ea typeface="ＭＳ Ｐゴシック" charset="0"/>
              <a:cs typeface="Verdana"/>
            </a:endParaRPr>
          </a:p>
        </p:txBody>
      </p:sp>
      <p:sp>
        <p:nvSpPr>
          <p:cNvPr id="6" name="Title 1"/>
          <p:cNvSpPr txBox="1">
            <a:spLocks/>
          </p:cNvSpPr>
          <p:nvPr/>
        </p:nvSpPr>
        <p:spPr>
          <a:xfrm>
            <a:off x="324752" y="-383155"/>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25829"/>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32283808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9353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411736"/>
            <a:ext cx="7718242" cy="4873580"/>
          </a:xfrm>
        </p:spPr>
        <p:txBody>
          <a:bodyPr>
            <a:noAutofit/>
          </a:bodyPr>
          <a:lstStyle/>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Llewellyn </a:t>
            </a:r>
            <a:r>
              <a:rPr lang="en-US" sz="1800" dirty="0">
                <a:latin typeface="Verdana"/>
                <a:ea typeface="ＭＳ Ｐゴシック" charset="0"/>
                <a:cs typeface="Verdana"/>
              </a:rPr>
              <a:t>G., </a:t>
            </a:r>
            <a:r>
              <a:rPr lang="en-US" sz="1800" dirty="0" err="1">
                <a:latin typeface="Verdana"/>
                <a:ea typeface="ＭＳ Ｐゴシック" charset="0"/>
                <a:cs typeface="Verdana"/>
              </a:rPr>
              <a:t>Traustadottir</a:t>
            </a:r>
            <a:r>
              <a:rPr lang="en-US" sz="1800" dirty="0">
                <a:latin typeface="Verdana"/>
                <a:ea typeface="ＭＳ Ｐゴシック" charset="0"/>
                <a:cs typeface="Verdana"/>
              </a:rPr>
              <a:t>, R., McConnell, D., </a:t>
            </a:r>
            <a:r>
              <a:rPr lang="en-US" sz="1800" dirty="0" err="1">
                <a:latin typeface="Verdana"/>
                <a:ea typeface="ＭＳ Ｐゴシック" charset="0"/>
                <a:cs typeface="Verdana"/>
              </a:rPr>
              <a:t>Sigurjonsdottir</a:t>
            </a:r>
            <a:r>
              <a:rPr lang="en-US" sz="1800" dirty="0">
                <a:latin typeface="Verdana"/>
                <a:ea typeface="ＭＳ Ｐゴシック" charset="0"/>
                <a:cs typeface="Verdana"/>
              </a:rPr>
              <a:t>, H. </a:t>
            </a:r>
            <a:r>
              <a:rPr lang="en-US" sz="1800" dirty="0" err="1">
                <a:latin typeface="Verdana"/>
                <a:ea typeface="ＭＳ Ｐゴシック" charset="0"/>
                <a:cs typeface="Verdana"/>
              </a:rPr>
              <a:t>eds</a:t>
            </a:r>
            <a:r>
              <a:rPr lang="en-US" sz="1800" dirty="0">
                <a:latin typeface="Verdana"/>
                <a:ea typeface="ＭＳ Ｐゴシック" charset="0"/>
                <a:cs typeface="Verdana"/>
              </a:rPr>
              <a:t> (2010) </a:t>
            </a:r>
            <a:r>
              <a:rPr lang="en-US" sz="1800" i="1" dirty="0">
                <a:latin typeface="Verdana"/>
                <a:ea typeface="ＭＳ Ｐゴシック" charset="0"/>
                <a:cs typeface="Verdana"/>
              </a:rPr>
              <a:t>Parents with intellectual Disabilities: Past, Present and Futures</a:t>
            </a:r>
            <a:r>
              <a:rPr lang="en-US" sz="1800" dirty="0">
                <a:latin typeface="Verdana"/>
                <a:ea typeface="ＭＳ Ｐゴシック" charset="0"/>
                <a:cs typeface="Verdana"/>
              </a:rPr>
              <a:t>, Wiley-Blackwell</a:t>
            </a:r>
          </a:p>
          <a:p>
            <a:pPr>
              <a:lnSpc>
                <a:spcPct val="120000"/>
              </a:lnSpc>
              <a:spcAft>
                <a:spcPts val="1000"/>
              </a:spcAft>
            </a:pPr>
            <a:r>
              <a:rPr lang="en-US" sz="1800" dirty="0">
                <a:latin typeface="Verdana"/>
                <a:ea typeface="ＭＳ Ｐゴシック" charset="0"/>
                <a:cs typeface="Verdana"/>
              </a:rPr>
              <a:t>Jones, L., </a:t>
            </a:r>
            <a:r>
              <a:rPr lang="en-US" sz="1800" dirty="0" err="1">
                <a:latin typeface="Verdana"/>
                <a:ea typeface="ＭＳ Ｐゴシック" charset="0"/>
                <a:cs typeface="Verdana"/>
              </a:rPr>
              <a:t>Bellis</a:t>
            </a:r>
            <a:r>
              <a:rPr lang="en-US" sz="1800" dirty="0">
                <a:latin typeface="Verdana"/>
                <a:ea typeface="ＭＳ Ｐゴシック" charset="0"/>
                <a:cs typeface="Verdana"/>
              </a:rPr>
              <a:t>, M.A., Wood, S., Hughes, K., McCoy, E., </a:t>
            </a:r>
            <a:r>
              <a:rPr lang="en-US" sz="1800" dirty="0" err="1">
                <a:latin typeface="Verdana"/>
                <a:ea typeface="ＭＳ Ｐゴシック" charset="0"/>
                <a:cs typeface="Verdana"/>
              </a:rPr>
              <a:t>Eckley</a:t>
            </a:r>
            <a:r>
              <a:rPr lang="en-US" sz="1800" dirty="0">
                <a:latin typeface="Verdana"/>
                <a:ea typeface="ＭＳ Ｐゴシック" charset="0"/>
                <a:cs typeface="Verdana"/>
              </a:rPr>
              <a:t>, L., Bates, G., </a:t>
            </a:r>
            <a:r>
              <a:rPr lang="en-US" sz="1800" dirty="0" err="1">
                <a:latin typeface="Verdana"/>
                <a:ea typeface="ＭＳ Ｐゴシック" charset="0"/>
                <a:cs typeface="Verdana"/>
              </a:rPr>
              <a:t>Mikton</a:t>
            </a:r>
            <a:r>
              <a:rPr lang="en-US" sz="1800" dirty="0">
                <a:latin typeface="Verdana"/>
                <a:ea typeface="ＭＳ Ｐゴシック" charset="0"/>
                <a:cs typeface="Verdana"/>
              </a:rPr>
              <a:t>, C., Shakespeare, T. and Officer, A. (2012) </a:t>
            </a:r>
            <a:r>
              <a:rPr lang="en-US" sz="1800" i="1" dirty="0">
                <a:latin typeface="Verdana"/>
                <a:ea typeface="ＭＳ Ｐゴシック" charset="0"/>
                <a:cs typeface="Verdana"/>
              </a:rPr>
              <a:t>Prevalence and risk of violence against children with disabilities: a systematic review and meta-analysis of observational studies</a:t>
            </a:r>
            <a:r>
              <a:rPr lang="en-US" sz="1800" dirty="0">
                <a:latin typeface="Verdana"/>
                <a:ea typeface="ＭＳ Ｐゴシック" charset="0"/>
                <a:cs typeface="Verdana"/>
              </a:rPr>
              <a:t>. Lancet 380 (9845), 899-</a:t>
            </a:r>
            <a:r>
              <a:rPr lang="en-US" sz="1800" dirty="0" smtClean="0">
                <a:latin typeface="Verdana"/>
                <a:ea typeface="ＭＳ Ｐゴシック" charset="0"/>
                <a:cs typeface="Verdana"/>
              </a:rPr>
              <a:t>907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Taylor J, Stalker K, Fry D, Stewart A (2014) </a:t>
            </a:r>
            <a:r>
              <a:rPr lang="en-US" sz="1800" i="1" dirty="0">
                <a:latin typeface="Verdana"/>
                <a:ea typeface="ＭＳ Ｐゴシック" charset="0"/>
                <a:cs typeface="Verdana"/>
              </a:rPr>
              <a:t>Child Protection and Disability in Scotland</a:t>
            </a:r>
            <a:r>
              <a:rPr lang="en-US" sz="1800" dirty="0">
                <a:latin typeface="Verdana"/>
                <a:ea typeface="ＭＳ Ｐゴシック" charset="0"/>
                <a:cs typeface="Verdana"/>
              </a:rPr>
              <a:t>.  Scottish </a:t>
            </a:r>
            <a:r>
              <a:rPr lang="en-US" sz="1800" dirty="0" err="1">
                <a:latin typeface="Verdana"/>
                <a:ea typeface="ＭＳ Ｐゴシック" charset="0"/>
                <a:cs typeface="Verdana"/>
              </a:rPr>
              <a:t>Gov</a:t>
            </a:r>
            <a:r>
              <a:rPr lang="en-US" sz="1800" dirty="0">
                <a:latin typeface="Verdana"/>
                <a:ea typeface="ＭＳ Ｐゴシック" charset="0"/>
                <a:cs typeface="Verdana"/>
              </a:rPr>
              <a:t> Social </a:t>
            </a:r>
            <a:r>
              <a:rPr lang="en-US" sz="1800" dirty="0" smtClean="0">
                <a:latin typeface="Verdana"/>
                <a:ea typeface="ＭＳ Ｐゴシック" charset="0"/>
                <a:cs typeface="Verdana"/>
              </a:rPr>
              <a:t>Research</a:t>
            </a:r>
            <a:endParaRPr lang="en-US" sz="1800" dirty="0">
              <a:latin typeface="Verdana"/>
              <a:ea typeface="ＭＳ Ｐゴシック" charset="0"/>
              <a:cs typeface="Verdana"/>
            </a:endParaRPr>
          </a:p>
        </p:txBody>
      </p:sp>
      <p:sp>
        <p:nvSpPr>
          <p:cNvPr id="6" name="Title 1"/>
          <p:cNvSpPr txBox="1">
            <a:spLocks/>
          </p:cNvSpPr>
          <p:nvPr/>
        </p:nvSpPr>
        <p:spPr>
          <a:xfrm>
            <a:off x="324752" y="-383155"/>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25829"/>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426763166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1972761" y="2203344"/>
            <a:ext cx="5224344" cy="3138869"/>
          </a:xfrm>
        </p:spPr>
        <p:txBody>
          <a:bodyPr>
            <a:noAutofit/>
          </a:bodyPr>
          <a:lstStyle/>
          <a:p>
            <a:pPr algn="ctr">
              <a:buNone/>
              <a:defRPr/>
            </a:pPr>
            <a:endParaRPr lang="en-GB" sz="3000" dirty="0">
              <a:solidFill>
                <a:srgbClr val="FFFFFF"/>
              </a:solidFill>
              <a:ea typeface="ＭＳ Ｐゴシック" charset="0"/>
              <a:cs typeface="Times New Roman"/>
            </a:endParaRPr>
          </a:p>
          <a:p>
            <a:pPr algn="ctr">
              <a:buNone/>
              <a:defRPr/>
            </a:pPr>
            <a:r>
              <a:rPr lang="en-GB" sz="3000" dirty="0">
                <a:solidFill>
                  <a:srgbClr val="FFFFFF"/>
                </a:solidFill>
                <a:ea typeface="ＭＳ Ｐゴシック" charset="0"/>
                <a:cs typeface="Times New Roman"/>
              </a:rPr>
              <a:t>Thank you for your participation in this training event</a:t>
            </a:r>
          </a:p>
        </p:txBody>
      </p:sp>
    </p:spTree>
    <p:extLst>
      <p:ext uri="{BB962C8B-B14F-4D97-AF65-F5344CB8AC3E}">
        <p14:creationId xmlns:p14="http://schemas.microsoft.com/office/powerpoint/2010/main" val="404708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7872736"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Legal context</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405832"/>
          </a:xfrm>
        </p:spPr>
        <p:txBody>
          <a:bodyPr numCol="2" spcCol="468000">
            <a:noAutofit/>
          </a:bodyPr>
          <a:lstStyle/>
          <a:p>
            <a:pPr>
              <a:lnSpc>
                <a:spcPct val="110000"/>
              </a:lnSpc>
              <a:spcAft>
                <a:spcPts val="1000"/>
              </a:spcAft>
            </a:pPr>
            <a:r>
              <a:rPr lang="en-US" sz="1800" dirty="0">
                <a:latin typeface="Verdana"/>
                <a:ea typeface="ＭＳ Ｐゴシック" charset="0"/>
                <a:cs typeface="Verdana"/>
              </a:rPr>
              <a:t>UN Convention on the Rights of the Child </a:t>
            </a:r>
            <a:r>
              <a:rPr lang="en-US" sz="1800" dirty="0" smtClean="0">
                <a:latin typeface="Verdana"/>
                <a:ea typeface="ＭＳ Ｐゴシック" charset="0"/>
                <a:cs typeface="Verdana"/>
              </a:rPr>
              <a:t>1989</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European Convention on Human </a:t>
            </a:r>
            <a:r>
              <a:rPr lang="en-US" sz="1800" dirty="0" smtClean="0">
                <a:latin typeface="Verdana"/>
                <a:ea typeface="ＭＳ Ｐゴシック" charset="0"/>
                <a:cs typeface="Verdana"/>
              </a:rPr>
              <a:t>Rights</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Human Rights Act </a:t>
            </a:r>
            <a:r>
              <a:rPr lang="en-US" sz="1800" dirty="0" smtClean="0">
                <a:latin typeface="Verdana"/>
                <a:ea typeface="ＭＳ Ｐゴシック" charset="0"/>
                <a:cs typeface="Verdana"/>
              </a:rPr>
              <a:t>1998</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Children (Scotland) Act </a:t>
            </a:r>
            <a:r>
              <a:rPr lang="en-US" sz="1800" dirty="0" smtClean="0">
                <a:latin typeface="Verdana"/>
                <a:ea typeface="ＭＳ Ｐゴシック" charset="0"/>
                <a:cs typeface="Verdana"/>
              </a:rPr>
              <a:t>1995</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Data Protection Act </a:t>
            </a:r>
            <a:r>
              <a:rPr lang="en-US" sz="1800" dirty="0" smtClean="0">
                <a:latin typeface="Verdana"/>
                <a:ea typeface="ＭＳ Ｐゴシック" charset="0"/>
                <a:cs typeface="Verdana"/>
              </a:rPr>
              <a:t>1998</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Disability Discrimination Act </a:t>
            </a:r>
            <a:r>
              <a:rPr lang="en-US" sz="1800" dirty="0" smtClean="0">
                <a:latin typeface="Verdana"/>
                <a:ea typeface="ＭＳ Ｐゴシック" charset="0"/>
                <a:cs typeface="Verdana"/>
              </a:rPr>
              <a:t>1995</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Mental Health (Care and Treatment) (Scotland) </a:t>
            </a:r>
            <a:r>
              <a:rPr lang="en-US" sz="1800" dirty="0" smtClean="0">
                <a:latin typeface="Verdana"/>
                <a:ea typeface="ＭＳ Ｐゴシック" charset="0"/>
                <a:cs typeface="Verdana"/>
              </a:rPr>
              <a:t>Act 2003</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Vulnerable </a:t>
            </a:r>
            <a:r>
              <a:rPr lang="en-US" sz="1800" dirty="0" smtClean="0">
                <a:latin typeface="Verdana"/>
                <a:ea typeface="ＭＳ Ｐゴシック" charset="0"/>
                <a:cs typeface="Verdana"/>
              </a:rPr>
              <a:t>Witnesses</a:t>
            </a:r>
          </a:p>
          <a:p>
            <a:pPr>
              <a:lnSpc>
                <a:spcPct val="110000"/>
              </a:lnSpc>
              <a:spcAft>
                <a:spcPts val="1000"/>
              </a:spcAft>
            </a:pPr>
            <a:r>
              <a:rPr lang="en-US" sz="1800" dirty="0" smtClean="0">
                <a:latin typeface="Verdana"/>
                <a:ea typeface="ＭＳ Ｐゴシック" charset="0"/>
                <a:cs typeface="Verdana"/>
              </a:rPr>
              <a:t>(</a:t>
            </a:r>
            <a:r>
              <a:rPr lang="en-US" sz="1800" dirty="0">
                <a:latin typeface="Verdana"/>
                <a:ea typeface="ＭＳ Ｐゴシック" charset="0"/>
                <a:cs typeface="Verdana"/>
              </a:rPr>
              <a:t>Scotland) Act </a:t>
            </a:r>
            <a:r>
              <a:rPr lang="en-US" sz="1800" dirty="0" smtClean="0">
                <a:latin typeface="Verdana"/>
                <a:ea typeface="ＭＳ Ｐゴシック" charset="0"/>
                <a:cs typeface="Verdana"/>
              </a:rPr>
              <a:t>2004</a:t>
            </a:r>
            <a:endParaRPr lang="en-US" sz="1800" dirty="0">
              <a:latin typeface="Verdana"/>
              <a:ea typeface="ＭＳ Ｐゴシック" charset="0"/>
              <a:cs typeface="Verdana"/>
            </a:endParaRPr>
          </a:p>
          <a:p>
            <a:pPr>
              <a:lnSpc>
                <a:spcPct val="110000"/>
              </a:lnSpc>
              <a:spcAft>
                <a:spcPts val="1000"/>
              </a:spcAft>
            </a:pPr>
            <a:r>
              <a:rPr lang="en-US" sz="1800" dirty="0">
                <a:latin typeface="Verdana"/>
                <a:ea typeface="ＭＳ Ｐゴシック" charset="0"/>
                <a:cs typeface="Verdana"/>
              </a:rPr>
              <a:t>UN Convention on the Rights of Persons </a:t>
            </a:r>
            <a:r>
              <a:rPr lang="en-US" sz="1800" dirty="0" smtClean="0">
                <a:latin typeface="Verdana"/>
                <a:ea typeface="ＭＳ Ｐゴシック" charset="0"/>
                <a:cs typeface="Verdana"/>
              </a:rPr>
              <a:t>with Disabilities</a:t>
            </a:r>
          </a:p>
          <a:p>
            <a:pPr>
              <a:lnSpc>
                <a:spcPct val="110000"/>
              </a:lnSpc>
              <a:spcAft>
                <a:spcPts val="1000"/>
              </a:spcAft>
            </a:pPr>
            <a:r>
              <a:rPr lang="en-US" sz="1800" dirty="0" smtClean="0">
                <a:latin typeface="Verdana"/>
                <a:ea typeface="ＭＳ Ｐゴシック" charset="0"/>
                <a:cs typeface="Verdana"/>
              </a:rPr>
              <a:t>The </a:t>
            </a:r>
            <a:r>
              <a:rPr lang="en-US" sz="1800" dirty="0">
                <a:latin typeface="Verdana"/>
                <a:ea typeface="ＭＳ Ｐゴシック" charset="0"/>
                <a:cs typeface="Verdana"/>
              </a:rPr>
              <a:t>Equality Act </a:t>
            </a:r>
            <a:r>
              <a:rPr lang="en-US" sz="1800" dirty="0" smtClean="0">
                <a:latin typeface="Verdana"/>
                <a:ea typeface="ＭＳ Ｐゴシック" charset="0"/>
                <a:cs typeface="Verdana"/>
              </a:rPr>
              <a:t>2010</a:t>
            </a:r>
          </a:p>
          <a:p>
            <a:pPr>
              <a:lnSpc>
                <a:spcPct val="110000"/>
              </a:lnSpc>
              <a:spcAft>
                <a:spcPts val="1000"/>
              </a:spcAft>
            </a:pPr>
            <a:r>
              <a:rPr lang="en-US" sz="1800" dirty="0">
                <a:latin typeface="Verdana"/>
                <a:ea typeface="ＭＳ Ｐゴシック" charset="0"/>
                <a:cs typeface="Verdana"/>
              </a:rPr>
              <a:t>The Children and Young People (Scotland) Act 2014</a:t>
            </a:r>
          </a:p>
        </p:txBody>
      </p:sp>
    </p:spTree>
    <p:extLst>
      <p:ext uri="{BB962C8B-B14F-4D97-AF65-F5344CB8AC3E}">
        <p14:creationId xmlns:p14="http://schemas.microsoft.com/office/powerpoint/2010/main" val="13154705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25086"/>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Children (Scotland) Act 1995</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1" y="2053025"/>
            <a:ext cx="7088658" cy="4133848"/>
          </a:xfrm>
        </p:spPr>
        <p:txBody>
          <a:bodyPr>
            <a:noAutofit/>
          </a:bodyPr>
          <a:lstStyle/>
          <a:p>
            <a:pPr marL="0" indent="0">
              <a:buNone/>
            </a:pPr>
            <a:r>
              <a:rPr lang="en-US" sz="2200" b="1" dirty="0" smtClean="0">
                <a:latin typeface="Verdana"/>
                <a:ea typeface="ＭＳ Ｐゴシック" charset="0"/>
                <a:cs typeface="Verdana"/>
              </a:rPr>
              <a:t>Principles:</a:t>
            </a:r>
            <a:endParaRPr lang="en-US" sz="2200" b="1"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Child’s </a:t>
            </a:r>
            <a:r>
              <a:rPr lang="en-US" sz="1800" dirty="0">
                <a:latin typeface="Verdana"/>
                <a:ea typeface="ＭＳ Ｐゴシック" charset="0"/>
                <a:cs typeface="Verdana"/>
              </a:rPr>
              <a:t>welfare paramount</a:t>
            </a:r>
          </a:p>
          <a:p>
            <a:pPr>
              <a:lnSpc>
                <a:spcPct val="120000"/>
              </a:lnSpc>
              <a:spcAft>
                <a:spcPts val="1000"/>
              </a:spcAft>
            </a:pPr>
            <a:r>
              <a:rPr lang="en-US" sz="1800" dirty="0" smtClean="0">
                <a:latin typeface="Verdana"/>
                <a:ea typeface="ＭＳ Ｐゴシック" charset="0"/>
                <a:cs typeface="Verdana"/>
              </a:rPr>
              <a:t>Consideration </a:t>
            </a:r>
            <a:r>
              <a:rPr lang="en-US" sz="1800" dirty="0">
                <a:latin typeface="Verdana"/>
                <a:ea typeface="ＭＳ Ｐゴシック" charset="0"/>
                <a:cs typeface="Verdana"/>
              </a:rPr>
              <a:t>must be given to the child’s view</a:t>
            </a:r>
          </a:p>
          <a:p>
            <a:pPr>
              <a:lnSpc>
                <a:spcPct val="120000"/>
              </a:lnSpc>
              <a:spcAft>
                <a:spcPts val="1000"/>
              </a:spcAft>
            </a:pPr>
            <a:r>
              <a:rPr lang="en-US" sz="1800" dirty="0" smtClean="0">
                <a:latin typeface="Verdana"/>
                <a:ea typeface="ＭＳ Ｐゴシック" charset="0"/>
                <a:cs typeface="Verdana"/>
              </a:rPr>
              <a:t>No </a:t>
            </a:r>
            <a:r>
              <a:rPr lang="en-US" sz="1800" dirty="0">
                <a:latin typeface="Verdana"/>
                <a:ea typeface="ＭＳ Ｐゴシック" charset="0"/>
                <a:cs typeface="Verdana"/>
              </a:rPr>
              <a:t>legal intervention unless necessary</a:t>
            </a:r>
          </a:p>
          <a:p>
            <a:pPr>
              <a:lnSpc>
                <a:spcPct val="120000"/>
              </a:lnSpc>
            </a:pPr>
            <a:endParaRPr lang="en-US" sz="1800" dirty="0">
              <a:latin typeface="Verdana"/>
              <a:ea typeface="ＭＳ Ｐゴシック" charset="0"/>
              <a:cs typeface="Verdana"/>
            </a:endParaRPr>
          </a:p>
          <a:p>
            <a:pPr marL="0" indent="0">
              <a:buNone/>
            </a:pPr>
            <a:r>
              <a:rPr lang="en-US" sz="2200" b="1" dirty="0" smtClean="0">
                <a:latin typeface="Verdana"/>
                <a:ea typeface="ＭＳ Ｐゴシック" charset="0"/>
                <a:cs typeface="Verdana"/>
              </a:rPr>
              <a:t>Child's rights:</a:t>
            </a:r>
            <a:endParaRPr lang="en-US" sz="2200" b="1" dirty="0">
              <a:latin typeface="Verdana"/>
              <a:ea typeface="ＭＳ Ｐゴシック" charset="0"/>
              <a:cs typeface="Verdana"/>
            </a:endParaRPr>
          </a:p>
          <a:p>
            <a:pPr>
              <a:lnSpc>
                <a:spcPct val="120000"/>
              </a:lnSpc>
            </a:pPr>
            <a:r>
              <a:rPr lang="en-US" sz="1800" dirty="0" smtClean="0">
                <a:latin typeface="Verdana"/>
                <a:ea typeface="ＭＳ Ｐゴシック" charset="0"/>
                <a:cs typeface="Verdana"/>
              </a:rPr>
              <a:t> </a:t>
            </a:r>
            <a:r>
              <a:rPr lang="en-US" sz="1800" dirty="0">
                <a:latin typeface="Verdana"/>
                <a:ea typeface="ＭＳ Ｐゴシック" charset="0"/>
                <a:cs typeface="Verdana"/>
              </a:rPr>
              <a:t>Protection; treated as individual; express views</a:t>
            </a:r>
          </a:p>
        </p:txBody>
      </p:sp>
    </p:spTree>
    <p:extLst>
      <p:ext uri="{BB962C8B-B14F-4D97-AF65-F5344CB8AC3E}">
        <p14:creationId xmlns:p14="http://schemas.microsoft.com/office/powerpoint/2010/main" val="2325982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1027671" y="2053025"/>
            <a:ext cx="7088658" cy="4499480"/>
          </a:xfrm>
        </p:spPr>
        <p:txBody>
          <a:bodyPr>
            <a:noAutofit/>
          </a:bodyPr>
          <a:lstStyle/>
          <a:p>
            <a:pPr marL="0" indent="0">
              <a:buNone/>
            </a:pPr>
            <a:r>
              <a:rPr lang="en-US" sz="2200" b="1" dirty="0">
                <a:latin typeface="Verdana"/>
                <a:ea typeface="ＭＳ Ｐゴシック" charset="0"/>
                <a:cs typeface="Verdana"/>
              </a:rPr>
              <a:t>Parental Responsibilities include:</a:t>
            </a:r>
          </a:p>
          <a:p>
            <a:pPr>
              <a:lnSpc>
                <a:spcPct val="120000"/>
              </a:lnSpc>
            </a:pPr>
            <a:r>
              <a:rPr lang="en-US" sz="1800" dirty="0">
                <a:latin typeface="Verdana"/>
                <a:ea typeface="ＭＳ Ｐゴシック" charset="0"/>
                <a:cs typeface="Verdana"/>
              </a:rPr>
              <a:t>Safeguard and promote welfare of child; provide direction and guidance; maintain personal relations and contact with the child on regular basis (even if child is not living with parent</a:t>
            </a:r>
            <a:r>
              <a:rPr lang="en-US" sz="1800" dirty="0" smtClean="0">
                <a:latin typeface="Verdana"/>
                <a:ea typeface="ＭＳ Ｐゴシック" charset="0"/>
                <a:cs typeface="Verdana"/>
              </a:rPr>
              <a:t>)</a:t>
            </a:r>
          </a:p>
          <a:p>
            <a:pPr marL="0" indent="0">
              <a:lnSpc>
                <a:spcPct val="120000"/>
              </a:lnSpc>
              <a:buNone/>
            </a:pPr>
            <a:r>
              <a:rPr lang="en-US" sz="1200" dirty="0" smtClean="0">
                <a:solidFill>
                  <a:schemeClr val="bg1">
                    <a:lumMod val="50000"/>
                  </a:schemeClr>
                </a:solidFill>
                <a:latin typeface="Verdana"/>
                <a:ea typeface="ＭＳ Ｐゴシック" charset="0"/>
                <a:cs typeface="Verdana"/>
              </a:rPr>
              <a:t>      Must be implemented only if practicable and in the interests of the child</a:t>
            </a:r>
            <a:r>
              <a:rPr lang="en-US" sz="1200" dirty="0" smtClean="0">
                <a:latin typeface="Verdana"/>
                <a:ea typeface="ＭＳ Ｐゴシック" charset="0"/>
                <a:cs typeface="Verdana"/>
              </a:rPr>
              <a:t>.</a:t>
            </a:r>
          </a:p>
          <a:p>
            <a:pPr marL="0" indent="0" algn="r">
              <a:lnSpc>
                <a:spcPct val="120000"/>
              </a:lnSpc>
              <a:buNone/>
            </a:pPr>
            <a:endParaRPr lang="en-US" sz="1200" dirty="0">
              <a:latin typeface="Verdana"/>
              <a:ea typeface="ＭＳ Ｐゴシック" charset="0"/>
              <a:cs typeface="Verdana"/>
            </a:endParaRPr>
          </a:p>
          <a:p>
            <a:pPr marL="0" indent="0">
              <a:buNone/>
            </a:pPr>
            <a:r>
              <a:rPr lang="en-US" sz="2200" b="1" dirty="0" smtClean="0">
                <a:latin typeface="Verdana"/>
                <a:ea typeface="ＭＳ Ｐゴシック" charset="0"/>
                <a:cs typeface="Verdana"/>
              </a:rPr>
              <a:t>Child's rights:</a:t>
            </a:r>
            <a:endParaRPr lang="en-US" sz="2200" b="1" dirty="0">
              <a:latin typeface="Verdana"/>
              <a:ea typeface="ＭＳ Ｐゴシック" charset="0"/>
              <a:cs typeface="Verdana"/>
            </a:endParaRPr>
          </a:p>
          <a:p>
            <a:pPr>
              <a:lnSpc>
                <a:spcPct val="120000"/>
              </a:lnSpc>
            </a:pPr>
            <a:r>
              <a:rPr lang="en-US" sz="1800" dirty="0" smtClean="0">
                <a:latin typeface="Verdana"/>
                <a:ea typeface="ＭＳ Ｐゴシック" charset="0"/>
                <a:cs typeface="Verdana"/>
              </a:rPr>
              <a:t>To </a:t>
            </a:r>
            <a:r>
              <a:rPr lang="en-US" sz="1800" dirty="0">
                <a:latin typeface="Verdana"/>
                <a:ea typeface="ＭＳ Ｐゴシック" charset="0"/>
                <a:cs typeface="Verdana"/>
              </a:rPr>
              <a:t>have child living with the parent or otherwise regulate child’s residence; control, direct or guide child’s upbringing in a manner appropriate to age and stage of child; maintain personal relations and contact on regular basis even if child is not living with </a:t>
            </a:r>
            <a:r>
              <a:rPr lang="en-US" sz="1800" dirty="0" smtClean="0">
                <a:latin typeface="Verdana"/>
                <a:ea typeface="ＭＳ Ｐゴシック" charset="0"/>
                <a:cs typeface="Verdana"/>
              </a:rPr>
              <a:t>parent </a:t>
            </a:r>
            <a:endParaRPr lang="en-US" sz="1800" dirty="0">
              <a:latin typeface="Verdana"/>
              <a:ea typeface="ＭＳ Ｐゴシック" charset="0"/>
              <a:cs typeface="Verdana"/>
            </a:endParaRPr>
          </a:p>
        </p:txBody>
      </p:sp>
      <p:sp>
        <p:nvSpPr>
          <p:cNvPr id="6" name="Title 1"/>
          <p:cNvSpPr txBox="1">
            <a:spLocks/>
          </p:cNvSpPr>
          <p:nvPr/>
        </p:nvSpPr>
        <p:spPr>
          <a:xfrm>
            <a:off x="324752" y="-184700"/>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Children (Scotland) Act 1995</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267264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Equality Act 2010</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
        <p:nvSpPr>
          <p:cNvPr id="6" name="Content Placeholder 4"/>
          <p:cNvSpPr>
            <a:spLocks noGrp="1"/>
          </p:cNvSpPr>
          <p:nvPr>
            <p:ph idx="4294967295"/>
          </p:nvPr>
        </p:nvSpPr>
        <p:spPr>
          <a:xfrm>
            <a:off x="1027671" y="2053025"/>
            <a:ext cx="7088658" cy="4525964"/>
          </a:xfrm>
        </p:spPr>
        <p:txBody>
          <a:bodyPr>
            <a:noAutofit/>
          </a:bodyPr>
          <a:lstStyle/>
          <a:p>
            <a:pPr marL="0" indent="0">
              <a:buNone/>
            </a:pPr>
            <a:r>
              <a:rPr lang="en-US" sz="3000" dirty="0">
                <a:solidFill>
                  <a:schemeClr val="bg1">
                    <a:lumMod val="50000"/>
                  </a:schemeClr>
                </a:solidFill>
                <a:ea typeface="ＭＳ Ｐゴシック" charset="0"/>
                <a:cs typeface="Times New Roman"/>
              </a:rPr>
              <a:t>A person has a disability if she or he has a </a:t>
            </a:r>
            <a:r>
              <a:rPr lang="en-US" sz="3000" dirty="0" smtClean="0">
                <a:solidFill>
                  <a:schemeClr val="bg1">
                    <a:lumMod val="50000"/>
                  </a:schemeClr>
                </a:solidFill>
                <a:ea typeface="ＭＳ Ｐゴシック" charset="0"/>
                <a:cs typeface="Times New Roman"/>
              </a:rPr>
              <a:t>physical </a:t>
            </a:r>
            <a:r>
              <a:rPr lang="en-US" sz="3000" dirty="0">
                <a:solidFill>
                  <a:schemeClr val="bg1">
                    <a:lumMod val="50000"/>
                  </a:schemeClr>
                </a:solidFill>
                <a:ea typeface="ＭＳ Ｐゴシック" charset="0"/>
                <a:cs typeface="Times New Roman"/>
              </a:rPr>
              <a:t>or mental impairment and </a:t>
            </a:r>
            <a:r>
              <a:rPr lang="en-US" sz="3000" dirty="0" smtClean="0">
                <a:solidFill>
                  <a:schemeClr val="bg1">
                    <a:lumMod val="50000"/>
                  </a:schemeClr>
                </a:solidFill>
                <a:ea typeface="ＭＳ Ｐゴシック" charset="0"/>
                <a:cs typeface="Times New Roman"/>
              </a:rPr>
              <a:t>the impairment </a:t>
            </a:r>
            <a:r>
              <a:rPr lang="en-US" sz="3000" dirty="0">
                <a:solidFill>
                  <a:schemeClr val="bg1">
                    <a:lumMod val="50000"/>
                  </a:schemeClr>
                </a:solidFill>
                <a:ea typeface="ＭＳ Ｐゴシック" charset="0"/>
                <a:cs typeface="Times New Roman"/>
              </a:rPr>
              <a:t>has a substantial and long </a:t>
            </a:r>
            <a:r>
              <a:rPr lang="en-US" sz="3000" dirty="0" smtClean="0">
                <a:solidFill>
                  <a:schemeClr val="bg1">
                    <a:lumMod val="50000"/>
                  </a:schemeClr>
                </a:solidFill>
                <a:ea typeface="ＭＳ Ｐゴシック" charset="0"/>
                <a:cs typeface="Times New Roman"/>
              </a:rPr>
              <a:t>term </a:t>
            </a:r>
            <a:r>
              <a:rPr lang="en-US" sz="3000" dirty="0">
                <a:solidFill>
                  <a:schemeClr val="bg1">
                    <a:lumMod val="50000"/>
                  </a:schemeClr>
                </a:solidFill>
                <a:ea typeface="ＭＳ Ｐゴシック" charset="0"/>
                <a:cs typeface="Times New Roman"/>
              </a:rPr>
              <a:t>adverse effect on his or her ability </a:t>
            </a:r>
            <a:r>
              <a:rPr lang="en-US" sz="3000" dirty="0" smtClean="0">
                <a:solidFill>
                  <a:schemeClr val="bg1">
                    <a:lumMod val="50000"/>
                  </a:schemeClr>
                </a:solidFill>
                <a:ea typeface="ＭＳ Ｐゴシック" charset="0"/>
                <a:cs typeface="Times New Roman"/>
              </a:rPr>
              <a:t>to carry </a:t>
            </a:r>
            <a:r>
              <a:rPr lang="en-US" sz="3000" dirty="0">
                <a:solidFill>
                  <a:schemeClr val="bg1">
                    <a:lumMod val="50000"/>
                  </a:schemeClr>
                </a:solidFill>
                <a:ea typeface="ＭＳ Ｐゴシック" charset="0"/>
                <a:cs typeface="Times New Roman"/>
              </a:rPr>
              <a:t>out normal day-to-day activities.</a:t>
            </a:r>
          </a:p>
          <a:p>
            <a:pPr marL="0" indent="0">
              <a:lnSpc>
                <a:spcPct val="120000"/>
              </a:lnSpc>
              <a:buNone/>
            </a:pPr>
            <a:endParaRPr lang="en-US" sz="1800" dirty="0" smtClean="0">
              <a:latin typeface="Verdana"/>
              <a:ea typeface="ＭＳ Ｐゴシック" charset="0"/>
              <a:cs typeface="Verdana"/>
            </a:endParaRPr>
          </a:p>
          <a:p>
            <a:pPr marL="0" indent="0" algn="r">
              <a:lnSpc>
                <a:spcPct val="120000"/>
              </a:lnSpc>
              <a:buNone/>
            </a:pPr>
            <a:r>
              <a:rPr lang="en-US" sz="1200" dirty="0" smtClean="0">
                <a:solidFill>
                  <a:schemeClr val="bg1">
                    <a:lumMod val="50000"/>
                  </a:schemeClr>
                </a:solidFill>
                <a:latin typeface="Verdana"/>
                <a:ea typeface="ＭＳ Ｐゴシック" charset="0"/>
                <a:cs typeface="Verdana"/>
              </a:rPr>
              <a:t>Section 6(1)</a:t>
            </a:r>
            <a:endParaRPr lang="en-US" sz="1200" dirty="0">
              <a:solidFill>
                <a:schemeClr val="bg1">
                  <a:lumMod val="50000"/>
                </a:schemeClr>
              </a:solidFill>
              <a:latin typeface="Verdana"/>
              <a:ea typeface="ＭＳ Ｐゴシック" charset="0"/>
              <a:cs typeface="Verdana"/>
            </a:endParaRPr>
          </a:p>
          <a:p>
            <a:pPr marL="0" indent="0" eaLnBrk="1" hangingPunct="1">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423249963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Equality Act 2010</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marL="0" indent="0">
              <a:buNone/>
            </a:pPr>
            <a:r>
              <a:rPr lang="en-US" sz="2200" b="1" dirty="0">
                <a:latin typeface="Verdana"/>
                <a:ea typeface="ＭＳ Ｐゴシック" charset="0"/>
                <a:cs typeface="Verdana"/>
              </a:rPr>
              <a:t>Public authorities have a duty </a:t>
            </a:r>
            <a:r>
              <a:rPr lang="en-US" sz="2200" b="1" dirty="0" smtClean="0">
                <a:latin typeface="Verdana"/>
                <a:ea typeface="ＭＳ Ｐゴシック" charset="0"/>
                <a:cs typeface="Verdana"/>
              </a:rPr>
              <a:t>to:</a:t>
            </a:r>
            <a:endParaRPr lang="en-US" sz="2200" b="1"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Promote equality of opportunity between disabled people and other </a:t>
            </a:r>
            <a:r>
              <a:rPr lang="en-US" sz="1800" dirty="0" smtClean="0">
                <a:latin typeface="Verdana"/>
                <a:ea typeface="ＭＳ Ｐゴシック" charset="0"/>
                <a:cs typeface="Verdana"/>
              </a:rPr>
              <a:t>people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Eliminate discrimination that is unlawful under the </a:t>
            </a:r>
            <a:r>
              <a:rPr lang="en-US" sz="1800" dirty="0" smtClean="0">
                <a:latin typeface="Verdana"/>
                <a:ea typeface="ＭＳ Ｐゴシック" charset="0"/>
                <a:cs typeface="Verdana"/>
              </a:rPr>
              <a:t>Act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Promote positive attitudes towards disabled </a:t>
            </a:r>
            <a:r>
              <a:rPr lang="en-US" sz="1800" dirty="0" smtClean="0">
                <a:latin typeface="Verdana"/>
                <a:ea typeface="ＭＳ Ｐゴシック" charset="0"/>
                <a:cs typeface="Verdana"/>
              </a:rPr>
              <a:t>people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Take steps to take account of disabled people’s impairments, even where that involves treating disabled people more </a:t>
            </a:r>
            <a:r>
              <a:rPr lang="en-US" sz="1800" dirty="0" err="1">
                <a:latin typeface="Verdana"/>
                <a:ea typeface="ＭＳ Ｐゴシック" charset="0"/>
                <a:cs typeface="Verdana"/>
              </a:rPr>
              <a:t>favourably</a:t>
            </a:r>
            <a:r>
              <a:rPr lang="en-US" sz="1800" dirty="0">
                <a:latin typeface="Verdana"/>
                <a:ea typeface="ＭＳ Ｐゴシック" charset="0"/>
                <a:cs typeface="Verdana"/>
              </a:rPr>
              <a:t> than other people</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40650115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Disability Toolkit">
      <a:dk1>
        <a:srgbClr val="41B5A7"/>
      </a:dk1>
      <a:lt1>
        <a:srgbClr val="FFFFFF"/>
      </a:lt1>
      <a:dk2>
        <a:srgbClr val="41B5A7"/>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695</TotalTime>
  <Words>6794</Words>
  <Application>Microsoft Macintosh PowerPoint</Application>
  <PresentationFormat>On-screen Show (4:3)</PresentationFormat>
  <Paragraphs>533</Paragraphs>
  <Slides>47</Slides>
  <Notes>46</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Child Protection and Disability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Primate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Protection and Disability</dc:title>
  <dc:creator>Steven Brown</dc:creator>
  <cp:lastModifiedBy>Steven Brown</cp:lastModifiedBy>
  <cp:revision>99</cp:revision>
  <dcterms:created xsi:type="dcterms:W3CDTF">2014-04-11T11:46:25Z</dcterms:created>
  <dcterms:modified xsi:type="dcterms:W3CDTF">2014-05-02T10:54:38Z</dcterms:modified>
</cp:coreProperties>
</file>