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4"/>
  </p:notesMasterIdLst>
  <p:sldIdLst>
    <p:sldId id="256" r:id="rId2"/>
    <p:sldId id="329" r:id="rId3"/>
    <p:sldId id="330" r:id="rId4"/>
    <p:sldId id="331" r:id="rId5"/>
    <p:sldId id="332" r:id="rId6"/>
    <p:sldId id="333" r:id="rId7"/>
    <p:sldId id="334" r:id="rId8"/>
    <p:sldId id="335" r:id="rId9"/>
    <p:sldId id="336" r:id="rId10"/>
    <p:sldId id="337" r:id="rId11"/>
    <p:sldId id="338" r:id="rId12"/>
    <p:sldId id="339" r:id="rId1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00"/>
    <a:srgbClr val="FFFFFF"/>
    <a:srgbClr val="41B5A7"/>
    <a:srgbClr val="C6B225"/>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85403" autoAdjust="0"/>
  </p:normalViewPr>
  <p:slideViewPr>
    <p:cSldViewPr snapToGrid="0" snapToObjects="1">
      <p:cViewPr varScale="1">
        <p:scale>
          <a:sx n="105" d="100"/>
          <a:sy n="105" d="100"/>
        </p:scale>
        <p:origin x="-648" y="-9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notesMaster" Target="notesMasters/notesMaster1.xml"/><Relationship Id="rId15" Type="http://schemas.openxmlformats.org/officeDocument/2006/relationships/printerSettings" Target="printerSettings/printerSettings1.bin"/><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 Id="rId19"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94CCC00-4CDC-674D-9494-6056CDFA2540}" type="datetimeFigureOut">
              <a:rPr lang="en-US" smtClean="0"/>
              <a:t>28/04/2014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3F2875A-7CA3-104A-93D2-025F48B035D0}" type="slidenum">
              <a:rPr lang="en-US" smtClean="0"/>
              <a:t>‹#›</a:t>
            </a:fld>
            <a:endParaRPr lang="en-US"/>
          </a:p>
        </p:txBody>
      </p:sp>
    </p:spTree>
    <p:extLst>
      <p:ext uri="{BB962C8B-B14F-4D97-AF65-F5344CB8AC3E}">
        <p14:creationId xmlns:p14="http://schemas.microsoft.com/office/powerpoint/2010/main" val="1704586092"/>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5.xml.rels><?xml version="1.0" encoding="UTF-8" standalone="yes"?>
<Relationships xmlns="http://schemas.openxmlformats.org/package/2006/relationships"><Relationship Id="rId3" Type="http://schemas.openxmlformats.org/officeDocument/2006/relationships/hyperlink" Target="http://disability-studies.leeds.ac.uk/files/library/DRC-Disability-" TargetMode="External"/><Relationship Id="rId4" Type="http://schemas.openxmlformats.org/officeDocument/2006/relationships/hyperlink" Target="http://disability-studies.leeds.ac.uk/files/library/DRC-Disability-in-Scotland.pdf" TargetMode="External"/><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6.xml.rels><?xml version="1.0" encoding="UTF-8" standalone="yes"?>
<Relationships xmlns="http://schemas.openxmlformats.org/package/2006/relationships"><Relationship Id="rId3" Type="http://schemas.openxmlformats.org/officeDocument/2006/relationships/hyperlink" Target="http://www.childrenscommissioner.gov.uk/content/publications/content_654" TargetMode="External"/><Relationship Id="rId4" Type="http://schemas.openxmlformats.org/officeDocument/2006/relationships/hyperlink" Target="http://www.sccyp.org.uk/reports-publications/youngpeople/information-leaflet/read-me" TargetMode="External"/><Relationship Id="rId5" Type="http://schemas.openxmlformats.org/officeDocument/2006/relationships/hyperlink" Target="http://www.scotland.gov.uk/Resource/Doc/47176/0025087.pdf" TargetMode="External"/><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 Id="rId3" Type="http://schemas.openxmlformats.org/officeDocument/2006/relationships/hyperlink" Target="http://www.scld.org.uk/sites/default/files/10_facts_about_esay_colour_0.pdf" TargetMode="Externa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lnSpc>
                <a:spcPct val="90000"/>
              </a:lnSpc>
              <a:defRPr/>
            </a:pPr>
            <a:r>
              <a:rPr lang="en-GB" altLang="ja-JP" dirty="0" smtClean="0"/>
              <a:t>The trainer's copy contains information which will help them answer the questions. This information has been highlighted in </a:t>
            </a:r>
            <a:r>
              <a:rPr lang="en-GB" altLang="ja-JP" b="1" dirty="0" smtClean="0"/>
              <a:t>bold</a:t>
            </a:r>
            <a:r>
              <a:rPr lang="en-GB" altLang="ja-JP" dirty="0" smtClean="0"/>
              <a:t> after each question or statement.</a:t>
            </a:r>
          </a:p>
          <a:p>
            <a:pPr marL="228600" indent="-228600" eaLnBrk="1" hangingPunct="1">
              <a:lnSpc>
                <a:spcPct val="90000"/>
              </a:lnSpc>
              <a:defRPr/>
            </a:pPr>
            <a:r>
              <a:rPr lang="en-GB" altLang="ja-JP" dirty="0" smtClean="0"/>
              <a:t>The provision of personal care for disabled children, means that disabled children experience significantly lower levels of neglect.</a:t>
            </a:r>
          </a:p>
          <a:p>
            <a:pPr marL="228600" indent="-228600" eaLnBrk="1" hangingPunct="1">
              <a:lnSpc>
                <a:spcPct val="90000"/>
              </a:lnSpc>
              <a:defRPr/>
            </a:pPr>
            <a:r>
              <a:rPr lang="en-GB" altLang="ja-JP" dirty="0" smtClean="0"/>
              <a:t>	</a:t>
            </a:r>
          </a:p>
          <a:p>
            <a:pPr marL="228600" indent="-228600" eaLnBrk="1" hangingPunct="1">
              <a:lnSpc>
                <a:spcPct val="90000"/>
              </a:lnSpc>
              <a:defRPr/>
            </a:pPr>
            <a:r>
              <a:rPr lang="en-GB" altLang="ja-JP" sz="1600" b="1" dirty="0" smtClean="0"/>
              <a:t>False</a:t>
            </a:r>
          </a:p>
          <a:p>
            <a:pPr marL="228600" indent="-228600" eaLnBrk="1" hangingPunct="1">
              <a:lnSpc>
                <a:spcPct val="90000"/>
              </a:lnSpc>
              <a:defRPr/>
            </a:pPr>
            <a:endParaRPr lang="en-GB" sz="1600" b="1" dirty="0" smtClean="0"/>
          </a:p>
          <a:p>
            <a:pPr marL="228600" indent="-228600" eaLnBrk="1" hangingPunct="1">
              <a:lnSpc>
                <a:spcPct val="90000"/>
              </a:lnSpc>
              <a:defRPr/>
            </a:pPr>
            <a:r>
              <a:rPr lang="en-GB" altLang="ja-JP" sz="1200" b="1" dirty="0" smtClean="0"/>
              <a:t>Research suggests that children who require additional support around their personal care are more likely to experience higher level of neglect than non-disabled children. Disabled children are 3.4 times more likely to be abused or neglected’ This is indicated by research carried out by (Sullivan &amp; Knutson 2000)</a:t>
            </a:r>
            <a:endParaRPr lang="en-GB" sz="1200" b="1"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2</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defRPr/>
            </a:pPr>
            <a:r>
              <a:rPr lang="en-GB" dirty="0" smtClean="0"/>
              <a:t>Only 17% of people in Scotland who have a learning difficulty are in paid or voluntary employment. </a:t>
            </a:r>
          </a:p>
          <a:p>
            <a:pPr marL="228600" indent="-228600" eaLnBrk="1" hangingPunct="1">
              <a:defRPr/>
            </a:pPr>
            <a:r>
              <a:rPr lang="en-GB" dirty="0" smtClean="0"/>
              <a:t>	</a:t>
            </a:r>
            <a:endParaRPr lang="en-GB" altLang="ja-JP" b="1" dirty="0" smtClean="0"/>
          </a:p>
          <a:p>
            <a:pPr marL="228600" indent="-228600" eaLnBrk="1" hangingPunct="1">
              <a:defRPr/>
            </a:pPr>
            <a:r>
              <a:rPr lang="en-GB" altLang="ja-JP" b="1" dirty="0" smtClean="0"/>
              <a:t>True	</a:t>
            </a:r>
          </a:p>
          <a:p>
            <a:pPr marL="228600" indent="-228600" eaLnBrk="1" hangingPunct="1">
              <a:defRPr/>
            </a:pPr>
            <a:endParaRPr lang="en-GB" altLang="ja-JP" b="1" dirty="0" smtClean="0"/>
          </a:p>
          <a:p>
            <a:pPr marL="228600" indent="-228600" eaLnBrk="1" hangingPunct="1">
              <a:defRPr/>
            </a:pPr>
            <a:r>
              <a:rPr lang="en-GB" altLang="ja-JP" b="1" dirty="0" smtClean="0"/>
              <a:t>We know that at least 3,393 adults with a Learning Difficulty across Scotland have a job or are training for 	employment. </a:t>
            </a:r>
          </a:p>
          <a:p>
            <a:pPr marL="228600" indent="-228600" eaLnBrk="1" hangingPunct="1">
              <a:defRPr/>
            </a:pPr>
            <a:r>
              <a:rPr lang="en-GB" altLang="ja-JP" b="1" dirty="0" smtClean="0"/>
              <a:t>This is 13% of all adults with Learning 	Difficulties. In Scotland as a whole, 71% of all people of</a:t>
            </a:r>
            <a:r>
              <a:rPr lang="en-GB" altLang="ja-JP" dirty="0" smtClean="0"/>
              <a:t> </a:t>
            </a:r>
            <a:r>
              <a:rPr lang="en-GB" altLang="ja-JP" b="1" dirty="0" smtClean="0"/>
              <a:t>working age have a job.</a:t>
            </a:r>
            <a:r>
              <a:rPr lang="en-GB" altLang="ja-JP" dirty="0" smtClean="0"/>
              <a:t> </a:t>
            </a:r>
            <a:endParaRPr lang="en-GB"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11</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defRPr/>
            </a:pPr>
            <a:r>
              <a:rPr lang="en-GB" dirty="0" smtClean="0"/>
              <a:t>Disabled parents</a:t>
            </a:r>
            <a:r>
              <a:rPr lang="ja-JP" altLang="en-GB" dirty="0" smtClean="0">
                <a:latin typeface="Arial"/>
              </a:rPr>
              <a:t>’</a:t>
            </a:r>
            <a:r>
              <a:rPr lang="en-GB" dirty="0" smtClean="0"/>
              <a:t> primary motivation for having children is commonly perceived as fulfilling their future need for carers.</a:t>
            </a:r>
            <a:endParaRPr lang="en-GB" b="1" dirty="0" smtClean="0"/>
          </a:p>
          <a:p>
            <a:pPr marL="228600" indent="-228600" eaLnBrk="1" hangingPunct="1">
              <a:defRPr/>
            </a:pPr>
            <a:endParaRPr lang="en-GB" b="1" dirty="0" smtClean="0"/>
          </a:p>
          <a:p>
            <a:pPr marL="228600" indent="-228600" eaLnBrk="1" hangingPunct="1">
              <a:defRPr/>
            </a:pPr>
            <a:r>
              <a:rPr lang="en-GB" b="1" dirty="0" smtClean="0"/>
              <a:t>False </a:t>
            </a:r>
          </a:p>
          <a:p>
            <a:pPr marL="228600" indent="-228600" eaLnBrk="1" hangingPunct="1">
              <a:defRPr/>
            </a:pPr>
            <a:endParaRPr lang="en-GB" altLang="ja-JP" b="1" dirty="0" smtClean="0"/>
          </a:p>
          <a:p>
            <a:pPr marL="228600" indent="-228600" eaLnBrk="1" hangingPunct="1">
              <a:defRPr/>
            </a:pPr>
            <a:r>
              <a:rPr lang="en-GB" altLang="ja-JP" b="1" dirty="0" smtClean="0"/>
              <a:t>All of the disabled people who took part in the DVD had similar reasons or desires as to why they wanted to have children which resembled those of non-disabled people. None of the disabled parents, had the expectation that their children should become 'Carers' however there seem to be an expectation amongst some Professionals that children should perform the function of 'Young Carers.</a:t>
            </a:r>
            <a:r>
              <a:rPr lang="en-GB" altLang="ja-JP" dirty="0" smtClean="0"/>
              <a:t> </a:t>
            </a:r>
            <a:endParaRPr lang="en-GB"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12</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defRPr/>
            </a:pPr>
            <a:r>
              <a:rPr lang="en-GB" dirty="0" smtClean="0"/>
              <a:t>Disabled children are almost 4 times more likely to experience physical abuse than their non-disabled counterparts. </a:t>
            </a:r>
          </a:p>
          <a:p>
            <a:pPr marL="228600" indent="-228600" eaLnBrk="1" hangingPunct="1">
              <a:defRPr/>
            </a:pPr>
            <a:r>
              <a:rPr lang="en-GB" dirty="0" smtClean="0"/>
              <a:t>	</a:t>
            </a:r>
          </a:p>
          <a:p>
            <a:pPr marL="228600" indent="-228600" eaLnBrk="1" hangingPunct="1">
              <a:defRPr/>
            </a:pPr>
            <a:r>
              <a:rPr lang="en-GB" b="1" dirty="0" smtClean="0"/>
              <a:t>True	</a:t>
            </a:r>
          </a:p>
          <a:p>
            <a:pPr marL="228600" indent="-228600" eaLnBrk="1" hangingPunct="1">
              <a:defRPr/>
            </a:pPr>
            <a:endParaRPr lang="en-GB" b="1" dirty="0" smtClean="0"/>
          </a:p>
          <a:p>
            <a:pPr marL="228600" indent="-228600" eaLnBrk="1" hangingPunct="1">
              <a:defRPr/>
            </a:pPr>
            <a:r>
              <a:rPr lang="en-GB" altLang="ja-JP" b="1" dirty="0" smtClean="0"/>
              <a:t>Evidence from other countries like Sweden and America suggests that disabled children are more likely to experience physical abuse compared to non-disabled children. Disabled children are 3.8 times more likely to be physically abused</a:t>
            </a:r>
            <a:endParaRPr lang="en-GB" b="1"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3</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defRPr/>
            </a:pPr>
            <a:r>
              <a:rPr lang="en-GB" dirty="0" smtClean="0"/>
              <a:t>The Equalities Act says that it is sometimes okay to discriminate against disabled people.</a:t>
            </a:r>
            <a:endParaRPr lang="en-GB" altLang="ja-JP" b="1" dirty="0" smtClean="0"/>
          </a:p>
          <a:p>
            <a:pPr marL="228600" indent="-228600" eaLnBrk="1" hangingPunct="1">
              <a:defRPr/>
            </a:pPr>
            <a:endParaRPr lang="en-GB" altLang="ja-JP" b="1" dirty="0" smtClean="0"/>
          </a:p>
          <a:p>
            <a:pPr marL="228600" indent="-228600" eaLnBrk="1" hangingPunct="1">
              <a:defRPr/>
            </a:pPr>
            <a:r>
              <a:rPr lang="en-GB" altLang="ja-JP" b="1" dirty="0" smtClean="0"/>
              <a:t>True	</a:t>
            </a:r>
          </a:p>
          <a:p>
            <a:pPr marL="228600" indent="-228600" eaLnBrk="1" hangingPunct="1">
              <a:defRPr/>
            </a:pPr>
            <a:endParaRPr lang="en-GB" altLang="ja-JP" b="1" dirty="0" smtClean="0"/>
          </a:p>
          <a:p>
            <a:pPr marL="228600" indent="-228600" eaLnBrk="1" hangingPunct="1">
              <a:defRPr/>
            </a:pPr>
            <a:r>
              <a:rPr lang="en-GB" altLang="ja-JP" b="1" dirty="0" smtClean="0"/>
              <a:t> 5.11 Unfavourable treatment will not amount to discrimination arising from disability if the employer can show that the treatment is a ‘proportionate means of achieving a legitimate aim’.</a:t>
            </a:r>
          </a:p>
          <a:p>
            <a:pPr marL="228600" indent="-228600" eaLnBrk="1" hangingPunct="1">
              <a:defRPr/>
            </a:pPr>
            <a:r>
              <a:rPr lang="en-GB" altLang="ja-JP" b="1" dirty="0" smtClean="0"/>
              <a:t>5.12	It is for the employer to justify the treatment. They must produce evidence to support their assertion that it is justified and not rely on mere generalisations. Equality and Human Rights Commission Statutory Code of Practice: Employment Part 1,Page 75</a:t>
            </a:r>
            <a:endParaRPr lang="en-GB" b="1"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4</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defRPr/>
            </a:pPr>
            <a:r>
              <a:rPr lang="en-GB" dirty="0" smtClean="0"/>
              <a:t>Disabled children are 5 times less likely to be sexually abused because they are perceived to be physically unattractive.</a:t>
            </a:r>
          </a:p>
          <a:p>
            <a:pPr marL="228600" indent="-228600" eaLnBrk="1" hangingPunct="1">
              <a:defRPr/>
            </a:pPr>
            <a:r>
              <a:rPr lang="en-GB" dirty="0" smtClean="0"/>
              <a:t>					</a:t>
            </a:r>
          </a:p>
          <a:p>
            <a:pPr marL="228600" indent="-228600" eaLnBrk="1" hangingPunct="1">
              <a:defRPr/>
            </a:pPr>
            <a:r>
              <a:rPr lang="en-GB" altLang="ja-JP" b="1" dirty="0" smtClean="0"/>
              <a:t>False </a:t>
            </a:r>
            <a:r>
              <a:rPr lang="en-GB" altLang="ja-JP" dirty="0" smtClean="0"/>
              <a:t>	</a:t>
            </a:r>
          </a:p>
          <a:p>
            <a:pPr marL="228600" indent="-228600" eaLnBrk="1" hangingPunct="1">
              <a:defRPr/>
            </a:pPr>
            <a:endParaRPr lang="en-GB" altLang="ja-JP" dirty="0" smtClean="0"/>
          </a:p>
          <a:p>
            <a:pPr marL="228600" indent="-228600" eaLnBrk="1" hangingPunct="1">
              <a:defRPr/>
            </a:pPr>
            <a:r>
              <a:rPr lang="en-GB" altLang="ja-JP" b="1" dirty="0" smtClean="0"/>
              <a:t>Information to help answer the question</a:t>
            </a:r>
            <a:r>
              <a:rPr lang="en-GB" altLang="ja-JP" dirty="0" smtClean="0"/>
              <a:t> </a:t>
            </a:r>
            <a:r>
              <a:rPr lang="en-GB" altLang="ja-JP" b="1" dirty="0" smtClean="0"/>
              <a:t>According to research investigating the prevalence of abuse and neglect amongst disabled children carried out by </a:t>
            </a:r>
          </a:p>
          <a:p>
            <a:pPr marL="228600" indent="-228600" eaLnBrk="1" hangingPunct="1">
              <a:defRPr/>
            </a:pPr>
            <a:r>
              <a:rPr lang="en-GB" altLang="ja-JP" b="1" dirty="0" smtClean="0"/>
              <a:t>Sullivan &amp; 	Knutson (2000):  Disabled children are 3.1 times more likely to be sexually abused compared to non-disabled children</a:t>
            </a:r>
            <a:r>
              <a:rPr lang="en-GB" altLang="ja-JP" dirty="0" smtClean="0"/>
              <a:t>.</a:t>
            </a:r>
            <a:endParaRPr lang="en-GB"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5</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defRPr/>
            </a:pPr>
            <a:r>
              <a:rPr lang="en-GB" dirty="0" smtClean="0"/>
              <a:t>One in five Scottish disabled people have experienced harassment because of their disability. </a:t>
            </a:r>
          </a:p>
          <a:p>
            <a:pPr marL="228600" indent="-228600" eaLnBrk="1" hangingPunct="1">
              <a:defRPr/>
            </a:pPr>
            <a:r>
              <a:rPr lang="en-GB" dirty="0" smtClean="0"/>
              <a:t>	</a:t>
            </a:r>
          </a:p>
          <a:p>
            <a:pPr marL="228600" indent="-228600" eaLnBrk="1" hangingPunct="1">
              <a:defRPr/>
            </a:pPr>
            <a:r>
              <a:rPr lang="en-GB" b="1" dirty="0" smtClean="0"/>
              <a:t>True</a:t>
            </a:r>
            <a:r>
              <a:rPr lang="en-GB" altLang="ja-JP" dirty="0" smtClean="0"/>
              <a:t> </a:t>
            </a:r>
          </a:p>
          <a:p>
            <a:pPr marL="228600" indent="-228600" eaLnBrk="1" hangingPunct="1">
              <a:defRPr/>
            </a:pPr>
            <a:endParaRPr lang="en-GB" altLang="ja-JP" dirty="0" smtClean="0"/>
          </a:p>
          <a:p>
            <a:pPr marL="228600" indent="-228600" eaLnBrk="1" hangingPunct="1">
              <a:defRPr/>
            </a:pPr>
            <a:r>
              <a:rPr lang="en-GB" altLang="ja-JP" b="1" dirty="0" smtClean="0"/>
              <a:t>One in five disabled Scots have experienced harassment because of their disability. </a:t>
            </a:r>
          </a:p>
          <a:p>
            <a:pPr marL="228600" indent="-228600" eaLnBrk="1" hangingPunct="1">
              <a:defRPr/>
            </a:pPr>
            <a:r>
              <a:rPr lang="en-GB" altLang="ja-JP" b="1" dirty="0" smtClean="0"/>
              <a:t>(Disability Rights Commission research Disability in Scotland 2004 Making Rights A 	Reality) </a:t>
            </a:r>
          </a:p>
          <a:p>
            <a:pPr marL="228600" indent="-228600" eaLnBrk="1" hangingPunct="1">
              <a:defRPr/>
            </a:pPr>
            <a:r>
              <a:rPr lang="en-GB" altLang="ja-JP" b="1" dirty="0" smtClean="0"/>
              <a:t>Page 1</a:t>
            </a:r>
            <a:endParaRPr lang="en-GB" altLang="ja-JP" dirty="0" smtClean="0">
              <a:hlinkClick r:id="rId3"/>
            </a:endParaRPr>
          </a:p>
          <a:p>
            <a:pPr marL="228600" indent="-228600" eaLnBrk="1" hangingPunct="1">
              <a:defRPr/>
            </a:pPr>
            <a:r>
              <a:rPr lang="en-GB" altLang="ja-JP" b="1" dirty="0" smtClean="0">
                <a:hlinkClick r:id="rId3"/>
              </a:rPr>
              <a:t>http://disability-studies.leeds.ac.uk/files/library/DRC-Disability-</a:t>
            </a:r>
            <a:r>
              <a:rPr lang="en-GB" altLang="ja-JP" b="1" dirty="0" smtClean="0">
                <a:hlinkClick r:id="rId4"/>
              </a:rPr>
              <a:t>in-Scotland.pdf</a:t>
            </a:r>
            <a:endParaRPr lang="en-GB" b="1"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6</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lnSpc>
                <a:spcPct val="90000"/>
              </a:lnSpc>
              <a:defRPr/>
            </a:pPr>
            <a:r>
              <a:rPr lang="en-GB" sz="1200" dirty="0" smtClean="0"/>
              <a:t>Children with communication impairments are exempted from the United Nations Convention on the Rights of the Child (UNCRC), because it's not possible to ensure that they are expressing their own views and opinions. </a:t>
            </a:r>
            <a:endParaRPr lang="en-GB" altLang="ja-JP" sz="1200" b="1" dirty="0" smtClean="0"/>
          </a:p>
          <a:p>
            <a:pPr marL="228600" indent="-228600" eaLnBrk="1" hangingPunct="1">
              <a:lnSpc>
                <a:spcPct val="90000"/>
              </a:lnSpc>
              <a:defRPr/>
            </a:pPr>
            <a:endParaRPr lang="en-GB" altLang="ja-JP" sz="1200" b="1" dirty="0" smtClean="0"/>
          </a:p>
          <a:p>
            <a:pPr marL="228600" indent="-228600" eaLnBrk="1" hangingPunct="1">
              <a:lnSpc>
                <a:spcPct val="90000"/>
              </a:lnSpc>
              <a:defRPr/>
            </a:pPr>
            <a:r>
              <a:rPr lang="en-GB" altLang="ja-JP" sz="1200" b="1" dirty="0" smtClean="0"/>
              <a:t>False </a:t>
            </a:r>
          </a:p>
          <a:p>
            <a:pPr marL="228600" indent="-228600" eaLnBrk="1" hangingPunct="1">
              <a:lnSpc>
                <a:spcPct val="90000"/>
              </a:lnSpc>
              <a:defRPr/>
            </a:pPr>
            <a:endParaRPr lang="en-GB" altLang="ja-JP" sz="1200" b="1" dirty="0" smtClean="0"/>
          </a:p>
          <a:p>
            <a:pPr marL="228600" indent="-228600" eaLnBrk="1" hangingPunct="1">
              <a:lnSpc>
                <a:spcPct val="90000"/>
              </a:lnSpc>
              <a:defRPr/>
            </a:pPr>
            <a:r>
              <a:rPr lang="en-GB" altLang="ja-JP" sz="1200" b="1" dirty="0" smtClean="0"/>
              <a:t>Article 23: Children with a disability have a right to special care and support to live a full and decent life, with dignity 	and independence. </a:t>
            </a:r>
          </a:p>
          <a:p>
            <a:pPr marL="228600" indent="-228600" eaLnBrk="1" hangingPunct="1">
              <a:lnSpc>
                <a:spcPct val="90000"/>
              </a:lnSpc>
              <a:defRPr/>
            </a:pPr>
            <a:r>
              <a:rPr lang="en-GB" altLang="ja-JP" sz="1200" b="1" dirty="0" smtClean="0"/>
              <a:t>Article 12: Every child has a right to express their views regarding all matters that affect them; 	and for these views to be taken seriously.</a:t>
            </a:r>
            <a:endParaRPr lang="en-GB" altLang="ja-JP" sz="1200" dirty="0" smtClean="0">
              <a:hlinkClick r:id="rId3"/>
            </a:endParaRPr>
          </a:p>
          <a:p>
            <a:pPr marL="228600" indent="-228600" eaLnBrk="1" hangingPunct="1">
              <a:lnSpc>
                <a:spcPct val="90000"/>
              </a:lnSpc>
              <a:defRPr/>
            </a:pPr>
            <a:r>
              <a:rPr lang="en-GB" altLang="ja-JP" sz="1200" b="1" dirty="0" smtClean="0">
                <a:hlinkClick r:id="rId3"/>
              </a:rPr>
              <a:t>http://www.childrenscommissioner.gov.uk/content/publications/content_654</a:t>
            </a:r>
            <a:endParaRPr lang="en-GB" altLang="ja-JP" sz="1200" b="1" dirty="0" smtClean="0">
              <a:hlinkClick r:id="rId4"/>
            </a:endParaRPr>
          </a:p>
          <a:p>
            <a:pPr marL="228600" indent="-228600" eaLnBrk="1" hangingPunct="1">
              <a:lnSpc>
                <a:spcPct val="90000"/>
              </a:lnSpc>
              <a:defRPr/>
            </a:pPr>
            <a:r>
              <a:rPr lang="en-GB" altLang="ja-JP" sz="1200" b="1" dirty="0" smtClean="0">
                <a:hlinkClick r:id="rId4"/>
              </a:rPr>
              <a:t>http://www.sccyp.org.uk/reports-publications/youngpeople/information-leaflet/read-me</a:t>
            </a:r>
            <a:endParaRPr lang="en-GB" altLang="ja-JP" sz="1200" b="1" dirty="0" smtClean="0"/>
          </a:p>
          <a:p>
            <a:pPr marL="228600" indent="-228600" eaLnBrk="1" hangingPunct="1">
              <a:lnSpc>
                <a:spcPct val="90000"/>
              </a:lnSpc>
              <a:defRPr/>
            </a:pPr>
            <a:endParaRPr lang="en-GB" altLang="ja-JP" sz="1200" b="1" dirty="0" smtClean="0"/>
          </a:p>
          <a:p>
            <a:pPr marL="228600" indent="-228600" eaLnBrk="1" hangingPunct="1">
              <a:lnSpc>
                <a:spcPct val="90000"/>
              </a:lnSpc>
              <a:defRPr/>
            </a:pPr>
            <a:r>
              <a:rPr lang="en-GB" altLang="ja-JP" sz="1200" b="1" dirty="0" smtClean="0"/>
              <a:t>Additional Information to help answer the question</a:t>
            </a:r>
          </a:p>
          <a:p>
            <a:pPr marL="228600" indent="-228600" eaLnBrk="1" hangingPunct="1">
              <a:lnSpc>
                <a:spcPct val="90000"/>
              </a:lnSpc>
              <a:defRPr/>
            </a:pPr>
            <a:endParaRPr lang="en-GB" altLang="ja-JP" sz="1200" b="1" dirty="0" smtClean="0"/>
          </a:p>
          <a:p>
            <a:pPr marL="228600" indent="-228600" eaLnBrk="1" hangingPunct="1">
              <a:lnSpc>
                <a:spcPct val="90000"/>
              </a:lnSpc>
              <a:defRPr/>
            </a:pPr>
            <a:r>
              <a:rPr lang="en-GB" altLang="ja-JP" sz="1200" b="1" dirty="0" smtClean="0"/>
              <a:t>Guidance On Interviewing Child Witnesses In Scotland</a:t>
            </a:r>
          </a:p>
          <a:p>
            <a:pPr marL="228600" indent="-228600" eaLnBrk="1" hangingPunct="1">
              <a:lnSpc>
                <a:spcPct val="90000"/>
              </a:lnSpc>
              <a:defRPr/>
            </a:pPr>
            <a:r>
              <a:rPr lang="en-GB" altLang="ja-JP" sz="1200" b="1" dirty="0" smtClean="0"/>
              <a:t>Part Five Special Needs</a:t>
            </a:r>
          </a:p>
          <a:p>
            <a:pPr marL="228600" indent="-228600" eaLnBrk="1" hangingPunct="1">
              <a:lnSpc>
                <a:spcPct val="90000"/>
              </a:lnSpc>
              <a:defRPr/>
            </a:pPr>
            <a:r>
              <a:rPr lang="en-GB" altLang="ja-JP" sz="1200" b="1" dirty="0" smtClean="0"/>
              <a:t>121 When looking at the child’s disabilities, the focus should always be: “So what are their abilities?” </a:t>
            </a:r>
          </a:p>
          <a:p>
            <a:pPr marL="228600" indent="-228600" eaLnBrk="1" hangingPunct="1">
              <a:lnSpc>
                <a:spcPct val="90000"/>
              </a:lnSpc>
              <a:defRPr/>
            </a:pPr>
            <a:r>
              <a:rPr lang="en-GB" altLang="ja-JP" sz="1200" b="1" dirty="0" smtClean="0"/>
              <a:t>Even if the child cannot communicate through the usual communication channels, this should not prevent investigative agencies from attempting to obtain their account of the event (i.e. the child should not be automatically excluded from the investigative process). Page 39</a:t>
            </a:r>
            <a:endParaRPr lang="en-GB" altLang="ja-JP" sz="1200" b="1" dirty="0" smtClean="0">
              <a:hlinkClick r:id="rId5"/>
            </a:endParaRPr>
          </a:p>
          <a:p>
            <a:pPr marL="228600" indent="-228600" eaLnBrk="1" hangingPunct="1">
              <a:lnSpc>
                <a:spcPct val="90000"/>
              </a:lnSpc>
              <a:defRPr/>
            </a:pPr>
            <a:r>
              <a:rPr lang="en-GB" altLang="ja-JP" sz="1200" b="1" dirty="0" smtClean="0">
                <a:hlinkClick r:id="rId5"/>
              </a:rPr>
              <a:t>http://www.scotland.gov.uk/Resource/Doc/47176/0025087.pdf</a:t>
            </a:r>
            <a:endParaRPr lang="en-GB" sz="1200" b="1"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7</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1" hangingPunct="1">
              <a:defRPr/>
            </a:pPr>
            <a:r>
              <a:rPr lang="en-GB" dirty="0" smtClean="0"/>
              <a:t>Disabled children rarely experience emotional neglect or abuse, because they are provided with personalised services to meet their additional support needs. </a:t>
            </a:r>
          </a:p>
          <a:p>
            <a:pPr eaLnBrk="1" hangingPunct="1">
              <a:defRPr/>
            </a:pPr>
            <a:r>
              <a:rPr lang="en-GB" dirty="0" smtClean="0"/>
              <a:t>				</a:t>
            </a:r>
            <a:endParaRPr lang="en-GB" altLang="ja-JP" b="1" dirty="0" smtClean="0"/>
          </a:p>
          <a:p>
            <a:pPr eaLnBrk="1" hangingPunct="1">
              <a:defRPr/>
            </a:pPr>
            <a:r>
              <a:rPr lang="en-GB" altLang="ja-JP" b="1" dirty="0" smtClean="0"/>
              <a:t>False </a:t>
            </a:r>
          </a:p>
          <a:p>
            <a:pPr eaLnBrk="1" hangingPunct="1">
              <a:defRPr/>
            </a:pPr>
            <a:r>
              <a:rPr lang="en-GB" altLang="ja-JP" b="1" dirty="0" smtClean="0"/>
              <a:t>Research suggests that disabled children are 3.9 times more likely to be emotionally abused. </a:t>
            </a:r>
          </a:p>
          <a:p>
            <a:pPr eaLnBrk="1" hangingPunct="1">
              <a:defRPr/>
            </a:pPr>
            <a:r>
              <a:rPr lang="en-GB" altLang="ja-JP" b="1" dirty="0" smtClean="0"/>
              <a:t>The perception that children receiving care are less likely to experience emotional abuse because of the number of interactions </a:t>
            </a:r>
          </a:p>
          <a:p>
            <a:pPr eaLnBrk="1" hangingPunct="1">
              <a:defRPr/>
            </a:pPr>
            <a:r>
              <a:rPr lang="en-GB" altLang="ja-JP" b="1" dirty="0" smtClean="0"/>
              <a:t>they have with people who care, seems to be wrong.</a:t>
            </a:r>
            <a:endParaRPr lang="en-GB" b="1" dirty="0" smtClean="0"/>
          </a:p>
          <a:p>
            <a:pPr eaLnBrk="1" hangingPunct="1">
              <a:defRPr/>
            </a:pPr>
            <a:endParaRPr lang="en-GB"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8</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defRPr/>
            </a:pPr>
            <a:r>
              <a:rPr lang="en-GB" dirty="0" smtClean="0"/>
              <a:t>Children with communication impairments are more than five times  as likely to be abused than children without communication impairments.</a:t>
            </a:r>
            <a:endParaRPr lang="en-GB" altLang="ja-JP" dirty="0" smtClean="0"/>
          </a:p>
          <a:p>
            <a:pPr marL="228600" indent="-228600" eaLnBrk="1" hangingPunct="1">
              <a:defRPr/>
            </a:pPr>
            <a:endParaRPr lang="en-GB" altLang="ja-JP" b="1" dirty="0" smtClean="0"/>
          </a:p>
          <a:p>
            <a:pPr marL="228600" indent="-228600" eaLnBrk="1" hangingPunct="1">
              <a:defRPr/>
            </a:pPr>
            <a:r>
              <a:rPr lang="en-GB" altLang="ja-JP" b="1" dirty="0" smtClean="0"/>
              <a:t>True	</a:t>
            </a:r>
          </a:p>
          <a:p>
            <a:pPr marL="228600" indent="-228600" eaLnBrk="1" hangingPunct="1">
              <a:defRPr/>
            </a:pPr>
            <a:endParaRPr lang="en-GB" altLang="ja-JP" b="1" dirty="0" smtClean="0"/>
          </a:p>
          <a:p>
            <a:pPr marL="228600" indent="-228600" eaLnBrk="1" hangingPunct="1">
              <a:defRPr/>
            </a:pPr>
            <a:r>
              <a:rPr lang="en-GB" altLang="ja-JP" b="1" dirty="0" smtClean="0"/>
              <a:t>Research indicates that children with communication impairments and behavioural impairments are 7 times more likely to be at risk of abuse. </a:t>
            </a:r>
          </a:p>
          <a:p>
            <a:pPr marL="228600" indent="-228600" eaLnBrk="1" hangingPunct="1">
              <a:defRPr/>
            </a:pPr>
            <a:r>
              <a:rPr lang="en-GB" altLang="ja-JP" b="1" dirty="0" smtClean="0"/>
              <a:t>Those children with communication impairments or ‘behavioural disorders’ are 5-7 times at higher risk of abuse (Stalker et al 2010).</a:t>
            </a:r>
            <a:endParaRPr lang="en-GB" b="1"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9</a:t>
            </a:fld>
            <a:endParaRPr lang="en-US"/>
          </a:p>
        </p:txBody>
      </p:sp>
    </p:spTree>
    <p:extLst>
      <p:ext uri="{BB962C8B-B14F-4D97-AF65-F5344CB8AC3E}">
        <p14:creationId xmlns:p14="http://schemas.microsoft.com/office/powerpoint/2010/main" val="110189148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eaLnBrk="1" hangingPunct="1">
              <a:defRPr/>
            </a:pPr>
            <a:r>
              <a:rPr lang="en-GB" dirty="0" smtClean="0"/>
              <a:t>There are 6 adults with a learning difficulty for every 1,000 people in Scotland. </a:t>
            </a:r>
          </a:p>
          <a:p>
            <a:pPr marL="228600" indent="-228600" eaLnBrk="1" hangingPunct="1">
              <a:defRPr/>
            </a:pPr>
            <a:endParaRPr lang="en-GB" altLang="ja-JP" dirty="0" smtClean="0"/>
          </a:p>
          <a:p>
            <a:pPr marL="228600" indent="-228600" eaLnBrk="1" hangingPunct="1">
              <a:defRPr/>
            </a:pPr>
            <a:r>
              <a:rPr lang="en-GB" altLang="ja-JP" b="1" dirty="0" smtClean="0"/>
              <a:t>True	</a:t>
            </a:r>
          </a:p>
          <a:p>
            <a:pPr marL="228600" indent="-228600" eaLnBrk="1" hangingPunct="1">
              <a:defRPr/>
            </a:pPr>
            <a:endParaRPr lang="en-GB" altLang="ja-JP" b="1" dirty="0" smtClean="0"/>
          </a:p>
          <a:p>
            <a:pPr marL="228600" indent="-228600" eaLnBrk="1" hangingPunct="1">
              <a:defRPr/>
            </a:pPr>
            <a:r>
              <a:rPr lang="en-GB" altLang="ja-JP" b="1" dirty="0" smtClean="0"/>
              <a:t>There are 26,117 adults with learning difficulties in Scotland. </a:t>
            </a:r>
          </a:p>
          <a:p>
            <a:pPr marL="228600" indent="-228600" eaLnBrk="1" hangingPunct="1">
              <a:defRPr/>
            </a:pPr>
            <a:r>
              <a:rPr lang="en-GB" altLang="ja-JP" b="1" dirty="0" smtClean="0"/>
              <a:t>This means that there are 6 adults with a learning difficulty for every 1,000 adults in Scotland.</a:t>
            </a:r>
            <a:r>
              <a:rPr lang="en-GB" altLang="ja-JP" dirty="0" smtClean="0"/>
              <a:t> </a:t>
            </a:r>
            <a:endParaRPr lang="en-GB" altLang="ja-JP" dirty="0" smtClean="0">
              <a:hlinkClick r:id="rId3"/>
            </a:endParaRPr>
          </a:p>
          <a:p>
            <a:pPr marL="228600" indent="-228600" eaLnBrk="1" hangingPunct="1">
              <a:defRPr/>
            </a:pPr>
            <a:r>
              <a:rPr lang="en-GB" altLang="ja-JP" b="1" dirty="0" smtClean="0">
                <a:hlinkClick r:id="rId3"/>
              </a:rPr>
              <a:t>http://www.scld.org.uk/sites/default/files/10_facts_about_esay_colour_0.pdf</a:t>
            </a:r>
            <a:endParaRPr lang="en-GB" b="1" dirty="0" smtClean="0"/>
          </a:p>
        </p:txBody>
      </p:sp>
      <p:sp>
        <p:nvSpPr>
          <p:cNvPr id="4" name="Slide Number Placeholder 3"/>
          <p:cNvSpPr>
            <a:spLocks noGrp="1"/>
          </p:cNvSpPr>
          <p:nvPr>
            <p:ph type="sldNum" sz="quarter" idx="10"/>
          </p:nvPr>
        </p:nvSpPr>
        <p:spPr/>
        <p:txBody>
          <a:bodyPr/>
          <a:lstStyle/>
          <a:p>
            <a:fld id="{03F2875A-7CA3-104A-93D2-025F48B035D0}" type="slidenum">
              <a:rPr lang="en-US" smtClean="0"/>
              <a:t>10</a:t>
            </a:fld>
            <a:endParaRPr lang="en-US"/>
          </a:p>
        </p:txBody>
      </p:sp>
    </p:spTree>
    <p:extLst>
      <p:ext uri="{BB962C8B-B14F-4D97-AF65-F5344CB8AC3E}">
        <p14:creationId xmlns:p14="http://schemas.microsoft.com/office/powerpoint/2010/main" val="110189148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GB"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GB" smtClean="0"/>
              <a:t>Click to edit Master subtitle style</a:t>
            </a:r>
            <a:endParaRPr lang="en-US"/>
          </a:p>
        </p:txBody>
      </p:sp>
      <p:sp>
        <p:nvSpPr>
          <p:cNvPr id="4" name="Date Placeholder 3"/>
          <p:cNvSpPr>
            <a:spLocks noGrp="1"/>
          </p:cNvSpPr>
          <p:nvPr>
            <p:ph type="dt" sz="half" idx="10"/>
          </p:nvPr>
        </p:nvSpPr>
        <p:spPr/>
        <p:txBody>
          <a:bodyPr/>
          <a:lstStyle/>
          <a:p>
            <a:fld id="{029124A7-7D09-9840-AA01-53B2EC5F9136}" type="datetimeFigureOut">
              <a:rPr lang="en-US" smtClean="0"/>
              <a:t>28/04/2014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3298332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029124A7-7D09-9840-AA01-53B2EC5F9136}" type="datetimeFigureOut">
              <a:rPr lang="en-US" smtClean="0"/>
              <a:t>28/04/2014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418305061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GB"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029124A7-7D09-9840-AA01-53B2EC5F9136}" type="datetimeFigureOut">
              <a:rPr lang="en-US" smtClean="0"/>
              <a:t>28/04/2014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69223971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Content Placeholder 2"/>
          <p:cNvSpPr>
            <a:spLocks noGrp="1"/>
          </p:cNvSpPr>
          <p:nvPr>
            <p:ph idx="1"/>
          </p:nvPr>
        </p:nvSpPr>
        <p:spPr/>
        <p:txBody>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Date Placeholder 3"/>
          <p:cNvSpPr>
            <a:spLocks noGrp="1"/>
          </p:cNvSpPr>
          <p:nvPr>
            <p:ph type="dt" sz="half" idx="10"/>
          </p:nvPr>
        </p:nvSpPr>
        <p:spPr/>
        <p:txBody>
          <a:bodyPr/>
          <a:lstStyle/>
          <a:p>
            <a:fld id="{029124A7-7D09-9840-AA01-53B2EC5F9136}" type="datetimeFigureOut">
              <a:rPr lang="en-US" smtClean="0"/>
              <a:t>28/04/2014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20160159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GB"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GB" smtClean="0"/>
              <a:t>Click to edit Master text styles</a:t>
            </a:r>
          </a:p>
        </p:txBody>
      </p:sp>
      <p:sp>
        <p:nvSpPr>
          <p:cNvPr id="4" name="Date Placeholder 3"/>
          <p:cNvSpPr>
            <a:spLocks noGrp="1"/>
          </p:cNvSpPr>
          <p:nvPr>
            <p:ph type="dt" sz="half" idx="10"/>
          </p:nvPr>
        </p:nvSpPr>
        <p:spPr/>
        <p:txBody>
          <a:bodyPr/>
          <a:lstStyle/>
          <a:p>
            <a:fld id="{029124A7-7D09-9840-AA01-53B2EC5F9136}" type="datetimeFigureOut">
              <a:rPr lang="en-US" smtClean="0"/>
              <a:t>28/04/2014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11913829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5" name="Date Placeholder 4"/>
          <p:cNvSpPr>
            <a:spLocks noGrp="1"/>
          </p:cNvSpPr>
          <p:nvPr>
            <p:ph type="dt" sz="half" idx="10"/>
          </p:nvPr>
        </p:nvSpPr>
        <p:spPr/>
        <p:txBody>
          <a:bodyPr/>
          <a:lstStyle/>
          <a:p>
            <a:fld id="{029124A7-7D09-9840-AA01-53B2EC5F9136}" type="datetimeFigureOut">
              <a:rPr lang="en-US" smtClean="0"/>
              <a:t>28/04/2014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31194967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GB"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7" name="Date Placeholder 6"/>
          <p:cNvSpPr>
            <a:spLocks noGrp="1"/>
          </p:cNvSpPr>
          <p:nvPr>
            <p:ph type="dt" sz="half" idx="10"/>
          </p:nvPr>
        </p:nvSpPr>
        <p:spPr/>
        <p:txBody>
          <a:bodyPr/>
          <a:lstStyle/>
          <a:p>
            <a:fld id="{029124A7-7D09-9840-AA01-53B2EC5F9136}" type="datetimeFigureOut">
              <a:rPr lang="en-US" smtClean="0"/>
              <a:t>28/04/2014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1912893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US"/>
          </a:p>
        </p:txBody>
      </p:sp>
      <p:sp>
        <p:nvSpPr>
          <p:cNvPr id="3" name="Date Placeholder 2"/>
          <p:cNvSpPr>
            <a:spLocks noGrp="1"/>
          </p:cNvSpPr>
          <p:nvPr>
            <p:ph type="dt" sz="half" idx="10"/>
          </p:nvPr>
        </p:nvSpPr>
        <p:spPr/>
        <p:txBody>
          <a:bodyPr/>
          <a:lstStyle/>
          <a:p>
            <a:fld id="{029124A7-7D09-9840-AA01-53B2EC5F9136}" type="datetimeFigureOut">
              <a:rPr lang="en-US" smtClean="0"/>
              <a:t>28/04/2014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188483536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29124A7-7D09-9840-AA01-53B2EC5F9136}" type="datetimeFigureOut">
              <a:rPr lang="en-US" smtClean="0"/>
              <a:t>28/04/2014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17825186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GB"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029124A7-7D09-9840-AA01-53B2EC5F9136}" type="datetimeFigureOut">
              <a:rPr lang="en-US" smtClean="0"/>
              <a:t>28/04/2014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247636087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GB"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029124A7-7D09-9840-AA01-53B2EC5F9136}" type="datetimeFigureOut">
              <a:rPr lang="en-US" smtClean="0"/>
              <a:t>28/04/2014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933ED24-D52D-4747-949C-0F6986BCE53C}" type="slidenum">
              <a:rPr lang="en-US" smtClean="0"/>
              <a:t>‹#›</a:t>
            </a:fld>
            <a:endParaRPr lang="en-US"/>
          </a:p>
        </p:txBody>
      </p:sp>
    </p:spTree>
    <p:extLst>
      <p:ext uri="{BB962C8B-B14F-4D97-AF65-F5344CB8AC3E}">
        <p14:creationId xmlns:p14="http://schemas.microsoft.com/office/powerpoint/2010/main" val="1111130195"/>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GB" dirty="0"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GB" dirty="0" smtClean="0"/>
              <a:t>Click to edit Master text styles</a:t>
            </a:r>
          </a:p>
          <a:p>
            <a:pPr lvl="1"/>
            <a:r>
              <a:rPr lang="en-GB" dirty="0" smtClean="0"/>
              <a:t>Second level</a:t>
            </a:r>
          </a:p>
          <a:p>
            <a:pPr lvl="2"/>
            <a:r>
              <a:rPr lang="en-GB" dirty="0" smtClean="0"/>
              <a:t>Third level</a:t>
            </a:r>
          </a:p>
          <a:p>
            <a:pPr lvl="3"/>
            <a:r>
              <a:rPr lang="en-GB" dirty="0" smtClean="0"/>
              <a:t>Fourth level</a:t>
            </a:r>
          </a:p>
          <a:p>
            <a:pPr lvl="4"/>
            <a:r>
              <a:rPr lang="en-GB" dirty="0" smtClean="0"/>
              <a:t>Fifth level</a:t>
            </a:r>
            <a:endParaRPr lang="en-US"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29124A7-7D09-9840-AA01-53B2EC5F9136}" type="datetimeFigureOut">
              <a:rPr lang="en-US" smtClean="0"/>
              <a:t>28/04/2014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933ED24-D52D-4747-949C-0F6986BCE53C}" type="slidenum">
              <a:rPr lang="en-US" smtClean="0"/>
              <a:t>‹#›</a:t>
            </a:fld>
            <a:endParaRPr lang="en-US"/>
          </a:p>
        </p:txBody>
      </p:sp>
    </p:spTree>
    <p:extLst>
      <p:ext uri="{BB962C8B-B14F-4D97-AF65-F5344CB8AC3E}">
        <p14:creationId xmlns:p14="http://schemas.microsoft.com/office/powerpoint/2010/main" val="189894890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rgbClr val="000000"/>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rgbClr val="000000"/>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rgbClr val="000000"/>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rgbClr val="000000"/>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rgbClr val="000000"/>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jp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41B5A7"/>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2702543" y="100637"/>
            <a:ext cx="4402015" cy="1755775"/>
          </a:xfrm>
        </p:spPr>
        <p:txBody>
          <a:bodyPr>
            <a:normAutofit/>
          </a:bodyPr>
          <a:lstStyle/>
          <a:p>
            <a:pPr algn="l">
              <a:lnSpc>
                <a:spcPct val="80000"/>
              </a:lnSpc>
            </a:pPr>
            <a:r>
              <a:rPr lang="en-US" sz="4800" dirty="0" smtClean="0">
                <a:solidFill>
                  <a:schemeClr val="bg1"/>
                </a:solidFill>
                <a:latin typeface="Times New Roman"/>
                <a:ea typeface="ＭＳ Ｐゴシック" charset="0"/>
                <a:cs typeface="Times New Roman"/>
              </a:rPr>
              <a:t>Child Protection and Disability</a:t>
            </a:r>
            <a:endParaRPr lang="en-US" sz="4800" dirty="0">
              <a:solidFill>
                <a:schemeClr val="bg1"/>
              </a:solidFill>
              <a:latin typeface="Times New Roman"/>
              <a:cs typeface="Times New Roman"/>
            </a:endParaRPr>
          </a:p>
        </p:txBody>
      </p:sp>
      <p:sp>
        <p:nvSpPr>
          <p:cNvPr id="3" name="Subtitle 2"/>
          <p:cNvSpPr>
            <a:spLocks noGrp="1"/>
          </p:cNvSpPr>
          <p:nvPr>
            <p:ph type="subTitle" idx="1"/>
          </p:nvPr>
        </p:nvSpPr>
        <p:spPr>
          <a:xfrm>
            <a:off x="2702543" y="1594711"/>
            <a:ext cx="6400800" cy="1752600"/>
          </a:xfrm>
        </p:spPr>
        <p:txBody>
          <a:bodyPr>
            <a:normAutofit/>
          </a:bodyPr>
          <a:lstStyle/>
          <a:p>
            <a:pPr algn="l"/>
            <a:r>
              <a:rPr lang="en-US" sz="1400" dirty="0" smtClean="0">
                <a:solidFill>
                  <a:srgbClr val="FFFFFF"/>
                </a:solidFill>
                <a:latin typeface="Verdana"/>
                <a:cs typeface="Verdana"/>
              </a:rPr>
              <a:t>Child protection quiz</a:t>
            </a:r>
            <a:endParaRPr lang="en-US" sz="1400" dirty="0">
              <a:solidFill>
                <a:srgbClr val="FFFFFF"/>
              </a:solidFill>
              <a:latin typeface="Verdana"/>
              <a:cs typeface="Verdana"/>
            </a:endParaRPr>
          </a:p>
        </p:txBody>
      </p:sp>
      <p:cxnSp>
        <p:nvCxnSpPr>
          <p:cNvPr id="6" name="Straight Connector 5"/>
          <p:cNvCxnSpPr/>
          <p:nvPr/>
        </p:nvCxnSpPr>
        <p:spPr>
          <a:xfrm>
            <a:off x="2787171" y="2062413"/>
            <a:ext cx="6374829" cy="0"/>
          </a:xfrm>
          <a:prstGeom prst="line">
            <a:avLst/>
          </a:prstGeom>
          <a:ln>
            <a:solidFill>
              <a:schemeClr val="bg1"/>
            </a:solidFill>
          </a:ln>
          <a:effectLst/>
        </p:spPr>
        <p:style>
          <a:lnRef idx="2">
            <a:schemeClr val="accent1"/>
          </a:lnRef>
          <a:fillRef idx="0">
            <a:schemeClr val="accent1"/>
          </a:fillRef>
          <a:effectRef idx="1">
            <a:schemeClr val="accent1"/>
          </a:effectRef>
          <a:fontRef idx="minor">
            <a:schemeClr val="tx1"/>
          </a:fontRef>
        </p:style>
      </p:cxnSp>
      <p:pic>
        <p:nvPicPr>
          <p:cNvPr id="5" name="Picture 4" descr="PP-cover_image.jpg"/>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787171" y="2357316"/>
            <a:ext cx="6356829" cy="4500684"/>
          </a:xfrm>
          <a:prstGeom prst="rect">
            <a:avLst/>
          </a:prstGeom>
        </p:spPr>
      </p:pic>
    </p:spTree>
    <p:extLst>
      <p:ext uri="{BB962C8B-B14F-4D97-AF65-F5344CB8AC3E}">
        <p14:creationId xmlns:p14="http://schemas.microsoft.com/office/powerpoint/2010/main" val="149876994"/>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9</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456403"/>
            <a:ext cx="5293633" cy="1910438"/>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There </a:t>
            </a:r>
            <a:r>
              <a:rPr lang="en-US" sz="1800" dirty="0">
                <a:latin typeface="Verdana"/>
                <a:ea typeface="ＭＳ Ｐゴシック" charset="0"/>
                <a:cs typeface="Verdana"/>
              </a:rPr>
              <a:t>are 6 adults with a learning difficulty for every 1,000 people in </a:t>
            </a:r>
            <a:r>
              <a:rPr lang="en-US" sz="1800" dirty="0" smtClean="0">
                <a:latin typeface="Verdana"/>
                <a:ea typeface="ＭＳ Ｐゴシック" charset="0"/>
                <a:cs typeface="Verdana"/>
              </a:rPr>
              <a:t>Scotland.</a:t>
            </a:r>
            <a:endParaRPr lang="en-US" sz="1800" dirty="0">
              <a:latin typeface="Verdana"/>
              <a:ea typeface="ＭＳ Ｐゴシック" charset="0"/>
              <a:cs typeface="Verdana"/>
            </a:endParaRPr>
          </a:p>
        </p:txBody>
      </p:sp>
      <p:sp>
        <p:nvSpPr>
          <p:cNvPr id="7" name="Content Placeholder 4"/>
          <p:cNvSpPr>
            <a:spLocks noGrp="1"/>
          </p:cNvSpPr>
          <p:nvPr>
            <p:ph idx="4294967295"/>
          </p:nvPr>
        </p:nvSpPr>
        <p:spPr>
          <a:xfrm>
            <a:off x="1903222" y="4786352"/>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TRUE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249509361"/>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10</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456403"/>
            <a:ext cx="5293633" cy="1910438"/>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Only </a:t>
            </a:r>
            <a:r>
              <a:rPr lang="en-US" sz="1800" dirty="0">
                <a:latin typeface="Verdana"/>
                <a:ea typeface="ＭＳ Ｐゴシック" charset="0"/>
                <a:cs typeface="Verdana"/>
              </a:rPr>
              <a:t>17% of people in Scotland who have a learning </a:t>
            </a:r>
            <a:r>
              <a:rPr lang="en-US" sz="1800" dirty="0" smtClean="0">
                <a:latin typeface="Verdana"/>
                <a:ea typeface="ＭＳ Ｐゴシック" charset="0"/>
                <a:cs typeface="Verdana"/>
              </a:rPr>
              <a:t>difficulty </a:t>
            </a:r>
            <a:r>
              <a:rPr lang="en-US" sz="1800" dirty="0">
                <a:latin typeface="Verdana"/>
                <a:ea typeface="ＭＳ Ｐゴシック" charset="0"/>
                <a:cs typeface="Verdana"/>
              </a:rPr>
              <a:t>are in paid or voluntary </a:t>
            </a:r>
            <a:r>
              <a:rPr lang="en-US" sz="1800" dirty="0" smtClean="0">
                <a:latin typeface="Verdana"/>
                <a:ea typeface="ＭＳ Ｐゴシック" charset="0"/>
                <a:cs typeface="Verdana"/>
              </a:rPr>
              <a:t>employment.</a:t>
            </a:r>
            <a:endParaRPr lang="en-US" sz="1800" dirty="0">
              <a:latin typeface="Verdana"/>
              <a:ea typeface="ＭＳ Ｐゴシック" charset="0"/>
              <a:cs typeface="Verdana"/>
            </a:endParaRPr>
          </a:p>
        </p:txBody>
      </p:sp>
      <p:sp>
        <p:nvSpPr>
          <p:cNvPr id="7" name="Content Placeholder 4"/>
          <p:cNvSpPr>
            <a:spLocks noGrp="1"/>
          </p:cNvSpPr>
          <p:nvPr>
            <p:ph idx="4294967295"/>
          </p:nvPr>
        </p:nvSpPr>
        <p:spPr>
          <a:xfrm>
            <a:off x="1903222" y="4786352"/>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TRUE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2427248340"/>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11</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322723"/>
            <a:ext cx="5293633" cy="2329949"/>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Disabled </a:t>
            </a:r>
            <a:r>
              <a:rPr lang="en-US" sz="1800" dirty="0">
                <a:latin typeface="Verdana"/>
                <a:ea typeface="ＭＳ Ｐゴシック" charset="0"/>
                <a:cs typeface="Verdana"/>
              </a:rPr>
              <a:t>parents’ primary motivation for having children is commonly perceived as fulfilling their future need for </a:t>
            </a:r>
            <a:r>
              <a:rPr lang="en-US" sz="1800" dirty="0" err="1">
                <a:latin typeface="Verdana"/>
                <a:ea typeface="ＭＳ Ｐゴシック" charset="0"/>
                <a:cs typeface="Verdana"/>
              </a:rPr>
              <a:t>carers</a:t>
            </a:r>
            <a:r>
              <a:rPr lang="en-US" sz="1800" dirty="0">
                <a:latin typeface="Verdana"/>
                <a:ea typeface="ＭＳ Ｐゴシック" charset="0"/>
                <a:cs typeface="Verdana"/>
              </a:rPr>
              <a:t>.</a:t>
            </a:r>
          </a:p>
        </p:txBody>
      </p:sp>
      <p:sp>
        <p:nvSpPr>
          <p:cNvPr id="7" name="Content Placeholder 4"/>
          <p:cNvSpPr>
            <a:spLocks noGrp="1"/>
          </p:cNvSpPr>
          <p:nvPr>
            <p:ph idx="4294967295"/>
          </p:nvPr>
        </p:nvSpPr>
        <p:spPr>
          <a:xfrm>
            <a:off x="1903222" y="5020290"/>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FALSE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16548304"/>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1</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300444"/>
            <a:ext cx="5293633" cy="2271954"/>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The </a:t>
            </a:r>
            <a:r>
              <a:rPr lang="en-US" sz="1800" dirty="0">
                <a:latin typeface="Verdana"/>
                <a:ea typeface="ＭＳ Ｐゴシック" charset="0"/>
                <a:cs typeface="Verdana"/>
              </a:rPr>
              <a:t>provision of personal care for disabled </a:t>
            </a:r>
            <a:r>
              <a:rPr lang="en-US" sz="1800" dirty="0" smtClean="0">
                <a:latin typeface="Verdana"/>
                <a:ea typeface="ＭＳ Ｐゴシック" charset="0"/>
                <a:cs typeface="Verdana"/>
              </a:rPr>
              <a:t>children </a:t>
            </a:r>
            <a:r>
              <a:rPr lang="en-US" sz="1800" dirty="0">
                <a:latin typeface="Verdana"/>
                <a:ea typeface="ＭＳ Ｐゴシック" charset="0"/>
                <a:cs typeface="Verdana"/>
              </a:rPr>
              <a:t>means that disabled children experience significantly lower levels of neglect.</a:t>
            </a:r>
          </a:p>
        </p:txBody>
      </p:sp>
      <p:sp>
        <p:nvSpPr>
          <p:cNvPr id="7" name="Content Placeholder 4"/>
          <p:cNvSpPr>
            <a:spLocks noGrp="1"/>
          </p:cNvSpPr>
          <p:nvPr>
            <p:ph idx="4294967295"/>
          </p:nvPr>
        </p:nvSpPr>
        <p:spPr>
          <a:xfrm>
            <a:off x="1903222" y="4956193"/>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FALSE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 – Tick the box</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2148200762"/>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2</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300444"/>
            <a:ext cx="5293633" cy="2271954"/>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Disabled </a:t>
            </a:r>
            <a:r>
              <a:rPr lang="en-US" sz="1800" dirty="0">
                <a:latin typeface="Verdana"/>
                <a:ea typeface="ＭＳ Ｐゴシック" charset="0"/>
                <a:cs typeface="Verdana"/>
              </a:rPr>
              <a:t>children are almost 4 times more likely to experience physical abuse than their non-disabled </a:t>
            </a:r>
            <a:r>
              <a:rPr lang="en-US" sz="1800" dirty="0" smtClean="0">
                <a:latin typeface="Verdana"/>
                <a:ea typeface="ＭＳ Ｐゴシック" charset="0"/>
                <a:cs typeface="Verdana"/>
              </a:rPr>
              <a:t>counterparts.</a:t>
            </a:r>
            <a:endParaRPr lang="en-US" sz="1800" dirty="0">
              <a:latin typeface="Verdana"/>
              <a:ea typeface="ＭＳ Ｐゴシック" charset="0"/>
              <a:cs typeface="Verdana"/>
            </a:endParaRPr>
          </a:p>
        </p:txBody>
      </p:sp>
      <p:sp>
        <p:nvSpPr>
          <p:cNvPr id="7" name="Content Placeholder 4"/>
          <p:cNvSpPr>
            <a:spLocks noGrp="1"/>
          </p:cNvSpPr>
          <p:nvPr>
            <p:ph idx="4294967295"/>
          </p:nvPr>
        </p:nvSpPr>
        <p:spPr>
          <a:xfrm>
            <a:off x="1903222" y="4956193"/>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TRUE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4046537156"/>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3</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300444"/>
            <a:ext cx="5293633" cy="1977277"/>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The </a:t>
            </a:r>
            <a:r>
              <a:rPr lang="en-US" sz="1800" dirty="0">
                <a:latin typeface="Verdana"/>
                <a:ea typeface="ＭＳ Ｐゴシック" charset="0"/>
                <a:cs typeface="Verdana"/>
              </a:rPr>
              <a:t>Equalities Act says that it is sometimes okay to discriminate against disabled </a:t>
            </a:r>
            <a:r>
              <a:rPr lang="en-US" sz="1800" dirty="0" smtClean="0">
                <a:latin typeface="Verdana"/>
                <a:ea typeface="ＭＳ Ｐゴシック" charset="0"/>
                <a:cs typeface="Verdana"/>
              </a:rPr>
              <a:t>people.</a:t>
            </a:r>
            <a:endParaRPr lang="en-US" sz="1800" dirty="0">
              <a:latin typeface="Verdana"/>
              <a:ea typeface="ＭＳ Ｐゴシック" charset="0"/>
              <a:cs typeface="Verdana"/>
            </a:endParaRPr>
          </a:p>
        </p:txBody>
      </p:sp>
      <p:sp>
        <p:nvSpPr>
          <p:cNvPr id="7" name="Content Placeholder 4"/>
          <p:cNvSpPr>
            <a:spLocks noGrp="1"/>
          </p:cNvSpPr>
          <p:nvPr>
            <p:ph idx="4294967295"/>
          </p:nvPr>
        </p:nvSpPr>
        <p:spPr>
          <a:xfrm>
            <a:off x="1903222" y="4688834"/>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TRUE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4227647981"/>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4</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300444"/>
            <a:ext cx="5293633" cy="2300334"/>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Disabled </a:t>
            </a:r>
            <a:r>
              <a:rPr lang="en-US" sz="1800" dirty="0">
                <a:latin typeface="Verdana"/>
                <a:ea typeface="ＭＳ Ｐゴシック" charset="0"/>
                <a:cs typeface="Verdana"/>
              </a:rPr>
              <a:t>children are 5 times less likely to be sexually abused because they are perceived to be physically unattractive.</a:t>
            </a:r>
          </a:p>
        </p:txBody>
      </p:sp>
      <p:sp>
        <p:nvSpPr>
          <p:cNvPr id="7" name="Content Placeholder 4"/>
          <p:cNvSpPr>
            <a:spLocks noGrp="1"/>
          </p:cNvSpPr>
          <p:nvPr>
            <p:ph idx="4294967295"/>
          </p:nvPr>
        </p:nvSpPr>
        <p:spPr>
          <a:xfrm>
            <a:off x="1903222" y="4989612"/>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FALSE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557220670"/>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5</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300444"/>
            <a:ext cx="5293633" cy="1966137"/>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One </a:t>
            </a:r>
            <a:r>
              <a:rPr lang="en-US" sz="1800" dirty="0">
                <a:latin typeface="Verdana"/>
                <a:ea typeface="ＭＳ Ｐゴシック" charset="0"/>
                <a:cs typeface="Verdana"/>
              </a:rPr>
              <a:t>in five Scottish disabled people have experienced harassment because of their disability. </a:t>
            </a:r>
          </a:p>
        </p:txBody>
      </p:sp>
      <p:sp>
        <p:nvSpPr>
          <p:cNvPr id="7" name="Content Placeholder 4"/>
          <p:cNvSpPr>
            <a:spLocks noGrp="1"/>
          </p:cNvSpPr>
          <p:nvPr>
            <p:ph idx="4294967295"/>
          </p:nvPr>
        </p:nvSpPr>
        <p:spPr>
          <a:xfrm>
            <a:off x="1903222" y="4655415"/>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TRUE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3022210096"/>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6</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1854846"/>
            <a:ext cx="5293633" cy="3236087"/>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Children </a:t>
            </a:r>
            <a:r>
              <a:rPr lang="en-US" sz="1800" dirty="0">
                <a:latin typeface="Verdana"/>
                <a:ea typeface="ＭＳ Ｐゴシック" charset="0"/>
                <a:cs typeface="Verdana"/>
              </a:rPr>
              <a:t>with communication impairments are exempted from the United Nations Convention on the Rights of the Child (UNCRC), because it's not possible to ensure that they are expressing their own views and </a:t>
            </a:r>
            <a:r>
              <a:rPr lang="en-US" sz="1800" dirty="0" smtClean="0">
                <a:latin typeface="Verdana"/>
                <a:ea typeface="ＭＳ Ｐゴシック" charset="0"/>
                <a:cs typeface="Verdana"/>
              </a:rPr>
              <a:t>opinions.</a:t>
            </a:r>
            <a:endParaRPr lang="en-US" sz="1800" dirty="0">
              <a:latin typeface="Verdana"/>
              <a:ea typeface="ＭＳ Ｐゴシック" charset="0"/>
              <a:cs typeface="Verdana"/>
            </a:endParaRPr>
          </a:p>
        </p:txBody>
      </p:sp>
      <p:sp>
        <p:nvSpPr>
          <p:cNvPr id="7" name="Content Placeholder 4"/>
          <p:cNvSpPr>
            <a:spLocks noGrp="1"/>
          </p:cNvSpPr>
          <p:nvPr>
            <p:ph idx="4294967295"/>
          </p:nvPr>
        </p:nvSpPr>
        <p:spPr>
          <a:xfrm>
            <a:off x="1903222" y="5419646"/>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FALSE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1604740994"/>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7</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122205"/>
            <a:ext cx="5293633" cy="2567694"/>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Disabled </a:t>
            </a:r>
            <a:r>
              <a:rPr lang="en-US" sz="1800" dirty="0">
                <a:latin typeface="Verdana"/>
                <a:ea typeface="ＭＳ Ｐゴシック" charset="0"/>
                <a:cs typeface="Verdana"/>
              </a:rPr>
              <a:t>children rarely experience emotional neglect or abuse, because they are provided with </a:t>
            </a:r>
            <a:r>
              <a:rPr lang="en-US" sz="1800" dirty="0" err="1">
                <a:latin typeface="Verdana"/>
                <a:ea typeface="ＭＳ Ｐゴシック" charset="0"/>
                <a:cs typeface="Verdana"/>
              </a:rPr>
              <a:t>personalised</a:t>
            </a:r>
            <a:r>
              <a:rPr lang="en-US" sz="1800" dirty="0">
                <a:latin typeface="Verdana"/>
                <a:ea typeface="ＭＳ Ｐゴシック" charset="0"/>
                <a:cs typeface="Verdana"/>
              </a:rPr>
              <a:t> services to meet their additional support needs.</a:t>
            </a:r>
          </a:p>
        </p:txBody>
      </p:sp>
      <p:sp>
        <p:nvSpPr>
          <p:cNvPr id="7" name="Content Placeholder 4"/>
          <p:cNvSpPr>
            <a:spLocks noGrp="1"/>
          </p:cNvSpPr>
          <p:nvPr>
            <p:ph idx="4294967295"/>
          </p:nvPr>
        </p:nvSpPr>
        <p:spPr>
          <a:xfrm>
            <a:off x="1903222" y="5120548"/>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FALSE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2907559737"/>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lumMod val="85000"/>
            <a:alpha val="78000"/>
          </a:schemeClr>
        </a:solidFill>
        <a:effectLst/>
      </p:bgPr>
    </p:bg>
    <p:spTree>
      <p:nvGrpSpPr>
        <p:cNvPr id="1" name=""/>
        <p:cNvGrpSpPr/>
        <p:nvPr/>
      </p:nvGrpSpPr>
      <p:grpSpPr>
        <a:xfrm>
          <a:off x="0" y="0"/>
          <a:ext cx="0" cy="0"/>
          <a:chOff x="0" y="0"/>
          <a:chExt cx="0" cy="0"/>
        </a:xfrm>
      </p:grpSpPr>
      <p:cxnSp>
        <p:nvCxnSpPr>
          <p:cNvPr id="8" name="Straight Connector 7"/>
          <p:cNvCxnSpPr/>
          <p:nvPr/>
        </p:nvCxnSpPr>
        <p:spPr>
          <a:xfrm>
            <a:off x="410693" y="1460889"/>
            <a:ext cx="8733307" cy="0"/>
          </a:xfrm>
          <a:prstGeom prst="line">
            <a:avLst/>
          </a:prstGeom>
          <a:ln>
            <a:solidFill>
              <a:srgbClr val="000000"/>
            </a:solidFill>
          </a:ln>
          <a:effectLst/>
        </p:spPr>
        <p:style>
          <a:lnRef idx="2">
            <a:schemeClr val="accent1"/>
          </a:lnRef>
          <a:fillRef idx="0">
            <a:schemeClr val="accent1"/>
          </a:fillRef>
          <a:effectRef idx="1">
            <a:schemeClr val="accent1"/>
          </a:effectRef>
          <a:fontRef idx="minor">
            <a:schemeClr val="tx1"/>
          </a:fontRef>
        </p:style>
      </p:cxnSp>
      <p:sp>
        <p:nvSpPr>
          <p:cNvPr id="9" name="Title 1"/>
          <p:cNvSpPr txBox="1">
            <a:spLocks/>
          </p:cNvSpPr>
          <p:nvPr/>
        </p:nvSpPr>
        <p:spPr>
          <a:xfrm>
            <a:off x="324752" y="-184160"/>
            <a:ext cx="8498132" cy="1755775"/>
          </a:xfrm>
          <a:prstGeom prst="rect">
            <a:avLst/>
          </a:prstGeom>
        </p:spPr>
        <p:txBody>
          <a:bodyPr vert="horz" lIns="91440" tIns="45720" rIns="91440" bIns="45720" rtlCol="0" anchor="ctr">
            <a:normAutofit/>
          </a:bodyPr>
          <a:lstStyle>
            <a:lvl1pPr algn="ctr" defTabSz="457200" rtl="0" eaLnBrk="1" latinLnBrk="0" hangingPunct="1">
              <a:spcBef>
                <a:spcPct val="0"/>
              </a:spcBef>
              <a:buNone/>
              <a:defRPr sz="4400" kern="1200">
                <a:solidFill>
                  <a:schemeClr val="tx1"/>
                </a:solidFill>
                <a:latin typeface="+mj-lt"/>
                <a:ea typeface="+mj-ea"/>
                <a:cs typeface="+mj-cs"/>
              </a:defRPr>
            </a:lvl1pPr>
          </a:lstStyle>
          <a:p>
            <a:pPr algn="l">
              <a:lnSpc>
                <a:spcPct val="80000"/>
              </a:lnSpc>
            </a:pPr>
            <a:r>
              <a:rPr lang="en-US" sz="4800" dirty="0" smtClean="0">
                <a:solidFill>
                  <a:srgbClr val="000000"/>
                </a:solidFill>
                <a:latin typeface="Times New Roman"/>
                <a:ea typeface="ＭＳ Ｐゴシック" charset="0"/>
                <a:cs typeface="Times New Roman"/>
              </a:rPr>
              <a:t>Question 8</a:t>
            </a:r>
            <a:endParaRPr lang="en-US" sz="4800" dirty="0">
              <a:solidFill>
                <a:srgbClr val="000000"/>
              </a:solidFill>
              <a:latin typeface="Times New Roman"/>
              <a:cs typeface="Times New Roman"/>
            </a:endParaRPr>
          </a:p>
        </p:txBody>
      </p:sp>
      <p:sp>
        <p:nvSpPr>
          <p:cNvPr id="6" name="Content Placeholder 4"/>
          <p:cNvSpPr>
            <a:spLocks noGrp="1"/>
          </p:cNvSpPr>
          <p:nvPr>
            <p:ph idx="4294967295"/>
          </p:nvPr>
        </p:nvSpPr>
        <p:spPr>
          <a:xfrm>
            <a:off x="1903222" y="2267024"/>
            <a:ext cx="5293633" cy="2322614"/>
          </a:xfrm>
          <a:solidFill>
            <a:schemeClr val="bg1"/>
          </a:solidFill>
        </p:spPr>
        <p:txBody>
          <a:bodyPr lIns="468000" tIns="46800" rIns="432000" numCol="1" spcCol="468000">
            <a:noAutofit/>
          </a:bodyPr>
          <a:lstStyle/>
          <a:p>
            <a:pPr marL="0" indent="0">
              <a:lnSpc>
                <a:spcPct val="120000"/>
              </a:lnSpc>
              <a:buNone/>
            </a:pPr>
            <a:endParaRPr lang="en-US" sz="1800" dirty="0" smtClean="0">
              <a:latin typeface="Verdana"/>
              <a:ea typeface="ＭＳ Ｐゴシック" charset="0"/>
              <a:cs typeface="Verdana"/>
            </a:endParaRPr>
          </a:p>
          <a:p>
            <a:pPr marL="0" indent="0">
              <a:lnSpc>
                <a:spcPct val="120000"/>
              </a:lnSpc>
              <a:buNone/>
            </a:pPr>
            <a:r>
              <a:rPr lang="en-US" sz="1800" dirty="0" smtClean="0">
                <a:latin typeface="Verdana"/>
                <a:ea typeface="ＭＳ Ｐゴシック" charset="0"/>
                <a:cs typeface="Verdana"/>
              </a:rPr>
              <a:t>Children </a:t>
            </a:r>
            <a:r>
              <a:rPr lang="en-US" sz="1800" dirty="0">
                <a:latin typeface="Verdana"/>
                <a:ea typeface="ＭＳ Ｐゴシック" charset="0"/>
                <a:cs typeface="Verdana"/>
              </a:rPr>
              <a:t>with communication impairments are more than five times as likely to be abused than children without communication impairments.</a:t>
            </a:r>
          </a:p>
        </p:txBody>
      </p:sp>
      <p:sp>
        <p:nvSpPr>
          <p:cNvPr id="7" name="Content Placeholder 4"/>
          <p:cNvSpPr>
            <a:spLocks noGrp="1"/>
          </p:cNvSpPr>
          <p:nvPr>
            <p:ph idx="4294967295"/>
          </p:nvPr>
        </p:nvSpPr>
        <p:spPr>
          <a:xfrm>
            <a:off x="1903222" y="5042570"/>
            <a:ext cx="5293633" cy="976952"/>
          </a:xfrm>
          <a:solidFill>
            <a:schemeClr val="bg1"/>
          </a:solidFill>
        </p:spPr>
        <p:txBody>
          <a:bodyPr lIns="468000" tIns="46800" rIns="432000" numCol="1" spcCol="468000">
            <a:noAutofit/>
          </a:bodyPr>
          <a:lstStyle/>
          <a:p>
            <a:pPr marL="0" indent="0" algn="ctr">
              <a:buNone/>
            </a:pPr>
            <a:endParaRPr lang="en-US" sz="1800" b="1" dirty="0" smtClean="0">
              <a:latin typeface="Verdana"/>
              <a:ea typeface="ＭＳ Ｐゴシック" charset="0"/>
              <a:cs typeface="Verdana"/>
            </a:endParaRPr>
          </a:p>
          <a:p>
            <a:pPr marL="0" indent="0" algn="ctr">
              <a:buNone/>
            </a:pPr>
            <a:r>
              <a:rPr lang="en-US" sz="1800" b="1" dirty="0" smtClean="0">
                <a:latin typeface="Verdana"/>
                <a:ea typeface="ＭＳ Ｐゴシック" charset="0"/>
                <a:cs typeface="Verdana"/>
              </a:rPr>
              <a:t>TRUE</a:t>
            </a:r>
            <a:endParaRPr lang="en-US" sz="1800" b="1" dirty="0">
              <a:latin typeface="Verdana"/>
              <a:ea typeface="ＭＳ Ｐゴシック" charset="0"/>
              <a:cs typeface="Verdana"/>
            </a:endParaRPr>
          </a:p>
        </p:txBody>
      </p:sp>
      <p:sp>
        <p:nvSpPr>
          <p:cNvPr id="11" name="Subtitle 2"/>
          <p:cNvSpPr txBox="1">
            <a:spLocks/>
          </p:cNvSpPr>
          <p:nvPr/>
        </p:nvSpPr>
        <p:spPr>
          <a:xfrm>
            <a:off x="324752" y="993187"/>
            <a:ext cx="6400800" cy="467702"/>
          </a:xfrm>
          <a:prstGeom prst="rect">
            <a:avLst/>
          </a:prstGeom>
        </p:spPr>
        <p:txBody>
          <a:bodyPr vert="horz" lIns="91440" tIns="45720" rIns="91440" bIns="45720" rtlCol="0">
            <a:norm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smtClean="0">
                <a:solidFill>
                  <a:srgbClr val="000000"/>
                </a:solidFill>
                <a:latin typeface="Verdana"/>
                <a:cs typeface="Verdana"/>
              </a:rPr>
              <a:t>True or false?</a:t>
            </a:r>
            <a:endParaRPr lang="en-US" sz="1400" dirty="0">
              <a:solidFill>
                <a:srgbClr val="000000"/>
              </a:solidFill>
              <a:latin typeface="Verdana"/>
              <a:cs typeface="Verdana"/>
            </a:endParaRPr>
          </a:p>
        </p:txBody>
      </p:sp>
    </p:spTree>
    <p:extLst>
      <p:ext uri="{BB962C8B-B14F-4D97-AF65-F5344CB8AC3E}">
        <p14:creationId xmlns:p14="http://schemas.microsoft.com/office/powerpoint/2010/main" val="230382855"/>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bg/>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7">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animBg="1"/>
    </p:bldLst>
  </p:timing>
</p:sld>
</file>

<file path=ppt/theme/theme1.xml><?xml version="1.0" encoding="utf-8"?>
<a:theme xmlns:a="http://schemas.openxmlformats.org/drawingml/2006/main" name="Office Theme">
  <a:themeElements>
    <a:clrScheme name="Disability Toolkit">
      <a:dk1>
        <a:srgbClr val="41B5A7"/>
      </a:dk1>
      <a:lt1>
        <a:srgbClr val="FFFFFF"/>
      </a:lt1>
      <a:dk2>
        <a:srgbClr val="41B5A7"/>
      </a:dk2>
      <a:lt2>
        <a:srgbClr val="FFFFFF"/>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a:majorFont>
        <a:latin typeface="Arial"/>
        <a:ea typeface=""/>
        <a:cs typeface=""/>
        <a:font script="Jpan" typeface="ＭＳ Ｐゴシック"/>
        <a:font script="Hang" typeface="돋움"/>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Times New Roman"/>
        <a:ea typeface=""/>
        <a:cs typeface=""/>
        <a:font script="Jpan" typeface="ＭＳ Ｐ明朝"/>
        <a:font script="Hang" typeface="바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677</TotalTime>
  <Words>667</Words>
  <Application>Microsoft Macintosh PowerPoint</Application>
  <PresentationFormat>On-screen Show (4:3)</PresentationFormat>
  <Paragraphs>156</Paragraphs>
  <Slides>12</Slides>
  <Notes>11</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Child Protection and Disability</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Primate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Child Protection and Disability</dc:title>
  <dc:creator>Steven Brown</dc:creator>
  <cp:lastModifiedBy>Steven Brown</cp:lastModifiedBy>
  <cp:revision>99</cp:revision>
  <dcterms:created xsi:type="dcterms:W3CDTF">2014-04-11T11:46:25Z</dcterms:created>
  <dcterms:modified xsi:type="dcterms:W3CDTF">2014-04-28T13:17:12Z</dcterms:modified>
</cp:coreProperties>
</file>

<file path=docProps/thumbnail.jpeg>
</file>