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96" r:id="rId4"/>
    <p:sldId id="259" r:id="rId5"/>
    <p:sldId id="297" r:id="rId6"/>
    <p:sldId id="270" r:id="rId7"/>
    <p:sldId id="261" r:id="rId8"/>
    <p:sldId id="298" r:id="rId9"/>
    <p:sldId id="299" r:id="rId10"/>
    <p:sldId id="300" r:id="rId11"/>
    <p:sldId id="301" r:id="rId12"/>
    <p:sldId id="262" r:id="rId13"/>
    <p:sldId id="302" r:id="rId14"/>
    <p:sldId id="260" r:id="rId15"/>
    <p:sldId id="263" r:id="rId16"/>
    <p:sldId id="303" r:id="rId17"/>
    <p:sldId id="304" r:id="rId18"/>
    <p:sldId id="305" r:id="rId19"/>
    <p:sldId id="306" r:id="rId20"/>
    <p:sldId id="307" r:id="rId21"/>
    <p:sldId id="308" r:id="rId22"/>
    <p:sldId id="309" r:id="rId23"/>
    <p:sldId id="310" r:id="rId24"/>
    <p:sldId id="311" r:id="rId25"/>
    <p:sldId id="312" r:id="rId26"/>
    <p:sldId id="313" r:id="rId27"/>
    <p:sldId id="314" r:id="rId28"/>
    <p:sldId id="268" r:id="rId29"/>
    <p:sldId id="269" r:id="rId30"/>
    <p:sldId id="315" r:id="rId31"/>
    <p:sldId id="316" r:id="rId32"/>
    <p:sldId id="272" r:id="rId33"/>
    <p:sldId id="317" r:id="rId34"/>
    <p:sldId id="318" r:id="rId35"/>
    <p:sldId id="319" r:id="rId36"/>
    <p:sldId id="320" r:id="rId37"/>
    <p:sldId id="321" r:id="rId38"/>
    <p:sldId id="322" r:id="rId39"/>
    <p:sldId id="283" r:id="rId40"/>
    <p:sldId id="288" r:id="rId41"/>
    <p:sldId id="293" r:id="rId42"/>
    <p:sldId id="294" r:id="rId43"/>
    <p:sldId id="295" r:id="rId44"/>
    <p:sldId id="323"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41B5A7"/>
    <a:srgbClr val="C6B2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28" autoAdjust="0"/>
  </p:normalViewPr>
  <p:slideViewPr>
    <p:cSldViewPr snapToGrid="0" snapToObjects="1">
      <p:cViewPr varScale="1">
        <p:scale>
          <a:sx n="113" d="100"/>
          <a:sy n="113" d="100"/>
        </p:scale>
        <p:origin x="-7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4CCC00-4CDC-674D-9494-6056CDFA2540}" type="datetimeFigureOut">
              <a:rPr lang="en-US" smtClean="0"/>
              <a:t>02/05/2014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2875A-7CA3-104A-93D2-025F48B035D0}" type="slidenum">
              <a:rPr lang="en-US" smtClean="0"/>
              <a:t>‹#›</a:t>
            </a:fld>
            <a:endParaRPr lang="en-US"/>
          </a:p>
        </p:txBody>
      </p:sp>
    </p:spTree>
    <p:extLst>
      <p:ext uri="{BB962C8B-B14F-4D97-AF65-F5344CB8AC3E}">
        <p14:creationId xmlns:p14="http://schemas.microsoft.com/office/powerpoint/2010/main" val="170458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This 2</a:t>
            </a:r>
            <a:r>
              <a:rPr lang="en-US" baseline="30000" dirty="0" smtClean="0"/>
              <a:t>nd</a:t>
            </a:r>
            <a:r>
              <a:rPr lang="en-US" dirty="0" smtClean="0"/>
              <a:t> part of the course focuses on particular issues that arise for protecting disabled children and gives indicators of how to approach these.</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a:t>
            </a:fld>
            <a:endParaRPr lang="en-US"/>
          </a:p>
        </p:txBody>
      </p:sp>
    </p:spTree>
    <p:extLst>
      <p:ext uri="{BB962C8B-B14F-4D97-AF65-F5344CB8AC3E}">
        <p14:creationId xmlns:p14="http://schemas.microsoft.com/office/powerpoint/2010/main" val="3895998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Taylor et al (2014) noted a concern that many workers thought that </a:t>
            </a:r>
            <a:r>
              <a:rPr lang="en-US" dirty="0" smtClean="0"/>
              <a:t>disabled children with communication impairments were more vulnerable and other disabled children were seen as more ‘protected’.  It seemed to be assumed that the number of </a:t>
            </a:r>
            <a:r>
              <a:rPr lang="en-US" dirty="0" err="1" smtClean="0"/>
              <a:t>carers</a:t>
            </a:r>
            <a:r>
              <a:rPr lang="en-US" dirty="0" smtClean="0"/>
              <a:t> increased protection whereas in fact it tends to increase risk.</a:t>
            </a:r>
            <a:endParaRPr lang="en-GB" dirty="0" smtClean="0"/>
          </a:p>
          <a:p>
            <a:pPr eaLnBrk="1" hangingPunct="1"/>
            <a:r>
              <a:rPr lang="en-GB" dirty="0" smtClean="0"/>
              <a:t>It is important to be aware of the concept of ‘</a:t>
            </a:r>
            <a:r>
              <a:rPr lang="en-GB" altLang="ja-JP" dirty="0" smtClean="0"/>
              <a:t>grooming</a:t>
            </a:r>
            <a:r>
              <a:rPr lang="en-GB" dirty="0" smtClean="0"/>
              <a:t>’</a:t>
            </a:r>
            <a:r>
              <a:rPr lang="en-GB" altLang="ja-JP" dirty="0" smtClean="0"/>
              <a:t>. This is where abusers develop a relationship with a child (and often a parent). The grooming process supports the harm to the child and often makes the child feel responsible and unable to tell. These abusers are good at making friends with children; may live or join in with families in order to abuse. They may also  look for jobs or volunteer roles so that they gain contact with children or spend time in places frequented by them. They may also gain access using social media like Facebook.</a:t>
            </a:r>
          </a:p>
        </p:txBody>
      </p:sp>
      <p:sp>
        <p:nvSpPr>
          <p:cNvPr id="4" name="Slide Number Placeholder 3"/>
          <p:cNvSpPr>
            <a:spLocks noGrp="1"/>
          </p:cNvSpPr>
          <p:nvPr>
            <p:ph type="sldNum" sz="quarter" idx="10"/>
          </p:nvPr>
        </p:nvSpPr>
        <p:spPr/>
        <p:txBody>
          <a:bodyPr/>
          <a:lstStyle/>
          <a:p>
            <a:fld id="{03F2875A-7CA3-104A-93D2-025F48B035D0}" type="slidenum">
              <a:rPr lang="en-US" smtClean="0"/>
              <a:t>10</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Disabled children may not be seen as requiring keeping safe information as their understanding might be impaired.  They may not receive any sex education.  This can be compounded by carers and professionals not considering them as sexual beings and being, therefore, blind to the risks of sexual abuse.</a:t>
            </a:r>
          </a:p>
          <a:p>
            <a:pPr eaLnBrk="1" hangingPunct="1">
              <a:spcBef>
                <a:spcPct val="0"/>
              </a:spcBef>
            </a:pPr>
            <a:endParaRPr lang="en-GB" dirty="0" smtClean="0"/>
          </a:p>
          <a:p>
            <a:pPr eaLnBrk="1" hangingPunct="1">
              <a:spcBef>
                <a:spcPct val="0"/>
              </a:spcBef>
            </a:pPr>
            <a:r>
              <a:rPr lang="en-GB" dirty="0" smtClean="0"/>
              <a:t>They may also require a number of carers for intimate care needs such as bathing and toileting leaving them vulnerable.</a:t>
            </a:r>
          </a:p>
        </p:txBody>
      </p:sp>
      <p:sp>
        <p:nvSpPr>
          <p:cNvPr id="4" name="Slide Number Placeholder 3"/>
          <p:cNvSpPr>
            <a:spLocks noGrp="1"/>
          </p:cNvSpPr>
          <p:nvPr>
            <p:ph type="sldNum" sz="quarter" idx="10"/>
          </p:nvPr>
        </p:nvSpPr>
        <p:spPr/>
        <p:txBody>
          <a:bodyPr/>
          <a:lstStyle/>
          <a:p>
            <a:fld id="{03F2875A-7CA3-104A-93D2-025F48B035D0}" type="slidenum">
              <a:rPr lang="en-US" smtClean="0"/>
              <a:t>11</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Also from Stalker et al.</a:t>
            </a:r>
          </a:p>
          <a:p>
            <a:pPr eaLnBrk="1" hangingPunct="1">
              <a:spcBef>
                <a:spcPct val="0"/>
              </a:spcBef>
            </a:pPr>
            <a:r>
              <a:rPr lang="en-US" dirty="0" smtClean="0"/>
              <a:t>Several studies have investigated whether different types of impairment are variously associated with different forms of abuse. Morris (1999) found that disabled children were more likely to be referred and/or registered for emotional abuse and neglect than non- disabled children.</a:t>
            </a:r>
          </a:p>
          <a:p>
            <a:pPr eaLnBrk="1" hangingPunct="1">
              <a:spcBef>
                <a:spcPct val="0"/>
              </a:spcBef>
            </a:pPr>
            <a:endParaRPr lang="en-US" dirty="0" smtClean="0"/>
          </a:p>
          <a:p>
            <a:pPr eaLnBrk="1" hangingPunct="1">
              <a:spcBef>
                <a:spcPct val="0"/>
              </a:spcBef>
            </a:pPr>
            <a:r>
              <a:rPr lang="en-US" dirty="0" smtClean="0"/>
              <a:t> Sullivan &amp; Knutson</a:t>
            </a:r>
            <a:r>
              <a:rPr lang="ja-JP" altLang="en-US" dirty="0" smtClean="0"/>
              <a:t>’</a:t>
            </a:r>
            <a:r>
              <a:rPr lang="en-US" altLang="ja-JP" dirty="0" smtClean="0"/>
              <a:t>s (2000) study showed that most abused disabled children endured multiple forms of maltreatment, with neglect again being the most common. Although they found no association between type of impairment and form of abuse, their findings suggested that children with communication difficulties and </a:t>
            </a:r>
            <a:r>
              <a:rPr lang="en-GB" altLang="ja-JP" dirty="0" smtClean="0"/>
              <a:t>behavioural</a:t>
            </a:r>
            <a:r>
              <a:rPr lang="en-US" altLang="ja-JP" dirty="0" smtClean="0"/>
              <a:t> disorders had a much heightened risk of maltreatment, between 5 and 7 times that of non-disabled children. </a:t>
            </a:r>
          </a:p>
          <a:p>
            <a:pPr eaLnBrk="1" hangingPunct="1">
              <a:spcBef>
                <a:spcPct val="0"/>
              </a:spcBef>
            </a:pPr>
            <a:endParaRPr lang="en-US" dirty="0" smtClean="0"/>
          </a:p>
          <a:p>
            <a:pPr eaLnBrk="1" hangingPunct="1">
              <a:spcBef>
                <a:spcPct val="0"/>
              </a:spcBef>
            </a:pPr>
            <a:r>
              <a:rPr lang="en-US" dirty="0" smtClean="0"/>
              <a:t>Knutson et al (2004) also reported that children with communication difficulties could be at greater risk of physical abuse. Similarly, </a:t>
            </a:r>
            <a:r>
              <a:rPr lang="en-US" dirty="0" err="1" smtClean="0"/>
              <a:t>Kvam</a:t>
            </a:r>
            <a:r>
              <a:rPr lang="en-US" dirty="0" smtClean="0"/>
              <a:t> (2000) found significant associations suggesting that physical abuse is more likely in children with learning disabilities, sensory impairments and concentration problems</a:t>
            </a:r>
            <a:r>
              <a:rPr lang="en-GB" dirty="0" smtClean="0"/>
              <a:t> </a:t>
            </a:r>
          </a:p>
        </p:txBody>
      </p:sp>
      <p:sp>
        <p:nvSpPr>
          <p:cNvPr id="4" name="Slide Number Placeholder 3"/>
          <p:cNvSpPr>
            <a:spLocks noGrp="1"/>
          </p:cNvSpPr>
          <p:nvPr>
            <p:ph type="sldNum" sz="quarter" idx="10"/>
          </p:nvPr>
        </p:nvSpPr>
        <p:spPr/>
        <p:txBody>
          <a:bodyPr/>
          <a:lstStyle/>
          <a:p>
            <a:fld id="{03F2875A-7CA3-104A-93D2-025F48B035D0}" type="slidenum">
              <a:rPr lang="en-US" smtClean="0"/>
              <a:t>12</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Having considered why there might be under-reporting of the abuse of disabled children and why they may be particularly vulnerable,  the focus should now turn to the </a:t>
            </a:r>
            <a:r>
              <a:rPr lang="en-US" b="1" dirty="0" smtClean="0"/>
              <a:t>risks </a:t>
            </a:r>
            <a:r>
              <a:rPr lang="en-US" dirty="0" smtClean="0"/>
              <a:t>they face and whether there are </a:t>
            </a:r>
            <a:r>
              <a:rPr lang="en-US" b="1" dirty="0" smtClean="0"/>
              <a:t>particular abuses </a:t>
            </a:r>
            <a:r>
              <a:rPr lang="en-US" dirty="0" smtClean="0"/>
              <a:t>to which they are uniquely vulnerable.</a:t>
            </a:r>
          </a:p>
          <a:p>
            <a:pPr eaLnBrk="1" hangingPunct="1">
              <a:spcBef>
                <a:spcPct val="0"/>
              </a:spcBef>
            </a:pPr>
            <a:endParaRPr lang="en-US" dirty="0" smtClean="0"/>
          </a:p>
          <a:p>
            <a:pPr eaLnBrk="1" hangingPunct="1">
              <a:spcBef>
                <a:spcPct val="0"/>
              </a:spcBef>
            </a:pPr>
            <a:r>
              <a:rPr lang="en-US" b="1" dirty="0" smtClean="0"/>
              <a:t>Take feedback from the groups and compare their thoughts with the following slides.</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13</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Many disabled children require regular medication and this can be subject to poor administration by either parent or professional carers – in some cases it may even be deliberately misused.</a:t>
            </a:r>
          </a:p>
          <a:p>
            <a:pPr eaLnBrk="1" hangingPunct="1">
              <a:spcBef>
                <a:spcPct val="0"/>
              </a:spcBef>
            </a:pPr>
            <a:endParaRPr lang="en-GB" dirty="0" smtClean="0"/>
          </a:p>
          <a:p>
            <a:pPr eaLnBrk="1" hangingPunct="1">
              <a:spcBef>
                <a:spcPct val="0"/>
              </a:spcBef>
            </a:pPr>
            <a:r>
              <a:rPr lang="en-GB" dirty="0" smtClean="0"/>
              <a:t>As the Stalker study highlights children with challenging behaviour are particularly at risk.</a:t>
            </a:r>
          </a:p>
          <a:p>
            <a:pPr eaLnBrk="1" hangingPunct="1">
              <a:spcBef>
                <a:spcPct val="0"/>
              </a:spcBef>
            </a:pPr>
            <a:endParaRPr lang="en-GB" dirty="0" smtClean="0"/>
          </a:p>
          <a:p>
            <a:pPr eaLnBrk="1" hangingPunct="1">
              <a:spcBef>
                <a:spcPct val="0"/>
              </a:spcBef>
            </a:pPr>
            <a:r>
              <a:rPr lang="en-GB" dirty="0" smtClean="0"/>
              <a:t>The need for personal care, sometimes by a relatively large number of carers can expose an extra risk.</a:t>
            </a:r>
          </a:p>
          <a:p>
            <a:pPr eaLnBrk="1" hangingPunct="1">
              <a:spcBef>
                <a:spcPct val="0"/>
              </a:spcBef>
            </a:pPr>
            <a:endParaRPr lang="en-GB" dirty="0" smtClean="0"/>
          </a:p>
          <a:p>
            <a:pPr eaLnBrk="1" hangingPunct="1">
              <a:spcBef>
                <a:spcPct val="0"/>
              </a:spcBef>
            </a:pPr>
            <a:r>
              <a:rPr lang="en-GB" dirty="0" smtClean="0"/>
              <a:t>Many children seek support from their friends, find out information from them (particularly on sexual matters) and generally benefit from getting experiences out of the home – many disabled children, though, have few friends and often no unsupervised access to their peer group.</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14</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Firstly it is important to be clear that disabled children can suffer exactly the same abuse as other children.</a:t>
            </a:r>
          </a:p>
          <a:p>
            <a:pPr eaLnBrk="1" hangingPunct="1">
              <a:spcBef>
                <a:spcPct val="0"/>
              </a:spcBef>
            </a:pPr>
            <a:endParaRPr lang="en-US" dirty="0" smtClean="0"/>
          </a:p>
          <a:p>
            <a:pPr eaLnBrk="1" hangingPunct="1">
              <a:spcBef>
                <a:spcPct val="0"/>
              </a:spcBef>
            </a:pPr>
            <a:r>
              <a:rPr lang="en-US" dirty="0" smtClean="0"/>
              <a:t>Whilst the studies quoted above suggest that neglect might be particularly prevalent, this is actually the same for other children Child Protection registers.</a:t>
            </a:r>
          </a:p>
          <a:p>
            <a:pPr eaLnBrk="1" hangingPunct="1">
              <a:spcBef>
                <a:spcPct val="0"/>
              </a:spcBef>
            </a:pPr>
            <a:endParaRPr lang="en-US" dirty="0" smtClean="0"/>
          </a:p>
          <a:p>
            <a:pPr eaLnBrk="1" hangingPunct="1">
              <a:spcBef>
                <a:spcPct val="0"/>
              </a:spcBef>
            </a:pPr>
            <a:r>
              <a:rPr lang="en-US" dirty="0" smtClean="0"/>
              <a:t>There is often a reluctance to believe that disabled children are sexually abused – perhaps because of a misunderstanding that such abuse is linked to notions of sexuality and attractiveness rather than dominance. Disabled children may be particularly vulnerable to sexual exploitation.</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15</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There is a range of ways a disabled child might experience Neglect.</a:t>
            </a:r>
          </a:p>
          <a:p>
            <a:pPr eaLnBrk="1" hangingPunct="1"/>
            <a:endParaRPr lang="en-GB" dirty="0" smtClean="0"/>
          </a:p>
          <a:p>
            <a:pPr eaLnBrk="1" hangingPunct="1"/>
            <a:r>
              <a:rPr lang="en-GB" dirty="0" smtClean="0"/>
              <a:t>Failure to  provide adequate food might include: not attending to special diets.</a:t>
            </a:r>
          </a:p>
          <a:p>
            <a:pPr eaLnBrk="1" hangingPunct="1"/>
            <a:endParaRPr lang="en-GB" dirty="0" smtClean="0"/>
          </a:p>
          <a:p>
            <a:pPr eaLnBrk="1" hangingPunct="1"/>
            <a:r>
              <a:rPr lang="en-GB" dirty="0" smtClean="0"/>
              <a:t>Failing to provide adequate clothing (not because of lack of money); age inappropriate clothing; nappies, incontinence pads when not needed or appropriate.</a:t>
            </a:r>
          </a:p>
        </p:txBody>
      </p:sp>
      <p:sp>
        <p:nvSpPr>
          <p:cNvPr id="4" name="Slide Number Placeholder 3"/>
          <p:cNvSpPr>
            <a:spLocks noGrp="1"/>
          </p:cNvSpPr>
          <p:nvPr>
            <p:ph type="sldNum" sz="quarter" idx="10"/>
          </p:nvPr>
        </p:nvSpPr>
        <p:spPr/>
        <p:txBody>
          <a:bodyPr/>
          <a:lstStyle/>
          <a:p>
            <a:fld id="{03F2875A-7CA3-104A-93D2-025F48B035D0}" type="slidenum">
              <a:rPr lang="en-US" smtClean="0"/>
              <a:t>16</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GB"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17</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Children may be feel frightened by what they see or hear. They may not be told what is happening. Parents may not not know how  to explain what is happening and assume that they do not need know. However, often siblings know more than parents realise. </a:t>
            </a:r>
          </a:p>
          <a:p>
            <a:pPr eaLnBrk="1" hangingPunct="1"/>
            <a:r>
              <a:rPr lang="en-GB" dirty="0" smtClean="0"/>
              <a:t>A sibling may feel protective or may feel jealous about the attention that their disabled brother or sister is receiving from parents and other adults around them.</a:t>
            </a:r>
          </a:p>
          <a:p>
            <a:pPr eaLnBrk="1" hangingPunct="1"/>
            <a:r>
              <a:rPr lang="en-GB" dirty="0" smtClean="0"/>
              <a:t>Neglect may not be intentional but the exhausting physical and profound emotional demands of having a child with a life shortening condition or disability can leave parents/carers with very little time or energy for the rest of the family. </a:t>
            </a:r>
          </a:p>
          <a:p>
            <a:pPr eaLnBrk="1" hangingPunct="1"/>
            <a:r>
              <a:rPr lang="en-GB" dirty="0" smtClean="0"/>
              <a:t>Sleep may be disturbed and child may be bullied or teased at school.</a:t>
            </a:r>
          </a:p>
          <a:p>
            <a:pPr eaLnBrk="1" hangingPunct="1"/>
            <a:r>
              <a:rPr lang="en-GB" dirty="0" smtClean="0"/>
              <a:t>A sibling therefore may feel particularly distressed, vulnerable and abandoned.</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18</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The case study is set out in a separate WORD document – make copies for each participant.</a:t>
            </a:r>
          </a:p>
          <a:p>
            <a:endParaRPr lang="en-US" b="1" dirty="0" smtClean="0"/>
          </a:p>
          <a:p>
            <a:r>
              <a:rPr lang="en-US" b="1" dirty="0" smtClean="0"/>
              <a:t>A response to the questions is provided on the separate trainer’s note to the Case study.</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19</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If running this course as a stand alone event</a:t>
            </a:r>
          </a:p>
          <a:p>
            <a:pPr eaLnBrk="1" hangingPunct="1">
              <a:buFontTx/>
              <a:buChar char="•"/>
            </a:pPr>
            <a:r>
              <a:rPr lang="en-GB" dirty="0" smtClean="0"/>
              <a:t>  Housekeeping</a:t>
            </a:r>
          </a:p>
          <a:p>
            <a:pPr eaLnBrk="1" hangingPunct="1">
              <a:buFontTx/>
              <a:buChar char="•"/>
            </a:pPr>
            <a:r>
              <a:rPr lang="en-GB" dirty="0" smtClean="0"/>
              <a:t>  Introductions</a:t>
            </a:r>
          </a:p>
          <a:p>
            <a:pPr eaLnBrk="1" hangingPunct="1">
              <a:buFontTx/>
              <a:buChar char="•"/>
            </a:pPr>
            <a:r>
              <a:rPr lang="en-GB" dirty="0" smtClean="0"/>
              <a:t>  Learning agreement (slide from Part One)</a:t>
            </a:r>
          </a:p>
          <a:p>
            <a:pPr eaLnBrk="1" hangingPunct="1">
              <a:spcBef>
                <a:spcPct val="0"/>
              </a:spcBef>
              <a:buFontTx/>
              <a:buChar char="•"/>
            </a:pPr>
            <a:r>
              <a:rPr lang="en-US" dirty="0" smtClean="0"/>
              <a:t>  Disability and child protection are emotive issues. </a:t>
            </a:r>
            <a:r>
              <a:rPr lang="en-GB" dirty="0" smtClean="0">
                <a:latin typeface="Arial" charset="0"/>
              </a:rPr>
              <a:t>Offer to discuss any issues raised on an individual basis after the sessions should anyone wish to do so.</a:t>
            </a:r>
            <a:endParaRPr lang="en-GB" dirty="0" smtClean="0"/>
          </a:p>
          <a:p>
            <a:pPr eaLnBrk="1" hangingPunct="1">
              <a:buFontTx/>
              <a:buChar char="•"/>
            </a:pPr>
            <a:r>
              <a:rPr lang="en-GB" dirty="0" smtClean="0"/>
              <a:t>  Reminder that Part One covered the context including different models of disability.</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discussion of the previous slides and case study should lead into the next part of the course which begins to consider how practice can be developed and improved.</a:t>
            </a:r>
          </a:p>
          <a:p>
            <a:pPr eaLnBrk="1" hangingPunct="1">
              <a:spcBef>
                <a:spcPct val="0"/>
              </a:spcBef>
            </a:pPr>
            <a:endParaRPr lang="en-US" dirty="0" smtClean="0"/>
          </a:p>
          <a:p>
            <a:pPr eaLnBrk="1" hangingPunct="1">
              <a:spcBef>
                <a:spcPct val="0"/>
              </a:spcBef>
            </a:pPr>
            <a:r>
              <a:rPr lang="en-US" b="1" dirty="0" smtClean="0"/>
              <a:t>Start by asking participants what they think can be done.</a:t>
            </a:r>
          </a:p>
          <a:p>
            <a:pPr eaLnBrk="1" hangingPunct="1">
              <a:spcBef>
                <a:spcPct val="0"/>
              </a:spcBef>
            </a:pPr>
            <a:endParaRPr lang="en-US" dirty="0" smtClean="0">
              <a:solidFill>
                <a:srgbClr val="FF0000"/>
              </a:solidFill>
            </a:endParaRPr>
          </a:p>
          <a:p>
            <a:pPr eaLnBrk="1" hangingPunct="1">
              <a:spcBef>
                <a:spcPct val="0"/>
              </a:spcBef>
            </a:pPr>
            <a:r>
              <a:rPr lang="en-US" b="1" dirty="0" smtClean="0"/>
              <a:t>Compare participants’ thoughts with the following slides</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20</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dirty="0" smtClean="0"/>
              <a:t>This slide lists the main areas under which improvement might be considered – can all the points raised by participants fit within these? </a:t>
            </a:r>
          </a:p>
          <a:p>
            <a:pPr eaLnBrk="1" hangingPunct="1">
              <a:spcBef>
                <a:spcPct val="0"/>
              </a:spcBef>
            </a:pPr>
            <a:endParaRPr lang="en-US" b="1" dirty="0" smtClean="0"/>
          </a:p>
          <a:p>
            <a:pPr eaLnBrk="1" hangingPunct="1">
              <a:spcBef>
                <a:spcPct val="0"/>
              </a:spcBef>
            </a:pPr>
            <a:r>
              <a:rPr lang="en-US" b="1" dirty="0" smtClean="0"/>
              <a:t>Discuss any points which don’t come under these headings.</a:t>
            </a:r>
          </a:p>
          <a:p>
            <a:pPr eaLnBrk="1" hangingPunct="1">
              <a:spcBef>
                <a:spcPct val="0"/>
              </a:spcBef>
            </a:pPr>
            <a:endParaRPr lang="en-US" b="1" dirty="0" smtClean="0"/>
          </a:p>
          <a:p>
            <a:pPr eaLnBrk="1" hangingPunct="1">
              <a:spcBef>
                <a:spcPct val="0"/>
              </a:spcBef>
            </a:pPr>
            <a:r>
              <a:rPr lang="en-US" b="1" dirty="0" smtClean="0"/>
              <a:t>Move on by explaining that each point is further elaborated by the slides that follow</a:t>
            </a:r>
          </a:p>
          <a:p>
            <a:pPr eaLnBrk="1" hangingPunct="1">
              <a:spcBef>
                <a:spcPct val="0"/>
              </a:spcBef>
            </a:pPr>
            <a:r>
              <a:rPr lang="en-US" dirty="0" smtClean="0"/>
              <a: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21</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A Scottish study of the professional response was undertaken by Stalker et al who collected data from key informants -  senior managers in central government; health services; inspectorates; police; voluntary sector and children's commissioner</a:t>
            </a:r>
            <a:r>
              <a:rPr lang="ja-JP" altLang="en-GB" dirty="0" smtClean="0"/>
              <a:t>’</a:t>
            </a:r>
            <a:r>
              <a:rPr lang="en-GB" altLang="ja-JP" dirty="0" smtClean="0"/>
              <a:t>s office. </a:t>
            </a:r>
            <a:r>
              <a:rPr lang="en-US" altLang="ja-JP" dirty="0" smtClean="0"/>
              <a:t>She advocates better joined up working.  Her observation has been confirmed by discussions with many practitioners.</a:t>
            </a:r>
          </a:p>
          <a:p>
            <a:pPr eaLnBrk="1" hangingPunct="1">
              <a:spcBef>
                <a:spcPct val="0"/>
              </a:spcBef>
            </a:pPr>
            <a:endParaRPr lang="en-US" dirty="0" smtClean="0"/>
          </a:p>
          <a:p>
            <a:pPr eaLnBrk="1" hangingPunct="1">
              <a:spcBef>
                <a:spcPct val="0"/>
              </a:spcBef>
            </a:pPr>
            <a:r>
              <a:rPr lang="en-US" dirty="0" smtClean="0"/>
              <a:t>They found that north and south of the border, better co-ordination is needed between children</a:t>
            </a:r>
            <a:r>
              <a:rPr lang="ja-JP" altLang="en-US" dirty="0" smtClean="0"/>
              <a:t>’</a:t>
            </a:r>
            <a:r>
              <a:rPr lang="en-US" altLang="ja-JP" dirty="0" smtClean="0"/>
              <a:t>s disability teams and child protection teams.</a:t>
            </a:r>
          </a:p>
          <a:p>
            <a:pPr eaLnBrk="1" hangingPunct="1">
              <a:spcBef>
                <a:spcPct val="0"/>
              </a:spcBef>
            </a:pPr>
            <a:endParaRPr lang="en-US" dirty="0" smtClean="0"/>
          </a:p>
          <a:p>
            <a:pPr eaLnBrk="1" hangingPunct="1">
              <a:spcBef>
                <a:spcPct val="0"/>
              </a:spcBef>
            </a:pPr>
            <a:r>
              <a:rPr lang="en-US" dirty="0" smtClean="0"/>
              <a:t>Though there are examples of good joint working, </a:t>
            </a:r>
            <a:r>
              <a:rPr lang="en-GB" dirty="0" smtClean="0"/>
              <a:t>very often workers are divided into disability/adult teams and child and families teams and they often don’</a:t>
            </a:r>
            <a:r>
              <a:rPr lang="en-GB" altLang="ja-JP" dirty="0" smtClean="0"/>
              <a:t>t work well together though often in the same agency. This was confirmed by Taylor et al in their 2014 Scottish study who observed that: “</a:t>
            </a:r>
            <a:r>
              <a:rPr lang="en-US" altLang="ja-JP" dirty="0" smtClean="0"/>
              <a:t>Children</a:t>
            </a:r>
            <a:r>
              <a:rPr lang="en-US" dirty="0" smtClean="0"/>
              <a:t>’</a:t>
            </a:r>
            <a:r>
              <a:rPr lang="en-US" altLang="ja-JP" dirty="0" smtClean="0"/>
              <a:t>s disability teams suggested other staff are not adequately trained in disability and then offload work to them; but children protection teams felt that sometimes disability teams were not as adequately trained in child protection.</a:t>
            </a:r>
            <a:r>
              <a:rPr lang="en-US" dirty="0" smtClean="0"/>
              <a:t>”</a:t>
            </a:r>
            <a:endParaRPr lang="en-GB" altLang="ja-JP" dirty="0" smtClean="0"/>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22</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Stalker actually found that joint working was generally better for families with disabled children than for other groups, but this, ironically, seemed not to be the case when Child Protection became an issue.  This finding was also confirmed by the recent study by Taylor et al.</a:t>
            </a:r>
          </a:p>
          <a:p>
            <a:pPr eaLnBrk="1" hangingPunct="1">
              <a:spcBef>
                <a:spcPct val="0"/>
              </a:spcBef>
            </a:pPr>
            <a:endParaRPr lang="en-GB" dirty="0" smtClean="0"/>
          </a:p>
          <a:p>
            <a:pPr eaLnBrk="1" hangingPunct="1">
              <a:spcBef>
                <a:spcPct val="0"/>
              </a:spcBef>
            </a:pPr>
            <a:r>
              <a:rPr lang="en-GB" dirty="0" smtClean="0"/>
              <a:t>Clearly this can be overcome! </a:t>
            </a:r>
          </a:p>
          <a:p>
            <a:pPr eaLnBrk="1" hangingPunct="1">
              <a:spcBef>
                <a:spcPct val="0"/>
              </a:spcBef>
            </a:pPr>
            <a:endParaRPr lang="en-GB" dirty="0" smtClean="0"/>
          </a:p>
          <a:p>
            <a:pPr eaLnBrk="1" hangingPunct="1">
              <a:spcBef>
                <a:spcPct val="0"/>
              </a:spcBef>
            </a:pPr>
            <a:r>
              <a:rPr lang="en-GB" dirty="0" smtClean="0"/>
              <a:t>CP workers must also recognise the other support services which may have been built around the child (and which Stalker notes generally work well) and ensure they link in with them.</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23</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Planning should, of course, take place in every Child Protection referral and feature in ongoing work.  The extra dimensions when a child is disabled needs to be worked in.  </a:t>
            </a:r>
          </a:p>
          <a:p>
            <a:pPr eaLnBrk="1" hangingPunct="1">
              <a:spcBef>
                <a:spcPct val="0"/>
              </a:spcBef>
            </a:pPr>
            <a:endParaRPr lang="en-US" dirty="0" smtClean="0"/>
          </a:p>
          <a:p>
            <a:pPr eaLnBrk="1" hangingPunct="1">
              <a:spcBef>
                <a:spcPct val="0"/>
              </a:spcBef>
            </a:pPr>
            <a:r>
              <a:rPr lang="en-US" dirty="0" smtClean="0"/>
              <a:t>Reinforcing the previous point (joint working) it is essential to use the resource of those individuals and agencies who have special knowledge and experience in working with disabled children.  Adopting the GIRFEC approach should lead to earlier intervention and acceptance of the joint approach.</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24</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Stalker highlights communication as a key area requiring improvement.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25</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good starting point is to hear what young disabled people say themselves about communicating with them.  Two Way Street from which these quotes were taken is a training DVD produced over a year in collaboration with a group of disabled children and young people aged between 3 &amp; 19 years. It shows them communicating with each other and with adults in different ways, such as through </a:t>
            </a:r>
            <a:r>
              <a:rPr lang="en-US" dirty="0" err="1" smtClean="0"/>
              <a:t>behaviour</a:t>
            </a:r>
            <a:r>
              <a:rPr lang="en-US" dirty="0" smtClean="0"/>
              <a:t>, sign, symbols, body language, eye pointing, facial expression, gesture, play, use of art, objects of reference, speech, </a:t>
            </a:r>
            <a:r>
              <a:rPr lang="en-US" dirty="0" err="1" smtClean="0"/>
              <a:t>vocalisation</a:t>
            </a:r>
            <a:r>
              <a:rPr lang="en-US" dirty="0" smtClean="0"/>
              <a:t> and physical movement. </a:t>
            </a:r>
          </a:p>
          <a:p>
            <a:endParaRPr lang="en-US" dirty="0" smtClean="0"/>
          </a:p>
          <a:p>
            <a:r>
              <a:rPr lang="en-US" b="1" dirty="0" smtClean="0">
                <a:solidFill>
                  <a:srgbClr val="000000"/>
                </a:solidFill>
              </a:rPr>
              <a:t>If available and time allows , clips from Two Way Street  would enhance the presentation</a:t>
            </a:r>
          </a:p>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26</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27</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There is an imperative to improve communication within the law also.</a:t>
            </a:r>
          </a:p>
          <a:p>
            <a:pPr eaLnBrk="1" hangingPunct="1">
              <a:lnSpc>
                <a:spcPct val="80000"/>
              </a:lnSpc>
            </a:pPr>
            <a:endParaRPr lang="en-US" dirty="0" smtClean="0"/>
          </a:p>
          <a:p>
            <a:pPr eaLnBrk="1" hangingPunct="1">
              <a:lnSpc>
                <a:spcPct val="80000"/>
              </a:lnSpc>
            </a:pPr>
            <a:r>
              <a:rPr lang="en-US" b="1" dirty="0" smtClean="0"/>
              <a:t>Article 12 - UN Convention on the Rights of the Child</a:t>
            </a:r>
          </a:p>
          <a:p>
            <a:pPr eaLnBrk="1" hangingPunct="1">
              <a:lnSpc>
                <a:spcPct val="80000"/>
              </a:lnSpc>
            </a:pPr>
            <a:r>
              <a:rPr lang="en-US" dirty="0" smtClean="0"/>
              <a:t>1. States Parties shall assure to the child who is capable of forming his or her own views the right to express those views freely in all matters affecting the child, the views of the child being given due weight in accordance with the age and maturity of the child.</a:t>
            </a:r>
          </a:p>
          <a:p>
            <a:pPr eaLnBrk="1" hangingPunct="1">
              <a:lnSpc>
                <a:spcPct val="80000"/>
              </a:lnSpc>
            </a:pPr>
            <a:r>
              <a:rPr lang="en-US" dirty="0" smtClean="0"/>
              <a:t>2. For this purpose, the child shall in particular be provided the opportunity to be heard in any judicial and administrative proceedings affecting the child, either directly, or through a representative or an appropriate body, in a manner consistent with the procedural rules of national law.	</a:t>
            </a:r>
          </a:p>
          <a:p>
            <a:pPr eaLnBrk="1" hangingPunct="1">
              <a:spcBef>
                <a:spcPct val="0"/>
              </a:spcBef>
            </a:pPr>
            <a:endParaRPr lang="en-US" b="1" dirty="0" smtClean="0"/>
          </a:p>
          <a:p>
            <a:pPr eaLnBrk="1" hangingPunct="1">
              <a:spcBef>
                <a:spcPct val="0"/>
              </a:spcBef>
            </a:pPr>
            <a:r>
              <a:rPr lang="en-US" b="1" dirty="0" smtClean="0"/>
              <a:t>This important article is not just aspirational </a:t>
            </a:r>
            <a:r>
              <a:rPr lang="en-US" dirty="0" smtClean="0"/>
              <a:t>– in some circumstances it can be enforced in Scot</a:t>
            </a:r>
            <a:r>
              <a:rPr lang="ja-JP" altLang="en-US" dirty="0" smtClean="0"/>
              <a:t>’</a:t>
            </a:r>
            <a:r>
              <a:rPr lang="en-US" altLang="ja-JP" dirty="0" smtClean="0"/>
              <a:t>s law and has been in the Children (Scotland) Act 1995.</a:t>
            </a:r>
          </a:p>
          <a:p>
            <a:pPr eaLnBrk="1" hangingPunct="1">
              <a:spcBef>
                <a:spcPct val="0"/>
              </a:spcBef>
            </a:pPr>
            <a:endParaRPr lang="en-US" dirty="0" smtClean="0"/>
          </a:p>
          <a:p>
            <a:pPr eaLnBrk="1" hangingPunct="1">
              <a:spcBef>
                <a:spcPct val="0"/>
              </a:spcBef>
            </a:pPr>
            <a:r>
              <a:rPr lang="en-US" dirty="0" smtClean="0"/>
              <a:t>Good practice would, of course, always be to help the child participate fully but knowing this legally binding obligation may help in arguing for the time and resources that may be required to make this happen for some disabled children.</a:t>
            </a:r>
          </a:p>
          <a:p>
            <a:pPr eaLnBrk="1" hangingPunct="1">
              <a:spcBef>
                <a:spcPct val="0"/>
              </a:spcBef>
            </a:pPr>
            <a:endParaRPr lang="en-US" dirty="0" smtClean="0"/>
          </a:p>
          <a:p>
            <a:pPr eaLnBrk="1" hangingPunct="1">
              <a:spcBef>
                <a:spcPct val="0"/>
              </a:spcBef>
            </a:pPr>
            <a:r>
              <a:rPr lang="en-US" dirty="0" smtClean="0"/>
              <a:t>Worth noting that  </a:t>
            </a:r>
            <a:r>
              <a:rPr lang="en-US" i="1" dirty="0" smtClean="0"/>
              <a:t>legally</a:t>
            </a:r>
            <a:r>
              <a:rPr lang="en-US" dirty="0" smtClean="0"/>
              <a:t> participation is an ongoing activity.</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28</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There are challenges when a child cannot speak which may be for a variety of reasons:</a:t>
            </a:r>
          </a:p>
          <a:p>
            <a:pPr eaLnBrk="1" hangingPunct="1">
              <a:spcBef>
                <a:spcPct val="0"/>
              </a:spcBef>
              <a:buFontTx/>
              <a:buChar char="•"/>
            </a:pPr>
            <a:r>
              <a:rPr lang="en-US" dirty="0" smtClean="0"/>
              <a:t> Physical impairment</a:t>
            </a:r>
          </a:p>
          <a:p>
            <a:pPr eaLnBrk="1" hangingPunct="1">
              <a:spcBef>
                <a:spcPct val="0"/>
              </a:spcBef>
              <a:buFontTx/>
              <a:buChar char="•"/>
            </a:pPr>
            <a:r>
              <a:rPr lang="en-US" dirty="0" smtClean="0"/>
              <a:t> Learning disability</a:t>
            </a:r>
          </a:p>
          <a:p>
            <a:pPr eaLnBrk="1" hangingPunct="1">
              <a:spcBef>
                <a:spcPct val="0"/>
              </a:spcBef>
              <a:buFontTx/>
              <a:buChar char="•"/>
            </a:pPr>
            <a:r>
              <a:rPr lang="en-US" dirty="0" smtClean="0"/>
              <a:t> </a:t>
            </a:r>
            <a:r>
              <a:rPr lang="en-US" dirty="0" err="1" smtClean="0"/>
              <a:t>Behavioural</a:t>
            </a:r>
            <a:r>
              <a:rPr lang="en-US" dirty="0" smtClean="0"/>
              <a:t> factors </a:t>
            </a:r>
          </a:p>
          <a:p>
            <a:pPr eaLnBrk="1" hangingPunct="1">
              <a:spcBef>
                <a:spcPct val="0"/>
              </a:spcBef>
            </a:pPr>
            <a:r>
              <a:rPr lang="en-US" dirty="0" smtClean="0"/>
              <a:t>Most adults will be familiar with non-verbal communication with, for instance, very young children – we are not put off communicating then!</a:t>
            </a:r>
          </a:p>
          <a:p>
            <a:pPr eaLnBrk="1" hangingPunct="1">
              <a:spcBef>
                <a:spcPct val="0"/>
              </a:spcBef>
            </a:pPr>
            <a:r>
              <a:rPr lang="en-US" dirty="0" smtClean="0"/>
              <a:t>Take advice.</a:t>
            </a:r>
          </a:p>
          <a:p>
            <a:pPr eaLnBrk="1" hangingPunct="1">
              <a:spcBef>
                <a:spcPct val="0"/>
              </a:spcBef>
            </a:pPr>
            <a:r>
              <a:rPr lang="en-US" dirty="0" smtClean="0"/>
              <a:t>Don</a:t>
            </a:r>
            <a:r>
              <a:rPr lang="ja-JP" altLang="en-US" dirty="0" smtClean="0"/>
              <a:t>’</a:t>
            </a:r>
            <a:r>
              <a:rPr lang="en-US" altLang="ja-JP" dirty="0" smtClean="0"/>
              <a:t>t expect more or less from a disabled child than for any other child at the same developmental stage unless there is clear information available about developmental delay.</a:t>
            </a:r>
          </a:p>
          <a:p>
            <a:pPr eaLnBrk="1" hangingPunct="1">
              <a:spcBef>
                <a:spcPct val="0"/>
              </a:spcBef>
              <a:buFontTx/>
              <a:buChar char="•"/>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29</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In Scotland there had been little consideration given to the particular risks of abuse to disabled children until recently. We are just beginning to catch up with policy initiatives and some recent research.</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We need to be aware of our own fears, prejudices and stereotypes.  Are there some impairments that we find more difficult emotionally than others?  We need to consider own power with disabled children both as adults and also in being part of the non-disabled world.</a:t>
            </a:r>
          </a:p>
          <a:p>
            <a:pPr eaLnBrk="1" hangingPunct="1">
              <a:spcBef>
                <a:spcPct val="0"/>
              </a:spcBef>
            </a:pPr>
            <a:endParaRPr lang="en-GB" dirty="0" smtClean="0"/>
          </a:p>
          <a:p>
            <a:pPr eaLnBrk="1" hangingPunct="1">
              <a:spcBef>
                <a:spcPct val="0"/>
              </a:spcBef>
            </a:pPr>
            <a:r>
              <a:rPr lang="en-GB" dirty="0" smtClean="0"/>
              <a:t>Other factors which require consideration is the child</a:t>
            </a:r>
            <a:r>
              <a:rPr lang="ja-JP" altLang="en-GB" dirty="0" smtClean="0">
                <a:latin typeface="Arial" charset="0"/>
              </a:rPr>
              <a:t>’</a:t>
            </a:r>
            <a:r>
              <a:rPr lang="en-GB" altLang="ja-JP" dirty="0" smtClean="0"/>
              <a:t>s ethnicity and any cultural issues which need to be taken into account.</a:t>
            </a:r>
          </a:p>
          <a:p>
            <a:pPr eaLnBrk="1" hangingPunct="1">
              <a:spcBef>
                <a:spcPct val="0"/>
              </a:spcBef>
            </a:pPr>
            <a:endParaRPr lang="en-GB" dirty="0" smtClean="0"/>
          </a:p>
          <a:p>
            <a:pPr eaLnBrk="1" hangingPunct="1">
              <a:spcBef>
                <a:spcPct val="0"/>
              </a:spcBef>
            </a:pPr>
            <a:r>
              <a:rPr lang="en-GB" dirty="0" smtClean="0"/>
              <a:t>Take the child</a:t>
            </a:r>
            <a:r>
              <a:rPr lang="ja-JP" altLang="en-GB" dirty="0" smtClean="0">
                <a:latin typeface="Arial" charset="0"/>
              </a:rPr>
              <a:t>’</a:t>
            </a:r>
            <a:r>
              <a:rPr lang="en-GB" altLang="ja-JP" dirty="0" smtClean="0"/>
              <a:t>s view of impairment into account in the context of their age/stage of development.  Disabled children may experience the world differently from non-disabled children.</a:t>
            </a:r>
          </a:p>
          <a:p>
            <a:pPr eaLnBrk="1" hangingPunct="1">
              <a:spcBef>
                <a:spcPct val="0"/>
              </a:spcBef>
            </a:pPr>
            <a:endParaRPr lang="en-GB" dirty="0" smtClean="0"/>
          </a:p>
          <a:p>
            <a:pPr eaLnBrk="1" hangingPunct="1">
              <a:spcBef>
                <a:spcPct val="0"/>
              </a:spcBef>
            </a:pPr>
            <a:r>
              <a:rPr lang="en-GB" dirty="0" smtClean="0"/>
              <a:t>Disabled children may have individual needs in terms of communicating.  It is our responsibility as adults to help them to achieve the best possible chance of communicating with us.  This includes finding out the child</a:t>
            </a:r>
            <a:r>
              <a:rPr lang="ja-JP" altLang="en-GB" dirty="0" smtClean="0">
                <a:latin typeface="Arial" charset="0"/>
              </a:rPr>
              <a:t>’</a:t>
            </a:r>
            <a:r>
              <a:rPr lang="en-GB" altLang="ja-JP" dirty="0" smtClean="0"/>
              <a:t>s preferred method of communicating, using interpreters or facilitators , non verbal methods, listening/observations. Do not rush the child - take the appropriate time. Let your supervisor know you need to have this extra time.</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30</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Participants need to be aware that help with communication is available – AAC.</a:t>
            </a:r>
          </a:p>
          <a:p>
            <a:pPr eaLnBrk="1" hangingPunct="1">
              <a:spcBef>
                <a:spcPct val="0"/>
              </a:spcBef>
            </a:pPr>
            <a:r>
              <a:rPr lang="en-GB" dirty="0" smtClean="0"/>
              <a:t>This includes facial expression and eye pointing, special symbols, spelling out with the use of picture boards or computers, electronic speech output aids.</a:t>
            </a:r>
          </a:p>
          <a:p>
            <a:pPr eaLnBrk="1" hangingPunct="1">
              <a:spcBef>
                <a:spcPct val="0"/>
              </a:spcBef>
            </a:pPr>
            <a:endParaRPr lang="en-GB" dirty="0" smtClean="0"/>
          </a:p>
          <a:p>
            <a:pPr eaLnBrk="1" hangingPunct="1">
              <a:spcBef>
                <a:spcPct val="0"/>
              </a:spcBef>
            </a:pPr>
            <a:r>
              <a:rPr lang="en-GB" b="1" dirty="0" smtClean="0"/>
              <a:t>Unaided AAC</a:t>
            </a:r>
            <a:r>
              <a:rPr lang="en-GB" dirty="0" smtClean="0"/>
              <a:t> is communication which does not require the use of equipment and includes signing, facial expressions the use of </a:t>
            </a:r>
            <a:r>
              <a:rPr lang="en-GB" dirty="0" err="1" smtClean="0"/>
              <a:t>Makaton</a:t>
            </a:r>
            <a:r>
              <a:rPr lang="en-GB" dirty="0" smtClean="0"/>
              <a:t>, British sign language</a:t>
            </a:r>
          </a:p>
          <a:p>
            <a:pPr eaLnBrk="1" hangingPunct="1">
              <a:spcBef>
                <a:spcPct val="0"/>
              </a:spcBef>
            </a:pPr>
            <a:endParaRPr lang="en-GB" dirty="0" smtClean="0"/>
          </a:p>
          <a:p>
            <a:pPr eaLnBrk="1" hangingPunct="1">
              <a:spcBef>
                <a:spcPct val="0"/>
              </a:spcBef>
            </a:pPr>
            <a:r>
              <a:rPr lang="en-GB" dirty="0" smtClean="0"/>
              <a:t>High tech are devices which require a battery to operate i.e. pointer boards, toys or books which speak when touched and at the other end of the spectrum specialised programs or computers with speech which may also print out.</a:t>
            </a:r>
          </a:p>
          <a:p>
            <a:pPr eaLnBrk="1" hangingPunct="1">
              <a:spcBef>
                <a:spcPct val="0"/>
              </a:spcBef>
            </a:pPr>
            <a:endParaRPr lang="en-GB" dirty="0" smtClean="0"/>
          </a:p>
          <a:p>
            <a:pPr eaLnBrk="1" hangingPunct="1">
              <a:spcBef>
                <a:spcPct val="0"/>
              </a:spcBef>
            </a:pPr>
            <a:r>
              <a:rPr lang="en-GB" b="1" dirty="0" smtClean="0"/>
              <a:t>Aided </a:t>
            </a:r>
            <a:r>
              <a:rPr lang="en-GB" dirty="0" smtClean="0"/>
              <a:t>communication may include the use of picture boards, computers etc.  This can be either low tech or high tech.  Low tech could include a pen and paper to write things down, alphabet charts, pictures and symbols and photos.</a:t>
            </a:r>
          </a:p>
          <a:p>
            <a:pPr eaLnBrk="1" hangingPunct="1">
              <a:spcBef>
                <a:spcPct val="0"/>
              </a:spcBef>
            </a:pPr>
            <a:endParaRPr lang="en-GB" dirty="0" smtClean="0"/>
          </a:p>
          <a:p>
            <a:pPr eaLnBrk="1" hangingPunct="1">
              <a:spcBef>
                <a:spcPct val="0"/>
              </a:spcBef>
            </a:pPr>
            <a:r>
              <a:rPr lang="en-GB" dirty="0" smtClean="0"/>
              <a:t>Personal preference and ability and needs should be taken into account.  Specialised training can be accessed from Speech and Language Therapy in the particular methods required – though in many circumstances, the most appropriate action is to engage a specialist to help.  In Taylor et </a:t>
            </a:r>
            <a:r>
              <a:rPr lang="en-GB" dirty="0" err="1" smtClean="0"/>
              <a:t>al’s</a:t>
            </a:r>
            <a:r>
              <a:rPr lang="en-GB" dirty="0" smtClean="0"/>
              <a:t> research (2014) social workers in disability teams made the point that they could not be expected to have expertise in every form of AAC.</a:t>
            </a:r>
          </a:p>
          <a:p>
            <a:pPr eaLnBrk="1" hangingPunct="1">
              <a:spcBef>
                <a:spcPct val="0"/>
              </a:spcBef>
            </a:pPr>
            <a:endParaRPr lang="en-US" b="1" dirty="0" smtClean="0"/>
          </a:p>
          <a:p>
            <a:pPr eaLnBrk="1" hangingPunct="1">
              <a:spcBef>
                <a:spcPct val="0"/>
              </a:spcBef>
            </a:pPr>
            <a:r>
              <a:rPr lang="en-US" b="1" dirty="0" smtClean="0"/>
              <a:t>Example: if the NSPCC pack </a:t>
            </a:r>
            <a:r>
              <a:rPr lang="en-US" b="1" i="1" dirty="0" smtClean="0"/>
              <a:t>Safeguarding Deaf and Disabled Children </a:t>
            </a:r>
            <a:r>
              <a:rPr lang="en-US" b="1" dirty="0" smtClean="0"/>
              <a:t>is available, consider showing the video clip of </a:t>
            </a:r>
            <a:r>
              <a:rPr lang="en-US" b="1" i="1" dirty="0" smtClean="0"/>
              <a:t>Daisy </a:t>
            </a:r>
            <a:r>
              <a:rPr lang="en-US" b="1" dirty="0" smtClean="0"/>
              <a:t>an illustration of how it is possible to communicate with  a child with severe communication impairment</a:t>
            </a:r>
            <a:r>
              <a:rPr lang="en-US" dirty="0" smtClean="0"/>
              <a:t>.   </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31</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quote from a worker interviewed by Taylor et al gives real insight into how you can get get there in understanding what the child is disclosing if you record and take the time to </a:t>
            </a:r>
            <a:r>
              <a:rPr lang="en-US" dirty="0" err="1" smtClean="0"/>
              <a:t>analyse</a:t>
            </a:r>
            <a:r>
              <a:rPr lang="en-US" dirty="0" smtClean="0"/>
              <a:t> and understand.</a:t>
            </a:r>
          </a:p>
          <a:p>
            <a:endParaRPr lang="en-US" dirty="0" smtClean="0"/>
          </a:p>
          <a:p>
            <a:r>
              <a:rPr lang="en-US" dirty="0" smtClean="0"/>
              <a:t>It is important to stress that the obstacle to be overcome is our ability to understand not the child’s to communicate.</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32</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very important that workers don’t feel overwhelmed by the communication task.</a:t>
            </a:r>
          </a:p>
          <a:p>
            <a:r>
              <a:rPr lang="en-US" dirty="0" smtClean="0"/>
              <a:t>Recent Scottish Research (Taylor, et al, 2014) shows that many workers don’t even attempt to talk with the disabled child for fear of not being able to do it or from believing they will not have the time to do it. It does take time and senior staff must be alert to this and make time available.  The task may be complex but expert help is usually available and can be sought out.  Every worker can, though, convey to the child respect for them and show a real willingness to try to understand.</a:t>
            </a:r>
          </a:p>
          <a:p>
            <a:r>
              <a:rPr lang="en-US" dirty="0" smtClean="0"/>
              <a:t>A particularly </a:t>
            </a:r>
            <a:r>
              <a:rPr lang="en-US" b="1" dirty="0" smtClean="0"/>
              <a:t>worrying feature </a:t>
            </a:r>
            <a:r>
              <a:rPr lang="en-US" dirty="0" smtClean="0"/>
              <a:t>brought out by the Taylor et al research is that workers have a tendency to expect disclosure from a disabled child if they do not have a communication difficulty or if communication has been established- an expectation they would not have of a non-disabled child when they would be alert to all the other pressures hampering disclosure.</a:t>
            </a:r>
          </a:p>
          <a:p>
            <a:endParaRPr lang="en-US" dirty="0" smtClean="0"/>
          </a:p>
          <a:p>
            <a:r>
              <a:rPr lang="en-US" b="1" dirty="0" smtClean="0"/>
              <a:t>If the NSPCC DVD “Safeguarding deaf and disabled children” is available, one of the case examples, </a:t>
            </a:r>
            <a:r>
              <a:rPr lang="en-US" b="1" dirty="0" err="1" smtClean="0"/>
              <a:t>Amil’s</a:t>
            </a:r>
            <a:r>
              <a:rPr lang="en-US" b="1" dirty="0" smtClean="0"/>
              <a:t> story could be used to illustrate how evidence can be obtained from a non-verbal young person.  However, it should be pointed out that this case demonstrates English legal process some of which could not be used in Scotland.</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33</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Disabled children have all the same needs and rights as any other child.</a:t>
            </a:r>
          </a:p>
          <a:p>
            <a:pPr eaLnBrk="1" hangingPunct="1">
              <a:spcBef>
                <a:spcPct val="0"/>
              </a:spcBef>
            </a:pPr>
            <a:r>
              <a:rPr lang="en-US" dirty="0" smtClean="0"/>
              <a:t>As shown above, there can be many factors underlying the abuse of a disabled child from attitudes and assumptions made by parents/</a:t>
            </a:r>
            <a:r>
              <a:rPr lang="en-US" dirty="0" err="1" smtClean="0"/>
              <a:t>carers</a:t>
            </a:r>
            <a:r>
              <a:rPr lang="en-US" dirty="0" smtClean="0"/>
              <a:t>, professionals, other children and adults to service failures and abusive actions.  It is vital to focus on the issues affecting the child and not be diverted by others allocating fault or blame.  This is particularly difficult when it is clear that many of the circumstances which have led up to the abuse point to failure by professional colleagues.</a:t>
            </a:r>
          </a:p>
          <a:p>
            <a:pPr eaLnBrk="1" hangingPunct="1">
              <a:spcBef>
                <a:spcPct val="0"/>
              </a:spcBef>
            </a:pPr>
            <a:endParaRPr lang="en-US" dirty="0" smtClean="0"/>
          </a:p>
          <a:p>
            <a:pPr eaLnBrk="1" hangingPunct="1">
              <a:spcBef>
                <a:spcPct val="0"/>
              </a:spcBef>
            </a:pPr>
            <a:r>
              <a:rPr lang="en-US" dirty="0" smtClean="0"/>
              <a:t>As shown above, challenging </a:t>
            </a:r>
            <a:r>
              <a:rPr lang="en-US" dirty="0" err="1" smtClean="0"/>
              <a:t>behaviour</a:t>
            </a:r>
            <a:r>
              <a:rPr lang="en-US" dirty="0" smtClean="0"/>
              <a:t> can often predicate abuse but it can never justify ill-treatment however sympathetic one might feel towards the recipient of the </a:t>
            </a:r>
            <a:r>
              <a:rPr lang="en-US" dirty="0" err="1" smtClean="0"/>
              <a:t>behaviour</a:t>
            </a:r>
            <a:r>
              <a:rPr lang="en-US" dirty="0" smtClean="0"/>
              <a:t>.</a:t>
            </a:r>
          </a:p>
          <a:p>
            <a:pPr eaLnBrk="1" hangingPunct="1">
              <a:spcBef>
                <a:spcPct val="0"/>
              </a:spcBef>
            </a:pPr>
            <a:endParaRPr lang="en-US" dirty="0" smtClean="0"/>
          </a:p>
          <a:p>
            <a:pPr eaLnBrk="1" hangingPunct="1">
              <a:spcBef>
                <a:spcPct val="0"/>
              </a:spcBef>
            </a:pPr>
            <a:r>
              <a:rPr lang="en-US" dirty="0" smtClean="0"/>
              <a:t>And, lastly, always assume that you will be able to establish communication and do not be diverted by an assumption that this will prevent further investigation or therapeutic work.  </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34</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quote for a worker interviewed by Taylor et al illustrates well the struggle workers have with thresholds when the child is disabled.</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35</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Following on from thinking of the thresholds, we need to think of how some of the barriers can be tackled.</a:t>
            </a:r>
          </a:p>
          <a:p>
            <a:pPr eaLnBrk="1" hangingPunct="1">
              <a:spcBef>
                <a:spcPct val="0"/>
              </a:spcBef>
            </a:pPr>
            <a:endParaRPr lang="en-US" dirty="0" smtClean="0"/>
          </a:p>
          <a:p>
            <a:pPr eaLnBrk="1" hangingPunct="1">
              <a:spcBef>
                <a:spcPct val="0"/>
              </a:spcBef>
            </a:pPr>
            <a:r>
              <a:rPr lang="en-US" dirty="0" smtClean="0"/>
              <a:t>Taylor et al (2014) commented: “throughout the research, troubling language arose from some practitioners. When disabled children were compared to non-disabled children, barriers to effective working were often attributed to children’s impairments rather than inadequate service responses” </a:t>
            </a:r>
            <a:endParaRPr lang="en-GB" dirty="0" smtClean="0"/>
          </a:p>
          <a:p>
            <a:pPr eaLnBrk="1" hangingPunct="1">
              <a:spcBef>
                <a:spcPct val="0"/>
              </a:spcBef>
            </a:pPr>
            <a:endParaRPr lang="en-US" dirty="0" smtClean="0"/>
          </a:p>
          <a:p>
            <a:pPr eaLnBrk="1" hangingPunct="1">
              <a:spcBef>
                <a:spcPct val="0"/>
              </a:spcBef>
            </a:pPr>
            <a:r>
              <a:rPr lang="en-US" dirty="0" smtClean="0"/>
              <a:t>If we can remove/ameliorate some of these disabling barriers, some of which are within ourselves, we can concentrate on what is best for the child – as with any other child.</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r>
              <a:rPr lang="en-US" dirty="0" smtClean="0"/>
              <a:t>Refer to the </a:t>
            </a:r>
            <a:r>
              <a:rPr lang="ja-JP" altLang="en-US" dirty="0" smtClean="0"/>
              <a:t>‘</a:t>
            </a:r>
            <a:r>
              <a:rPr lang="en-US" altLang="ja-JP" dirty="0" smtClean="0"/>
              <a:t>My World Triangle</a:t>
            </a:r>
            <a:r>
              <a:rPr lang="ja-JP" altLang="en-US" dirty="0" smtClean="0"/>
              <a:t>’</a:t>
            </a:r>
            <a:r>
              <a:rPr lang="en-US" altLang="ja-JP" dirty="0" smtClean="0"/>
              <a: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36</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Using the GIRFEC approach is important to help you obtain a clearer picture of what is happening.</a:t>
            </a:r>
          </a:p>
          <a:p>
            <a:pPr eaLnBrk="1" hangingPunct="1"/>
            <a:r>
              <a:rPr lang="en-GB" dirty="0" smtClean="0"/>
              <a:t> ‘</a:t>
            </a:r>
            <a:r>
              <a:rPr lang="en-GB" altLang="ja-JP" dirty="0" smtClean="0"/>
              <a:t>My World Triangle</a:t>
            </a:r>
            <a:r>
              <a:rPr lang="en-GB" dirty="0" smtClean="0"/>
              <a:t>’</a:t>
            </a:r>
            <a:r>
              <a:rPr lang="en-GB" altLang="ja-JP" dirty="0" smtClean="0"/>
              <a:t>  supports practice that considers the child</a:t>
            </a:r>
            <a:r>
              <a:rPr lang="en-GB" dirty="0" smtClean="0"/>
              <a:t>’</a:t>
            </a:r>
            <a:r>
              <a:rPr lang="en-GB" altLang="ja-JP" dirty="0" smtClean="0"/>
              <a:t>s needs and risk. The Triangle allows practitioners to consider systematically;</a:t>
            </a:r>
          </a:p>
          <a:p>
            <a:pPr eaLnBrk="1" hangingPunct="1">
              <a:buFontTx/>
              <a:buChar char="•"/>
            </a:pPr>
            <a:r>
              <a:rPr lang="en-GB" dirty="0" smtClean="0"/>
              <a:t> how the child or young person is growing and developing</a:t>
            </a:r>
          </a:p>
          <a:p>
            <a:pPr eaLnBrk="1" hangingPunct="1">
              <a:buFontTx/>
              <a:buChar char="•"/>
            </a:pPr>
            <a:r>
              <a:rPr lang="en-GB" dirty="0" smtClean="0"/>
              <a:t> what the child or young person needs from the people who look after him or her</a:t>
            </a:r>
          </a:p>
          <a:p>
            <a:pPr eaLnBrk="1" hangingPunct="1">
              <a:buFontTx/>
              <a:buChar char="•"/>
            </a:pPr>
            <a:r>
              <a:rPr lang="en-GB" dirty="0" smtClean="0"/>
              <a:t>  the impact of the child or young person’</a:t>
            </a:r>
            <a:r>
              <a:rPr lang="en-GB" altLang="ja-JP" dirty="0" smtClean="0"/>
              <a:t>s wider world of family, friends and community.</a:t>
            </a:r>
          </a:p>
          <a:p>
            <a:pPr eaLnBrk="1" hangingPunct="1"/>
            <a:endParaRPr lang="en-GB" dirty="0" smtClean="0"/>
          </a:p>
          <a:p>
            <a:pPr eaLnBrk="1" hangingPunct="1"/>
            <a:r>
              <a:rPr lang="en-GB" dirty="0" smtClean="0"/>
              <a:t>The National Guidance for Child Protection in Scotland has been </a:t>
            </a:r>
            <a:r>
              <a:rPr lang="en-GB" smtClean="0"/>
              <a:t>revised in 2014</a:t>
            </a:r>
            <a:r>
              <a:rPr lang="en-GB" baseline="0" smtClean="0"/>
              <a:t> and</a:t>
            </a:r>
            <a:r>
              <a:rPr lang="en-GB" smtClean="0"/>
              <a:t> </a:t>
            </a:r>
            <a:r>
              <a:rPr lang="en-GB" dirty="0" smtClean="0"/>
              <a:t>is for all services, agencies, professional bodies and organisations, and for individuals working within an adult and child service context.  The revised guidance takes full account of protecting disabled children and an appendix gives specific advice.  </a:t>
            </a:r>
            <a:r>
              <a:rPr lang="en-GB" b="1" dirty="0" smtClean="0"/>
              <a:t>Check participants know this and how to access.</a:t>
            </a:r>
          </a:p>
          <a:p>
            <a:pPr eaLnBrk="1" hangingPunct="1"/>
            <a:endParaRPr lang="en-GB" dirty="0" smtClean="0"/>
          </a:p>
          <a:p>
            <a:pPr eaLnBrk="1" hangingPunct="1"/>
            <a:r>
              <a:rPr lang="en-GB" dirty="0" smtClean="0"/>
              <a:t>There is still reluctance to use the disclosure of disabled children in court despite increasing awareness that they can be as reliable as any other child witness and communication aids are available and effective.  Taylor et al (2014) found that  there were no prosecutions in Scotland in any of the cases that they looked at.  CP workers must continue to challenge this if disabled children are to be afforded the same right to protection as other children.</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37</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Finally – all workers should be familiar with GIRFEC.  We must remind ourselves that these key questions need to be raised when any practitioner is concerned about ANY child or young person.</a:t>
            </a:r>
          </a:p>
          <a:p>
            <a:pPr eaLnBrk="1" hangingPunct="1"/>
            <a:endParaRPr lang="en-GB" dirty="0" smtClean="0"/>
          </a:p>
          <a:p>
            <a:pPr eaLnBrk="1" hangingPunct="1"/>
            <a:r>
              <a:rPr lang="en-GB" dirty="0" smtClean="0"/>
              <a:t>But </a:t>
            </a:r>
            <a:r>
              <a:rPr lang="en-GB" b="1" dirty="0" smtClean="0"/>
              <a:t>most important - </a:t>
            </a:r>
            <a:r>
              <a:rPr lang="en-US" dirty="0" smtClean="0"/>
              <a:t>, ‘getting it right for every child’, must not be misinterpreted as ‘treating every child the same’ despite the difficulties that can arise in trying to </a:t>
            </a:r>
            <a:r>
              <a:rPr lang="en-US" dirty="0" err="1" smtClean="0"/>
              <a:t>individualise</a:t>
            </a:r>
            <a:r>
              <a:rPr lang="en-US" dirty="0" smtClean="0"/>
              <a:t> this to specific children such as those with impairments.</a:t>
            </a:r>
          </a:p>
          <a:p>
            <a:pPr eaLnBrk="1" hangingPunct="1"/>
            <a:endParaRPr lang="en-US" dirty="0" smtClean="0"/>
          </a:p>
          <a:p>
            <a:pPr eaLnBrk="1" hangingPunct="1"/>
            <a:r>
              <a:rPr lang="en-US" dirty="0" smtClean="0"/>
              <a:t>And it is concerning to note Taylor et al (2014) observed that though there was a strong commitment by practitioners to the principles of GIRFEC, significant barriers were identified in practice to ensuring disabled children were consulted, informed and had the opportunity to give their views about decisions affecting them. </a:t>
            </a:r>
            <a:endParaRPr lang="en-GB" dirty="0" smtClean="0"/>
          </a:p>
          <a:p>
            <a:pPr eaLnBrk="1" hangingPunct="1"/>
            <a:endParaRPr lang="en-GB" dirty="0" smtClean="0"/>
          </a:p>
          <a:p>
            <a:pPr eaLnBrk="1" hangingPunct="1"/>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38</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39</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It is surprising that there have been few reliable studies into the protection of disabled children. The next 2 slides remind us of what we learned in Part 1 with further information added</a:t>
            </a:r>
            <a:endParaRPr lang="en-US" dirty="0" smtClean="0"/>
          </a:p>
          <a:p>
            <a:pPr eaLnBrk="1" hangingPunct="1">
              <a:spcBef>
                <a:spcPct val="0"/>
              </a:spcBef>
            </a:pPr>
            <a:endParaRPr lang="en-US" dirty="0" smtClean="0"/>
          </a:p>
          <a:p>
            <a:pPr eaLnBrk="1" hangingPunct="1">
              <a:spcBef>
                <a:spcPct val="0"/>
              </a:spcBef>
            </a:pPr>
            <a:r>
              <a:rPr lang="en-US" dirty="0" smtClean="0"/>
              <a:t>The conclusions from Stalker et al</a:t>
            </a:r>
            <a:r>
              <a:rPr lang="ja-JP" altLang="en-US" dirty="0" smtClean="0"/>
              <a:t>’</a:t>
            </a:r>
            <a:r>
              <a:rPr lang="en-US" altLang="ja-JP" dirty="0" smtClean="0"/>
              <a:t>s report draw on an extensive literature review complemented by their own fairly limited Scottish study.  Stalker is clear that a much more comprehensive Scottish study is needed.</a:t>
            </a:r>
          </a:p>
          <a:p>
            <a:pPr eaLnBrk="1" hangingPunct="1">
              <a:spcBef>
                <a:spcPct val="0"/>
              </a:spcBef>
            </a:pPr>
            <a:endParaRPr lang="en-US" dirty="0" smtClean="0"/>
          </a:p>
          <a:p>
            <a:pPr eaLnBrk="1" hangingPunct="1">
              <a:spcBef>
                <a:spcPct val="0"/>
              </a:spcBef>
            </a:pPr>
            <a:r>
              <a:rPr lang="en-GB" dirty="0" smtClean="0"/>
              <a:t>Several studies in different countries reinforce the view that under-reporting is likely: e.g.: </a:t>
            </a:r>
            <a:r>
              <a:rPr lang="en-GB" dirty="0" err="1" smtClean="0"/>
              <a:t>Kvam</a:t>
            </a:r>
            <a:r>
              <a:rPr lang="en-GB" dirty="0" smtClean="0"/>
              <a:t> (2004) Study of 102 deaf adults who had all been abused as children: 50 hadn't reported at time. 11 had but weren't believed. </a:t>
            </a:r>
          </a:p>
          <a:p>
            <a:pPr eaLnBrk="1" hangingPunct="1">
              <a:spcBef>
                <a:spcPct val="0"/>
              </a:spcBef>
            </a:pPr>
            <a:r>
              <a:rPr lang="en-GB" dirty="0" err="1" smtClean="0"/>
              <a:t>Hershkowitz</a:t>
            </a:r>
            <a:r>
              <a:rPr lang="en-GB" dirty="0" smtClean="0"/>
              <a:t> et al 2007 – 40,430 victims of sexual abuse aged 3-14 in Israel. Disabled children failed to disclose much more often than non-disabled children. </a:t>
            </a:r>
          </a:p>
          <a:p>
            <a:pPr eaLnBrk="1" hangingPunct="1">
              <a:spcBef>
                <a:spcPct val="0"/>
              </a:spcBef>
            </a:pPr>
            <a:endParaRPr lang="en-GB" sz="1100" dirty="0" smtClean="0"/>
          </a:p>
          <a:p>
            <a:pPr eaLnBrk="1" hangingPunct="1">
              <a:spcBef>
                <a:spcPct val="0"/>
              </a:spcBef>
            </a:pPr>
            <a:r>
              <a:rPr lang="en-US" dirty="0" smtClean="0"/>
              <a:t>The most recent report from the Care Inspectorate on Child Protection Services offers no analysis and makes no comment at all on disabled children.</a:t>
            </a:r>
            <a:endParaRPr lang="en-GB" dirty="0" smtClean="0"/>
          </a:p>
          <a:p>
            <a:pPr eaLnBrk="1" hangingPunct="1">
              <a:spcBef>
                <a:spcPct val="0"/>
              </a:spcBef>
            </a:pPr>
            <a:endParaRPr lang="en-GB" sz="1100" dirty="0" smtClean="0"/>
          </a:p>
          <a:p>
            <a:pPr eaLnBrk="1" hangingPunct="1">
              <a:spcBef>
                <a:spcPct val="0"/>
              </a:spcBef>
            </a:pPr>
            <a:r>
              <a:rPr lang="en-GB" dirty="0" smtClean="0"/>
              <a:t>The Jones et al article in the Lancet in 2012, took this a stage further – their meta-analysis covered studies which included 60,000 children in total.</a:t>
            </a:r>
          </a:p>
        </p:txBody>
      </p:sp>
      <p:sp>
        <p:nvSpPr>
          <p:cNvPr id="4" name="Slide Number Placeholder 3"/>
          <p:cNvSpPr>
            <a:spLocks noGrp="1"/>
          </p:cNvSpPr>
          <p:nvPr>
            <p:ph type="sldNum" sz="quarter" idx="10"/>
          </p:nvPr>
        </p:nvSpPr>
        <p:spPr/>
        <p:txBody>
          <a:bodyPr/>
          <a:lstStyle/>
          <a:p>
            <a:fld id="{03F2875A-7CA3-104A-93D2-025F48B035D0}" type="slidenum">
              <a:rPr lang="en-US" smtClean="0"/>
              <a:t>4</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40</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41</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43</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44</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sz="1200" dirty="0" smtClean="0"/>
              <a:t>As we learned in Part 1 still the most reliable source is a study by Sullivan &amp; Knutson published in 2000 which avoided methodological flaws of previous studies and is often quoted. They examined data for 50,278 young people aged 0 – 21 in Nebraska.  31% of disabled children were abused compared to 9% of general population of children.  Other studies all seem to validate their findings.</a:t>
            </a:r>
          </a:p>
          <a:p>
            <a:pPr eaLnBrk="1" hangingPunct="1">
              <a:spcBef>
                <a:spcPct val="0"/>
              </a:spcBef>
            </a:pPr>
            <a:endParaRPr lang="en-GB" sz="1200" dirty="0" smtClean="0"/>
          </a:p>
          <a:p>
            <a:pPr eaLnBrk="1" hangingPunct="1">
              <a:spcBef>
                <a:spcPct val="0"/>
              </a:spcBef>
            </a:pPr>
            <a:r>
              <a:rPr lang="en-GB" sz="1200" dirty="0" smtClean="0"/>
              <a:t>Stalker’s findings alert us to the particularly high risk which seems to be attached to children with communication impairments, though a the more recent Taylor et al study (2014) shows that some of this at least is affected by perceptions of CP professionals who are more alert to the risk when children have a communication disorder and inclined to put too much expectation on disclosure from disabled children who can articulate. </a:t>
            </a:r>
          </a:p>
          <a:p>
            <a:pPr eaLnBrk="1" hangingPunct="1">
              <a:spcBef>
                <a:spcPct val="0"/>
              </a:spcBef>
            </a:pPr>
            <a:r>
              <a:rPr lang="en-GB" sz="1200" dirty="0" smtClean="0"/>
              <a:t>Stalker’s study also suggests</a:t>
            </a:r>
            <a:r>
              <a:rPr lang="en-GB" altLang="ja-JP" sz="1200" dirty="0" smtClean="0"/>
              <a:t> neglect was most often reported , followed by emotional abuse. Most children experienced multiple forms of abuse.</a:t>
            </a:r>
            <a:endParaRPr lang="en-GB" altLang="ja-JP" sz="1200" b="1" dirty="0" smtClean="0"/>
          </a:p>
          <a:p>
            <a:pPr eaLnBrk="1" hangingPunct="1">
              <a:spcBef>
                <a:spcPct val="0"/>
              </a:spcBef>
            </a:pPr>
            <a:endParaRPr lang="en-GB" sz="1200" dirty="0" smtClean="0"/>
          </a:p>
          <a:p>
            <a:pPr eaLnBrk="1" hangingPunct="1">
              <a:spcBef>
                <a:spcPct val="0"/>
              </a:spcBef>
            </a:pPr>
            <a:r>
              <a:rPr lang="en-GB" sz="1200" dirty="0" smtClean="0"/>
              <a:t>The Scottish Government acknowledge that their current statistics are unreliable and this is now being addressed – it is suspected that there is considerable under-reporting of disability of registered children, though there has been a marked increase between 2012 and 2013 possibly influenced by the focus brought to the issue by the ministerial working group.   It is also possible that disabled children are actually less likely to be registered - </a:t>
            </a:r>
            <a:r>
              <a:rPr lang="en-US" sz="1200" dirty="0" smtClean="0"/>
              <a:t>Cooke and </a:t>
            </a:r>
            <a:r>
              <a:rPr lang="en-US" sz="1200" dirty="0" err="1" smtClean="0"/>
              <a:t>Standen</a:t>
            </a:r>
            <a:r>
              <a:rPr lang="en-US" sz="1200" dirty="0" smtClean="0"/>
              <a:t> (2002), in a survey of 73 Area Child Protection Committees in the UK, found that following case conferences, disabled children were 'significantly' less likely than non-disabled children to be placed on child protection registers or have protection plans put in place. </a:t>
            </a:r>
            <a:endParaRPr lang="en-GB" sz="1200" dirty="0" smtClean="0"/>
          </a:p>
          <a:p>
            <a:pPr eaLnBrk="1" hangingPunct="1">
              <a:spcBef>
                <a:spcPct val="0"/>
              </a:spcBef>
            </a:pPr>
            <a:endParaRPr lang="en-GB" sz="1200" b="1" smtClean="0"/>
          </a:p>
          <a:p>
            <a:pPr eaLnBrk="1" hangingPunct="1">
              <a:spcBef>
                <a:spcPct val="0"/>
              </a:spcBef>
            </a:pPr>
            <a:endParaRPr lang="en-US" sz="1200" dirty="0"/>
          </a:p>
        </p:txBody>
      </p:sp>
      <p:sp>
        <p:nvSpPr>
          <p:cNvPr id="4" name="Slide Number Placeholder 3"/>
          <p:cNvSpPr>
            <a:spLocks noGrp="1"/>
          </p:cNvSpPr>
          <p:nvPr>
            <p:ph type="sldNum" sz="quarter" idx="10"/>
          </p:nvPr>
        </p:nvSpPr>
        <p:spPr/>
        <p:txBody>
          <a:bodyPr/>
          <a:lstStyle/>
          <a:p>
            <a:fld id="{03F2875A-7CA3-104A-93D2-025F48B035D0}" type="slidenum">
              <a:rPr lang="en-US" smtClean="0"/>
              <a:t>5</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dirty="0" smtClean="0"/>
              <a:t>Divide participants into small groups and ask them to make a note of their answers. Allow enough time for their discussions.</a:t>
            </a:r>
          </a:p>
          <a:p>
            <a:pPr eaLnBrk="1" hangingPunct="1">
              <a:spcBef>
                <a:spcPct val="0"/>
              </a:spcBef>
            </a:pPr>
            <a:endParaRPr lang="en-US" b="1" dirty="0" smtClean="0"/>
          </a:p>
          <a:p>
            <a:pPr eaLnBrk="1" hangingPunct="1">
              <a:spcBef>
                <a:spcPct val="0"/>
              </a:spcBef>
            </a:pPr>
            <a:r>
              <a:rPr lang="en-US" b="1" dirty="0" smtClean="0"/>
              <a:t>Feedback: Note responses for comparison with information in following slides.</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6</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u="none" dirty="0" smtClean="0"/>
              <a:t>Many reasons for professionals not recognising child abuse have been enumerated over the past few years (e.g. the “rule of optimism; over identification with parents and not focussing on the child) but there also seem to be particular reasons why they don’t recognise abuse in disabled children.</a:t>
            </a:r>
          </a:p>
          <a:p>
            <a:pPr eaLnBrk="1" hangingPunct="1">
              <a:spcBef>
                <a:spcPct val="0"/>
              </a:spcBef>
            </a:pPr>
            <a:endParaRPr lang="en-GB" u="none" dirty="0" smtClean="0"/>
          </a:p>
          <a:p>
            <a:pPr eaLnBrk="1" hangingPunct="1">
              <a:spcBef>
                <a:spcPct val="0"/>
              </a:spcBef>
            </a:pPr>
            <a:r>
              <a:rPr lang="en-GB" u="none" dirty="0" smtClean="0"/>
              <a:t>The NSPCC conducted work over 10 years ago into the CP system and disabled children. Many of their findings still seem relevant today in Scotland.</a:t>
            </a:r>
          </a:p>
          <a:p>
            <a:pPr eaLnBrk="1" hangingPunct="1">
              <a:spcBef>
                <a:spcPct val="0"/>
              </a:spcBef>
            </a:pPr>
            <a:endParaRPr lang="en-GB" u="none" dirty="0" smtClean="0"/>
          </a:p>
          <a:p>
            <a:pPr eaLnBrk="1" hangingPunct="1">
              <a:spcBef>
                <a:spcPct val="0"/>
              </a:spcBef>
            </a:pPr>
            <a:r>
              <a:rPr lang="en-GB" u="none" dirty="0" smtClean="0"/>
              <a:t>There appears to be a higher threshold which requires to be met before child protection concerns are triggered for disabled children.   Concern about where a child would be placed may also influence assessment and serve to minimise concerns. This is reflected in Taylor et al (2014) research which brings out CP workers’ realistic concern that there is a lack of suitable alternative care placements for disabled children</a:t>
            </a:r>
          </a:p>
          <a:p>
            <a:pPr eaLnBrk="1" hangingPunct="1">
              <a:spcBef>
                <a:spcPct val="0"/>
              </a:spcBef>
            </a:pPr>
            <a:endParaRPr lang="en-GB" u="none" dirty="0" smtClean="0"/>
          </a:p>
          <a:p>
            <a:pPr eaLnBrk="1" hangingPunct="1">
              <a:spcBef>
                <a:spcPct val="0"/>
              </a:spcBef>
            </a:pPr>
            <a:r>
              <a:rPr lang="en-US" sz="1200" u="none" kern="1200" dirty="0" smtClean="0">
                <a:solidFill>
                  <a:schemeClr val="tx1"/>
                </a:solidFill>
                <a:effectLst/>
                <a:latin typeface="+mn-lt"/>
                <a:ea typeface="+mn-ea"/>
                <a:cs typeface="+mn-cs"/>
              </a:rPr>
              <a:t>Children have been left at risk of abuse because people feel that it won’t go anywhere in terms of court cases.  Cooke and </a:t>
            </a:r>
            <a:r>
              <a:rPr lang="en-US" sz="1200" u="none" kern="1200" dirty="0" err="1" smtClean="0">
                <a:solidFill>
                  <a:schemeClr val="tx1"/>
                </a:solidFill>
                <a:effectLst/>
                <a:latin typeface="+mn-lt"/>
                <a:ea typeface="+mn-ea"/>
                <a:cs typeface="+mn-cs"/>
              </a:rPr>
              <a:t>Standen</a:t>
            </a:r>
            <a:r>
              <a:rPr lang="en-US" sz="1200" u="none" kern="1200" dirty="0" smtClean="0">
                <a:solidFill>
                  <a:schemeClr val="tx1"/>
                </a:solidFill>
                <a:effectLst/>
                <a:latin typeface="+mn-lt"/>
                <a:ea typeface="+mn-ea"/>
                <a:cs typeface="+mn-cs"/>
              </a:rPr>
              <a:t> (2002) noted that even when there had been disclosure by disabled children the perception that their impairments would make them unreliable witnesses led to their disclosures not always being treated on a par with those made by a non- disabled child.  However, regardless of this, disabled children have the same rights to protection as any other child</a:t>
            </a:r>
            <a:r>
              <a:rPr lang="en-GB" sz="1200" u="none" kern="1200" dirty="0" smtClean="0">
                <a:solidFill>
                  <a:schemeClr val="tx1"/>
                </a:solidFill>
                <a:effectLst/>
                <a:latin typeface="+mn-lt"/>
                <a:ea typeface="+mn-ea"/>
                <a:cs typeface="+mn-cs"/>
              </a:rPr>
              <a:t>.</a:t>
            </a:r>
          </a:p>
          <a:p>
            <a:pPr eaLnBrk="1" hangingPunct="1">
              <a:spcBef>
                <a:spcPct val="0"/>
              </a:spcBef>
            </a:pPr>
            <a:endParaRPr lang="en-GB" u="none" dirty="0" smtClean="0"/>
          </a:p>
          <a:p>
            <a:pPr eaLnBrk="1" hangingPunct="1">
              <a:spcBef>
                <a:spcPct val="0"/>
              </a:spcBef>
            </a:pPr>
            <a:r>
              <a:rPr lang="en-GB" u="none" dirty="0" smtClean="0"/>
              <a:t>Some abuse is tolerated or not seen as abusive when the child is disabled i.e. a child being tied to a chair due to his behaviour rather than reflecting on what might be causing him to behave like this.</a:t>
            </a:r>
          </a:p>
          <a:p>
            <a:pPr eaLnBrk="1" hangingPunct="1">
              <a:spcBef>
                <a:spcPct val="0"/>
              </a:spcBef>
            </a:pPr>
            <a:endParaRPr lang="en-GB" u="none" dirty="0" smtClean="0"/>
          </a:p>
          <a:p>
            <a:pPr eaLnBrk="1" hangingPunct="1">
              <a:spcBef>
                <a:spcPct val="0"/>
              </a:spcBef>
            </a:pPr>
            <a:r>
              <a:rPr lang="en-GB" u="none" dirty="0" smtClean="0"/>
              <a:t>Often a reliance on parents/carers as a source of specialist support and information about the disabled child.  They may rely on them to interpret and explain behaviour and symptoms leading to initial inquiries being satisfied on limited information.</a:t>
            </a:r>
          </a:p>
          <a:p>
            <a:pPr eaLnBrk="1" hangingPunct="1">
              <a:spcBef>
                <a:spcPct val="0"/>
              </a:spcBef>
            </a:pPr>
            <a:endParaRPr lang="en-GB" u="none" dirty="0" smtClean="0"/>
          </a:p>
          <a:p>
            <a:pPr eaLnBrk="1" hangingPunct="1">
              <a:spcBef>
                <a:spcPct val="0"/>
              </a:spcBef>
            </a:pPr>
            <a:r>
              <a:rPr lang="en-GB" u="none" dirty="0" smtClean="0"/>
              <a:t>Some workers who form close working relationships with parents witness the levels of demand and stress of caring and then see ‘</a:t>
            </a:r>
            <a:r>
              <a:rPr lang="en-GB" altLang="ja-JP" u="none" dirty="0" smtClean="0"/>
              <a:t>a wee bit of neglect and whatever</a:t>
            </a:r>
            <a:r>
              <a:rPr lang="en-GB" u="none" dirty="0" smtClean="0"/>
              <a:t>’</a:t>
            </a:r>
            <a:r>
              <a:rPr lang="en-GB" altLang="ja-JP" u="none" dirty="0" smtClean="0"/>
              <a:t> are disinclined to register formal child protection concerns and excuse the parents</a:t>
            </a:r>
            <a:r>
              <a:rPr lang="en-GB" u="none" dirty="0" smtClean="0"/>
              <a:t>’</a:t>
            </a:r>
            <a:r>
              <a:rPr lang="en-GB" altLang="ja-JP" u="none" dirty="0" smtClean="0"/>
              <a:t> behaviour. (Stalker et al 2010).</a:t>
            </a:r>
          </a:p>
        </p:txBody>
      </p:sp>
      <p:sp>
        <p:nvSpPr>
          <p:cNvPr id="4" name="Slide Number Placeholder 3"/>
          <p:cNvSpPr>
            <a:spLocks noGrp="1"/>
          </p:cNvSpPr>
          <p:nvPr>
            <p:ph type="sldNum" sz="quarter" idx="10"/>
          </p:nvPr>
        </p:nvSpPr>
        <p:spPr/>
        <p:txBody>
          <a:bodyPr/>
          <a:lstStyle/>
          <a:p>
            <a:fld id="{03F2875A-7CA3-104A-93D2-025F48B035D0}" type="slidenum">
              <a:rPr lang="en-US" smtClean="0"/>
              <a:t>7</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Workers sometimes need to remain confident in their own judgements and assessment when challenging those who have day to day care of children with a disability.  </a:t>
            </a:r>
          </a:p>
          <a:p>
            <a:pPr eaLnBrk="1" hangingPunct="1">
              <a:spcBef>
                <a:spcPct val="0"/>
              </a:spcBef>
            </a:pPr>
            <a:endParaRPr lang="en-GB" dirty="0" smtClean="0"/>
          </a:p>
          <a:p>
            <a:pPr eaLnBrk="1" hangingPunct="1">
              <a:spcBef>
                <a:spcPct val="0"/>
              </a:spcBef>
            </a:pPr>
            <a:r>
              <a:rPr lang="en-GB" dirty="0" smtClean="0"/>
              <a:t>Many signs and indicators that could be wrongly constructed as disability e.g.</a:t>
            </a:r>
          </a:p>
          <a:p>
            <a:pPr eaLnBrk="1" hangingPunct="1">
              <a:spcBef>
                <a:spcPct val="0"/>
              </a:spcBef>
              <a:buFontTx/>
              <a:buChar char="•"/>
            </a:pPr>
            <a:r>
              <a:rPr lang="en-GB" dirty="0" smtClean="0"/>
              <a:t>red marks are his eczema - in fact due to him being tied in his buggy</a:t>
            </a:r>
          </a:p>
          <a:p>
            <a:pPr eaLnBrk="1" hangingPunct="1">
              <a:spcBef>
                <a:spcPct val="0"/>
              </a:spcBef>
              <a:buFontTx/>
              <a:buChar char="•"/>
            </a:pPr>
            <a:r>
              <a:rPr lang="en-GB" dirty="0" smtClean="0"/>
              <a:t>bruising on thighs and anal area due to administration of rectal </a:t>
            </a:r>
            <a:r>
              <a:rPr lang="en-GB" dirty="0" err="1" smtClean="0"/>
              <a:t>valium</a:t>
            </a:r>
            <a:r>
              <a:rPr lang="en-GB" dirty="0" smtClean="0"/>
              <a:t> - in fact were caused by sexual abuse</a:t>
            </a:r>
          </a:p>
          <a:p>
            <a:pPr eaLnBrk="1" hangingPunct="1">
              <a:spcBef>
                <a:spcPct val="0"/>
              </a:spcBef>
              <a:buFontTx/>
              <a:buChar char="•"/>
            </a:pPr>
            <a:r>
              <a:rPr lang="en-GB" dirty="0" smtClean="0"/>
              <a:t>child routinely given </a:t>
            </a:r>
            <a:r>
              <a:rPr lang="en-GB" dirty="0" err="1" smtClean="0"/>
              <a:t>paracetamol</a:t>
            </a:r>
            <a:r>
              <a:rPr lang="en-GB" dirty="0" smtClean="0"/>
              <a:t> when distress - no further investigation into why child distressed.</a:t>
            </a:r>
          </a:p>
          <a:p>
            <a:pPr eaLnBrk="1" hangingPunct="1">
              <a:spcBef>
                <a:spcPct val="0"/>
              </a:spcBef>
            </a:pPr>
            <a:endParaRPr lang="en-GB" dirty="0" smtClean="0"/>
          </a:p>
          <a:p>
            <a:pPr eaLnBrk="1" hangingPunct="1">
              <a:spcBef>
                <a:spcPct val="0"/>
              </a:spcBef>
            </a:pPr>
            <a:r>
              <a:rPr lang="en-GB" dirty="0" smtClean="0"/>
              <a:t>A child</a:t>
            </a:r>
            <a:r>
              <a:rPr lang="ja-JP" altLang="en-GB" dirty="0" smtClean="0">
                <a:latin typeface="Arial" charset="0"/>
              </a:rPr>
              <a:t>’</a:t>
            </a:r>
            <a:r>
              <a:rPr lang="en-GB" altLang="ja-JP" dirty="0" smtClean="0"/>
              <a:t>s communication or cognitive impairment is often cited as a reason not to proceed with an investigation.  When there is concerns about a baby who cannot disclose abuse this does not prevent an investigation so why is this different for disabled children?</a:t>
            </a:r>
          </a:p>
          <a:p>
            <a:pPr eaLnBrk="1" hangingPunct="1">
              <a:spcBef>
                <a:spcPct val="0"/>
              </a:spcBef>
            </a:pPr>
            <a:endParaRPr lang="en-GB" dirty="0" smtClean="0"/>
          </a:p>
          <a:p>
            <a:pPr eaLnBrk="1" hangingPunct="1">
              <a:spcBef>
                <a:spcPct val="0"/>
              </a:spcBef>
            </a:pPr>
            <a:r>
              <a:rPr lang="en-GB" dirty="0" smtClean="0"/>
              <a:t>Existing time scales for completion of child protection assessment may mean that the proper time required to take the child's needs/wishes into account may not be possible.</a:t>
            </a:r>
          </a:p>
          <a:p>
            <a:pPr eaLnBrk="1" hangingPunct="1">
              <a:spcBef>
                <a:spcPct val="0"/>
              </a:spcBef>
            </a:pPr>
            <a:endParaRPr lang="en-GB" dirty="0" smtClean="0"/>
          </a:p>
          <a:p>
            <a:pPr eaLnBrk="1" hangingPunct="1">
              <a:spcBef>
                <a:spcPct val="0"/>
              </a:spcBef>
            </a:pPr>
            <a:r>
              <a:rPr lang="en-GB" dirty="0" smtClean="0"/>
              <a:t>Personal feelings such as </a:t>
            </a:r>
            <a:r>
              <a:rPr lang="ja-JP" altLang="en-GB" dirty="0" smtClean="0">
                <a:latin typeface="Arial" charset="0"/>
              </a:rPr>
              <a:t>‘</a:t>
            </a:r>
            <a:r>
              <a:rPr lang="en-GB" altLang="ja-JP" dirty="0" smtClean="0"/>
              <a:t>I </a:t>
            </a:r>
            <a:r>
              <a:rPr lang="en-GB" altLang="ja-JP" dirty="0" err="1" smtClean="0"/>
              <a:t>wouldn</a:t>
            </a:r>
            <a:r>
              <a:rPr lang="ja-JP" altLang="en-GB" dirty="0" smtClean="0">
                <a:latin typeface="Arial" charset="0"/>
              </a:rPr>
              <a:t>’</a:t>
            </a:r>
            <a:r>
              <a:rPr lang="en-GB" altLang="ja-JP" dirty="0" smtClean="0"/>
              <a:t>t be able to manage</a:t>
            </a:r>
            <a:r>
              <a:rPr lang="ja-JP" altLang="en-GB" dirty="0" smtClean="0">
                <a:latin typeface="Arial" charset="0"/>
              </a:rPr>
              <a:t>’</a:t>
            </a:r>
            <a:r>
              <a:rPr lang="en-GB" altLang="ja-JP" dirty="0" smtClean="0"/>
              <a:t> might get into the way of a professional judgement about the safety of a child.</a:t>
            </a:r>
          </a:p>
          <a:p>
            <a:pPr eaLnBrk="1" hangingPunct="1">
              <a:spcBef>
                <a:spcPct val="0"/>
              </a:spcBef>
            </a:pPr>
            <a:endParaRPr lang="en-GB" dirty="0" smtClean="0"/>
          </a:p>
          <a:p>
            <a:pPr eaLnBrk="1" hangingPunct="1">
              <a:spcBef>
                <a:spcPct val="0"/>
              </a:spcBef>
            </a:pPr>
            <a:r>
              <a:rPr lang="en-GB" dirty="0" smtClean="0"/>
              <a:t>Some families may experience multiple assessment and may be cynical about the purpose of another assessment.</a:t>
            </a:r>
          </a:p>
        </p:txBody>
      </p:sp>
      <p:sp>
        <p:nvSpPr>
          <p:cNvPr id="4" name="Slide Number Placeholder 3"/>
          <p:cNvSpPr>
            <a:spLocks noGrp="1"/>
          </p:cNvSpPr>
          <p:nvPr>
            <p:ph type="sldNum" sz="quarter" idx="10"/>
          </p:nvPr>
        </p:nvSpPr>
        <p:spPr/>
        <p:txBody>
          <a:bodyPr/>
          <a:lstStyle/>
          <a:p>
            <a:fld id="{03F2875A-7CA3-104A-93D2-025F48B035D0}" type="slidenum">
              <a:rPr lang="en-US" smtClean="0"/>
              <a:t>8</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Any child might feel unable to tell someone they are being abused but there are additional reasons why a disabled child might be unable to do so for reasons of dependency; power and communication difficulties.</a:t>
            </a:r>
          </a:p>
          <a:p>
            <a:pPr eaLnBrk="1" hangingPunct="1">
              <a:spcBef>
                <a:spcPct val="0"/>
              </a:spcBef>
            </a:pPr>
            <a:endParaRPr lang="en-GB" dirty="0" smtClean="0"/>
          </a:p>
          <a:p>
            <a:pPr eaLnBrk="1" hangingPunct="1">
              <a:spcBef>
                <a:spcPct val="0"/>
              </a:spcBef>
            </a:pPr>
            <a:r>
              <a:rPr lang="en-GB" dirty="0" smtClean="0"/>
              <a:t>If the person who is abusing you is also the person who meets your needs and you rely on to help you communicate, you are unlikely to tell.</a:t>
            </a:r>
          </a:p>
          <a:p>
            <a:pPr eaLnBrk="1" hangingPunct="1">
              <a:spcBef>
                <a:spcPct val="0"/>
              </a:spcBef>
            </a:pPr>
            <a:endParaRPr lang="en-GB" dirty="0" smtClean="0"/>
          </a:p>
          <a:p>
            <a:pPr eaLnBrk="1" hangingPunct="1">
              <a:spcBef>
                <a:spcPct val="0"/>
              </a:spcBef>
            </a:pPr>
            <a:r>
              <a:rPr lang="en-GB" dirty="0" smtClean="0"/>
              <a:t>Inappropriate or poorly co-ordinated services may leave children and families isolated and therefore vulnerable both to abuse and in failing to disclose.</a:t>
            </a:r>
          </a:p>
          <a:p>
            <a:pPr eaLnBrk="1" hangingPunct="1">
              <a:spcBef>
                <a:spcPct val="0"/>
              </a:spcBef>
            </a:pPr>
            <a:endParaRPr lang="en-GB" dirty="0" smtClean="0"/>
          </a:p>
          <a:p>
            <a:pPr eaLnBrk="1" hangingPunct="1">
              <a:spcBef>
                <a:spcPct val="0"/>
              </a:spcBef>
            </a:pPr>
            <a:r>
              <a:rPr lang="en-GB" dirty="0" smtClean="0"/>
              <a:t>There is often a lack of assistance with communication and communication systems may lack the language to allow the children to tell about abuse. Children may not have access to appropriate language e.g. on word boards.</a:t>
            </a:r>
          </a:p>
          <a:p>
            <a:pPr eaLnBrk="1" hangingPunct="1">
              <a:spcBef>
                <a:spcPct val="0"/>
              </a:spcBef>
            </a:pPr>
            <a:endParaRPr lang="en-GB" dirty="0" smtClean="0"/>
          </a:p>
          <a:p>
            <a:pPr eaLnBrk="1" hangingPunct="1">
              <a:spcBef>
                <a:spcPct val="0"/>
              </a:spcBef>
            </a:pPr>
            <a:r>
              <a:rPr lang="en-GB" dirty="0" smtClean="0"/>
              <a:t>There is also a failure to recognise the impact of abuse on disabled young people.</a:t>
            </a:r>
          </a:p>
          <a:p>
            <a:pPr eaLnBrk="1" hangingPunct="1">
              <a:spcBef>
                <a:spcPct val="0"/>
              </a:spcBef>
            </a:pPr>
            <a:endParaRPr lang="en-GB" dirty="0" smtClean="0"/>
          </a:p>
          <a:p>
            <a:pPr eaLnBrk="1" hangingPunct="1">
              <a:spcBef>
                <a:spcPct val="0"/>
              </a:spcBef>
            </a:pPr>
            <a:r>
              <a:rPr lang="en-GB" dirty="0" smtClean="0"/>
              <a:t>Disabled children can often feel unvalued, feel that they are to blame for all that happens to them.  They can also be used to being handled and assisted with personal care and become desensitised to others doing things to them without their consent. Sometimes they are subject to all body photographs for research or other purposes.</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9</a:t>
            </a:fld>
            <a:endParaRPr lang="en-US"/>
          </a:p>
        </p:txBody>
      </p:sp>
    </p:spTree>
    <p:extLst>
      <p:ext uri="{BB962C8B-B14F-4D97-AF65-F5344CB8AC3E}">
        <p14:creationId xmlns:p14="http://schemas.microsoft.com/office/powerpoint/2010/main" val="213845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2983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418305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69223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016015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29124A7-7D09-9840-AA01-53B2EC5F9136}" type="datetimeFigureOut">
              <a:rPr lang="en-US" smtClean="0"/>
              <a:t>02/05/2014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91382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119496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29124A7-7D09-9840-AA01-53B2EC5F9136}" type="datetimeFigureOut">
              <a:rPr lang="en-US" smtClean="0"/>
              <a:t>02/05/2014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9128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29124A7-7D09-9840-AA01-53B2EC5F9136}" type="datetimeFigureOut">
              <a:rPr lang="en-US" smtClean="0"/>
              <a:t>02/05/2014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884835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124A7-7D09-9840-AA01-53B2EC5F9136}" type="datetimeFigureOut">
              <a:rPr lang="en-US" smtClean="0"/>
              <a:t>02/05/2014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782518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476360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02/05/2014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11130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124A7-7D09-9840-AA01-53B2EC5F9136}" type="datetimeFigureOut">
              <a:rPr lang="en-US" smtClean="0"/>
              <a:t>02/05/2014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3ED24-D52D-4747-949C-0F6986BCE53C}" type="slidenum">
              <a:rPr lang="en-US" smtClean="0"/>
              <a:t>‹#›</a:t>
            </a:fld>
            <a:endParaRPr lang="en-US"/>
          </a:p>
        </p:txBody>
      </p:sp>
    </p:spTree>
    <p:extLst>
      <p:ext uri="{BB962C8B-B14F-4D97-AF65-F5344CB8AC3E}">
        <p14:creationId xmlns:p14="http://schemas.microsoft.com/office/powerpoint/2010/main" val="1898948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00000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02543" y="100637"/>
            <a:ext cx="4402015" cy="1755775"/>
          </a:xfrm>
        </p:spPr>
        <p:txBody>
          <a:bodyPr>
            <a:normAutofit/>
          </a:bodyPr>
          <a:lstStyle/>
          <a:p>
            <a:pPr algn="l">
              <a:lnSpc>
                <a:spcPct val="80000"/>
              </a:lnSpc>
            </a:pPr>
            <a:r>
              <a:rPr lang="en-US" sz="4800" dirty="0" smtClean="0">
                <a:solidFill>
                  <a:schemeClr val="bg1"/>
                </a:solidFill>
                <a:latin typeface="Times New Roman"/>
                <a:ea typeface="ＭＳ Ｐゴシック" charset="0"/>
                <a:cs typeface="Times New Roman"/>
              </a:rPr>
              <a:t>Child Protection and Disability</a:t>
            </a:r>
            <a:endParaRPr lang="en-US" sz="4800" dirty="0">
              <a:solidFill>
                <a:schemeClr val="bg1"/>
              </a:solidFill>
              <a:latin typeface="Times New Roman"/>
              <a:cs typeface="Times New Roman"/>
            </a:endParaRPr>
          </a:p>
        </p:txBody>
      </p:sp>
      <p:sp>
        <p:nvSpPr>
          <p:cNvPr id="3" name="Subtitle 2"/>
          <p:cNvSpPr>
            <a:spLocks noGrp="1"/>
          </p:cNvSpPr>
          <p:nvPr>
            <p:ph type="subTitle" idx="1"/>
          </p:nvPr>
        </p:nvSpPr>
        <p:spPr>
          <a:xfrm>
            <a:off x="2702543" y="1594711"/>
            <a:ext cx="6400800" cy="1752600"/>
          </a:xfrm>
        </p:spPr>
        <p:txBody>
          <a:bodyPr>
            <a:normAutofit/>
          </a:bodyPr>
          <a:lstStyle/>
          <a:p>
            <a:pPr algn="l"/>
            <a:r>
              <a:rPr lang="en-US" sz="1400" smtClean="0">
                <a:solidFill>
                  <a:srgbClr val="FFFFFF"/>
                </a:solidFill>
                <a:latin typeface="Verdana"/>
                <a:cs typeface="Verdana"/>
              </a:rPr>
              <a:t>Practitioner </a:t>
            </a:r>
            <a:r>
              <a:rPr lang="en-US" sz="1400" dirty="0" smtClean="0">
                <a:solidFill>
                  <a:srgbClr val="FFFFFF"/>
                </a:solidFill>
                <a:latin typeface="Verdana"/>
                <a:cs typeface="Verdana"/>
              </a:rPr>
              <a:t>Training Module 2: Protecting Disabled Children</a:t>
            </a:r>
            <a:endParaRPr lang="en-US" sz="1400" dirty="0">
              <a:solidFill>
                <a:srgbClr val="FFFFFF"/>
              </a:solidFill>
              <a:latin typeface="Verdana"/>
              <a:cs typeface="Verdana"/>
            </a:endParaRPr>
          </a:p>
        </p:txBody>
      </p:sp>
      <p:cxnSp>
        <p:nvCxnSpPr>
          <p:cNvPr id="6" name="Straight Connector 5"/>
          <p:cNvCxnSpPr/>
          <p:nvPr/>
        </p:nvCxnSpPr>
        <p:spPr>
          <a:xfrm>
            <a:off x="2787171" y="2062413"/>
            <a:ext cx="637482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5" name="Picture 4" descr="PP-cover_im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7171" y="2357316"/>
            <a:ext cx="6356829" cy="4500684"/>
          </a:xfrm>
          <a:prstGeom prst="rect">
            <a:avLst/>
          </a:prstGeom>
        </p:spPr>
      </p:pic>
    </p:spTree>
    <p:extLst>
      <p:ext uri="{BB962C8B-B14F-4D97-AF65-F5344CB8AC3E}">
        <p14:creationId xmlns:p14="http://schemas.microsoft.com/office/powerpoint/2010/main" val="149876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Reasons why disabled children are more vulnerable to </a:t>
            </a:r>
            <a:r>
              <a:rPr lang="en-US" sz="4800" dirty="0" smtClean="0">
                <a:solidFill>
                  <a:srgbClr val="41B5A7"/>
                </a:solidFill>
                <a:latin typeface="Times New Roman"/>
                <a:ea typeface="ＭＳ Ｐゴシック" charset="0"/>
                <a:cs typeface="Times New Roman"/>
              </a:rPr>
              <a:t>abuse</a:t>
            </a:r>
            <a:endParaRPr lang="en-US" sz="4800" dirty="0">
              <a:solidFill>
                <a:srgbClr val="41B5A7"/>
              </a:solidFill>
              <a:latin typeface="Times New Roman"/>
              <a:ea typeface="ＭＳ Ｐゴシック" charset="0"/>
              <a:cs typeface="Times New Roman"/>
            </a:endParaRPr>
          </a:p>
        </p:txBody>
      </p:sp>
      <p:sp>
        <p:nvSpPr>
          <p:cNvPr id="18" name="Content Placeholder 4"/>
          <p:cNvSpPr>
            <a:spLocks noGrp="1"/>
          </p:cNvSpPr>
          <p:nvPr>
            <p:ph idx="4294967295"/>
          </p:nvPr>
        </p:nvSpPr>
        <p:spPr>
          <a:xfrm>
            <a:off x="719783" y="2066676"/>
            <a:ext cx="7756727" cy="3755294"/>
          </a:xfrm>
        </p:spPr>
        <p:txBody>
          <a:bodyPr numCol="1" spcCol="468000">
            <a:noAutofit/>
          </a:bodyPr>
          <a:lstStyle/>
          <a:p>
            <a:pPr>
              <a:lnSpc>
                <a:spcPct val="120000"/>
              </a:lnSpc>
            </a:pPr>
            <a:r>
              <a:rPr lang="en-US" sz="1800" dirty="0">
                <a:latin typeface="Verdana"/>
                <a:ea typeface="ＭＳ Ｐゴシック" charset="0"/>
                <a:cs typeface="Verdana"/>
              </a:rPr>
              <a:t>More isolated physically and socially and from mainstream </a:t>
            </a:r>
            <a:r>
              <a:rPr lang="en-US" sz="1800" dirty="0" smtClean="0">
                <a:latin typeface="Verdana"/>
                <a:ea typeface="ＭＳ Ｐゴシック" charset="0"/>
                <a:cs typeface="Verdana"/>
              </a:rPr>
              <a:t>services</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Their dependency on parents and </a:t>
            </a:r>
            <a:r>
              <a:rPr lang="en-US" sz="1800" dirty="0" err="1">
                <a:latin typeface="Verdana"/>
                <a:ea typeface="ＭＳ Ｐゴシック" charset="0"/>
                <a:cs typeface="Verdana"/>
              </a:rPr>
              <a:t>carers</a:t>
            </a:r>
            <a:r>
              <a:rPr lang="en-US" sz="1800" dirty="0">
                <a:latin typeface="Verdana"/>
                <a:ea typeface="ＭＳ Ｐゴシック" charset="0"/>
                <a:cs typeface="Verdana"/>
              </a:rPr>
              <a:t> for practical assistance in daily care, including intimate personal care, increases their risk of </a:t>
            </a:r>
            <a:r>
              <a:rPr lang="en-US" sz="1800" dirty="0" smtClean="0">
                <a:latin typeface="Verdana"/>
                <a:ea typeface="ＭＳ Ｐゴシック" charset="0"/>
                <a:cs typeface="Verdana"/>
              </a:rPr>
              <a:t>exposure</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Exposed to more </a:t>
            </a:r>
            <a:r>
              <a:rPr lang="en-US" sz="1800" dirty="0" err="1">
                <a:latin typeface="Verdana"/>
                <a:ea typeface="ＭＳ Ｐゴシック" charset="0"/>
                <a:cs typeface="Verdana"/>
              </a:rPr>
              <a:t>carers</a:t>
            </a:r>
            <a:r>
              <a:rPr lang="en-US" sz="1800" dirty="0">
                <a:latin typeface="Verdana"/>
                <a:ea typeface="ＭＳ Ｐゴシック" charset="0"/>
                <a:cs typeface="Verdana"/>
              </a:rPr>
              <a:t>, professionals and volunteers including residential and respite </a:t>
            </a:r>
            <a:r>
              <a:rPr lang="en-US" sz="1800" dirty="0" smtClean="0">
                <a:latin typeface="Verdana"/>
                <a:ea typeface="ＭＳ Ｐゴシック" charset="0"/>
                <a:cs typeface="Verdana"/>
              </a:rPr>
              <a:t>care</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Have an impaired capacity to resist or avoid abuse e.g. restricted </a:t>
            </a:r>
            <a:r>
              <a:rPr lang="en-US" sz="1800" dirty="0" smtClean="0">
                <a:latin typeface="Verdana"/>
                <a:ea typeface="ＭＳ Ｐゴシック" charset="0"/>
                <a:cs typeface="Verdana"/>
              </a:rPr>
              <a:t>mobility</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Are subjected to an increased inequality of </a:t>
            </a:r>
            <a:r>
              <a:rPr lang="en-US" sz="1800" dirty="0" smtClean="0">
                <a:latin typeface="Verdana"/>
                <a:ea typeface="ＭＳ Ｐゴシック" charset="0"/>
                <a:cs typeface="Verdana"/>
              </a:rPr>
              <a:t>power</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886613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93576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Reasons why disabled children are more vulnerable to abuse</a:t>
            </a:r>
          </a:p>
        </p:txBody>
      </p:sp>
      <p:sp>
        <p:nvSpPr>
          <p:cNvPr id="18" name="Content Placeholder 4"/>
          <p:cNvSpPr>
            <a:spLocks noGrp="1"/>
          </p:cNvSpPr>
          <p:nvPr>
            <p:ph idx="4294967295"/>
          </p:nvPr>
        </p:nvSpPr>
        <p:spPr>
          <a:xfrm>
            <a:off x="719783" y="2303287"/>
            <a:ext cx="7756727" cy="375529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Less likely to receive sex education or information about their own </a:t>
            </a:r>
            <a:r>
              <a:rPr lang="en-US" sz="1800" dirty="0" smtClean="0">
                <a:latin typeface="Verdana"/>
                <a:ea typeface="ＭＳ Ｐゴシック" charset="0"/>
                <a:cs typeface="Verdana"/>
              </a:rPr>
              <a:t>bodies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Use different communication systems; may not have the language skills to </a:t>
            </a:r>
            <a:r>
              <a:rPr lang="en-US" sz="1800" dirty="0" smtClean="0">
                <a:latin typeface="Verdana"/>
                <a:ea typeface="ＭＳ Ｐゴシック" charset="0"/>
                <a:cs typeface="Verdana"/>
              </a:rPr>
              <a:t>disclose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May be unable to distinguish between types of </a:t>
            </a:r>
            <a:r>
              <a:rPr lang="en-US" sz="1800" dirty="0" smtClean="0">
                <a:latin typeface="Verdana"/>
                <a:ea typeface="ＭＳ Ｐゴシック" charset="0"/>
                <a:cs typeface="Verdana"/>
              </a:rPr>
              <a:t>touch</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Have less choice in everyday </a:t>
            </a:r>
            <a:r>
              <a:rPr lang="en-US" sz="1800" dirty="0" smtClean="0">
                <a:latin typeface="Verdana"/>
                <a:ea typeface="ＭＳ Ｐゴシック" charset="0"/>
                <a:cs typeface="Verdana"/>
              </a:rPr>
              <a:t>life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Don’t believe their wishes are </a:t>
            </a:r>
            <a:r>
              <a:rPr lang="en-US" sz="1800" dirty="0" smtClean="0">
                <a:latin typeface="Verdana"/>
                <a:ea typeface="ＭＳ Ｐゴシック" charset="0"/>
                <a:cs typeface="Verdana"/>
              </a:rPr>
              <a:t>heeded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Tend to obey in order to </a:t>
            </a:r>
            <a:r>
              <a:rPr lang="en-US" sz="1800" dirty="0" smtClean="0">
                <a:latin typeface="Verdana"/>
                <a:ea typeface="ＭＳ Ｐゴシック" charset="0"/>
                <a:cs typeface="Verdana"/>
              </a:rPr>
              <a:t>survive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Don’t believe they can control </a:t>
            </a:r>
            <a:r>
              <a:rPr lang="en-US" sz="1800" dirty="0" smtClean="0">
                <a:latin typeface="Verdana"/>
                <a:ea typeface="ＭＳ Ｐゴシック" charset="0"/>
                <a:cs typeface="Verdana"/>
              </a:rPr>
              <a:t>things</a:t>
            </a:r>
            <a:endParaRPr lang="en-US" sz="1800" dirty="0">
              <a:latin typeface="Verdana"/>
              <a:ea typeface="ＭＳ Ｐゴシック" charset="0"/>
              <a:cs typeface="Verdana"/>
            </a:endParaRPr>
          </a:p>
        </p:txBody>
      </p:sp>
      <p:sp>
        <p:nvSpPr>
          <p:cNvPr id="6" name="Subtitle 2"/>
          <p:cNvSpPr txBox="1">
            <a:spLocks/>
          </p:cNvSpPr>
          <p:nvPr/>
        </p:nvSpPr>
        <p:spPr>
          <a:xfrm>
            <a:off x="324752" y="152790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89955338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It also seems that…</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Certain types of impairment are more associated with </a:t>
            </a:r>
            <a:r>
              <a:rPr lang="en-US" sz="1800" dirty="0" smtClean="0">
                <a:latin typeface="Verdana"/>
                <a:ea typeface="ＭＳ Ｐゴシック" charset="0"/>
                <a:cs typeface="Verdana"/>
              </a:rPr>
              <a:t>abuse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Abuse may start at a younger age for some disabled children than for non-disabled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Gender patterns of abuse appear to differ from that among non-disabled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Many factors increase the risk but these are often </a:t>
            </a:r>
            <a:r>
              <a:rPr lang="en-US" sz="1800" dirty="0" err="1" smtClean="0">
                <a:latin typeface="Verdana"/>
                <a:ea typeface="ＭＳ Ｐゴシック" charset="0"/>
                <a:cs typeface="Verdana"/>
              </a:rPr>
              <a:t>unrecognised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Usual child protection standards/procedures not always applied to disabled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marL="0" indent="0" algn="r">
              <a:lnSpc>
                <a:spcPct val="120000"/>
              </a:lnSpc>
              <a:spcAft>
                <a:spcPts val="1000"/>
              </a:spcAft>
              <a:buNone/>
            </a:pPr>
            <a:r>
              <a:rPr lang="en-US" sz="1200" dirty="0">
                <a:solidFill>
                  <a:srgbClr val="7F7F7F"/>
                </a:solidFill>
                <a:latin typeface="Verdana"/>
                <a:ea typeface="ＭＳ Ｐゴシック" charset="0"/>
                <a:cs typeface="Verdana"/>
              </a:rPr>
              <a:t>(Stalker et al 2010)</a:t>
            </a:r>
          </a:p>
          <a:p>
            <a:pPr>
              <a:lnSpc>
                <a:spcPct val="120000"/>
              </a:lnSpc>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335576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000000"/>
                </a:solidFill>
                <a:latin typeface="Times New Roman"/>
                <a:ea typeface="ＭＳ Ｐゴシック" charset="0"/>
                <a:cs typeface="Times New Roman"/>
              </a:rPr>
              <a:t>D</a:t>
            </a:r>
            <a:r>
              <a:rPr lang="en-US" sz="4800" dirty="0" smtClean="0">
                <a:solidFill>
                  <a:srgbClr val="000000"/>
                </a:solidFill>
                <a:latin typeface="Times New Roman"/>
                <a:ea typeface="ＭＳ Ｐゴシック" charset="0"/>
                <a:cs typeface="Times New Roman"/>
              </a:rPr>
              <a:t>iscussion</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116814"/>
            <a:ext cx="5293633" cy="1919475"/>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What</a:t>
            </a:r>
            <a:r>
              <a:rPr lang="en-US" sz="1800" dirty="0">
                <a:latin typeface="Verdana"/>
                <a:ea typeface="ＭＳ Ｐゴシック" charset="0"/>
                <a:cs typeface="Verdana"/>
              </a:rPr>
              <a:t>, if any, are the particular risks of abuse and neglect for disabled children</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4371232"/>
            <a:ext cx="5293633" cy="157491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Are </a:t>
            </a:r>
            <a:r>
              <a:rPr lang="en-US" sz="1800" dirty="0">
                <a:latin typeface="Verdana"/>
                <a:ea typeface="ＭＳ Ｐゴシック" charset="0"/>
                <a:cs typeface="Verdana"/>
              </a:rPr>
              <a:t>there particular abuses to which they can be subjected?</a:t>
            </a:r>
          </a:p>
        </p:txBody>
      </p:sp>
    </p:spTree>
    <p:extLst>
      <p:ext uri="{BB962C8B-B14F-4D97-AF65-F5344CB8AC3E}">
        <p14:creationId xmlns:p14="http://schemas.microsoft.com/office/powerpoint/2010/main" val="11218310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Some particular risks…</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1027671" y="2053025"/>
            <a:ext cx="7237168" cy="4525964"/>
          </a:xfrm>
        </p:spPr>
        <p:txBody>
          <a:bodyPr>
            <a:normAutofit/>
          </a:bodyPr>
          <a:lstStyle/>
          <a:p>
            <a:pPr>
              <a:lnSpc>
                <a:spcPct val="130000"/>
              </a:lnSpc>
              <a:spcAft>
                <a:spcPts val="1000"/>
              </a:spcAft>
            </a:pPr>
            <a:r>
              <a:rPr lang="en-US" sz="2200" b="1" dirty="0">
                <a:solidFill>
                  <a:srgbClr val="FFFFFF"/>
                </a:solidFill>
                <a:latin typeface="Verdana"/>
                <a:ea typeface="ＭＳ Ｐゴシック" charset="0"/>
                <a:cs typeface="Verdana"/>
              </a:rPr>
              <a:t>Over or under </a:t>
            </a:r>
            <a:r>
              <a:rPr lang="en-US" sz="2200" b="1" dirty="0" smtClean="0">
                <a:solidFill>
                  <a:srgbClr val="FFFFFF"/>
                </a:solidFill>
                <a:latin typeface="Verdana"/>
                <a:ea typeface="ＭＳ Ｐゴシック" charset="0"/>
                <a:cs typeface="Verdana"/>
              </a:rPr>
              <a:t>medicating</a:t>
            </a:r>
            <a:endParaRPr lang="en-US" sz="2200" b="1" dirty="0">
              <a:solidFill>
                <a:srgbClr val="FFFFFF"/>
              </a:solidFill>
              <a:latin typeface="Verdana"/>
              <a:ea typeface="ＭＳ Ｐゴシック" charset="0"/>
              <a:cs typeface="Verdana"/>
            </a:endParaRPr>
          </a:p>
          <a:p>
            <a:pPr>
              <a:lnSpc>
                <a:spcPct val="130000"/>
              </a:lnSpc>
              <a:spcAft>
                <a:spcPts val="1000"/>
              </a:spcAft>
            </a:pPr>
            <a:r>
              <a:rPr lang="en-US" sz="2200" b="1" dirty="0">
                <a:solidFill>
                  <a:srgbClr val="FFFFFF"/>
                </a:solidFill>
                <a:latin typeface="Verdana"/>
                <a:ea typeface="ＭＳ Ｐゴシック" charset="0"/>
                <a:cs typeface="Verdana"/>
              </a:rPr>
              <a:t>Challenging </a:t>
            </a:r>
            <a:r>
              <a:rPr lang="en-US" sz="2200" b="1" dirty="0" err="1" smtClean="0">
                <a:solidFill>
                  <a:srgbClr val="FFFFFF"/>
                </a:solidFill>
                <a:latin typeface="Verdana"/>
                <a:ea typeface="ＭＳ Ｐゴシック" charset="0"/>
                <a:cs typeface="Verdana"/>
              </a:rPr>
              <a:t>behaviours</a:t>
            </a:r>
            <a:endParaRPr lang="en-US" sz="2200" b="1" dirty="0">
              <a:solidFill>
                <a:srgbClr val="FFFFFF"/>
              </a:solidFill>
              <a:latin typeface="Verdana"/>
              <a:ea typeface="ＭＳ Ｐゴシック" charset="0"/>
              <a:cs typeface="Verdana"/>
            </a:endParaRPr>
          </a:p>
          <a:p>
            <a:pPr>
              <a:lnSpc>
                <a:spcPct val="130000"/>
              </a:lnSpc>
              <a:spcAft>
                <a:spcPts val="1000"/>
              </a:spcAft>
            </a:pPr>
            <a:r>
              <a:rPr lang="en-US" sz="2200" b="1" dirty="0">
                <a:solidFill>
                  <a:srgbClr val="FFFFFF"/>
                </a:solidFill>
                <a:latin typeface="Verdana"/>
                <a:ea typeface="ＭＳ Ｐゴシック" charset="0"/>
                <a:cs typeface="Verdana"/>
              </a:rPr>
              <a:t>Requirement for personal care into late </a:t>
            </a:r>
            <a:r>
              <a:rPr lang="en-US" sz="2200" b="1" dirty="0" smtClean="0">
                <a:solidFill>
                  <a:srgbClr val="FFFFFF"/>
                </a:solidFill>
                <a:latin typeface="Verdana"/>
                <a:ea typeface="ＭＳ Ｐゴシック" charset="0"/>
                <a:cs typeface="Verdana"/>
              </a:rPr>
              <a:t>childhood</a:t>
            </a:r>
            <a:endParaRPr lang="en-US" sz="2200" b="1" dirty="0">
              <a:solidFill>
                <a:srgbClr val="FFFFFF"/>
              </a:solidFill>
              <a:latin typeface="Verdana"/>
              <a:ea typeface="ＭＳ Ｐゴシック" charset="0"/>
              <a:cs typeface="Verdana"/>
            </a:endParaRPr>
          </a:p>
          <a:p>
            <a:pPr>
              <a:lnSpc>
                <a:spcPct val="130000"/>
              </a:lnSpc>
              <a:spcAft>
                <a:spcPts val="1000"/>
              </a:spcAft>
            </a:pPr>
            <a:r>
              <a:rPr lang="en-US" sz="2200" b="1" dirty="0">
                <a:solidFill>
                  <a:srgbClr val="FFFFFF"/>
                </a:solidFill>
                <a:latin typeface="Verdana"/>
                <a:ea typeface="ＭＳ Ｐゴシック" charset="0"/>
                <a:cs typeface="Verdana"/>
              </a:rPr>
              <a:t>May have multiple </a:t>
            </a:r>
            <a:r>
              <a:rPr lang="en-US" sz="2200" b="1" dirty="0" err="1" smtClean="0">
                <a:solidFill>
                  <a:srgbClr val="FFFFFF"/>
                </a:solidFill>
                <a:latin typeface="Verdana"/>
                <a:ea typeface="ＭＳ Ｐゴシック" charset="0"/>
                <a:cs typeface="Verdana"/>
              </a:rPr>
              <a:t>carers</a:t>
            </a:r>
            <a:endParaRPr lang="en-US" sz="2200" b="1" dirty="0">
              <a:solidFill>
                <a:srgbClr val="FFFFFF"/>
              </a:solidFill>
              <a:latin typeface="Verdana"/>
              <a:ea typeface="ＭＳ Ｐゴシック" charset="0"/>
              <a:cs typeface="Verdana"/>
            </a:endParaRPr>
          </a:p>
          <a:p>
            <a:pPr>
              <a:lnSpc>
                <a:spcPct val="130000"/>
              </a:lnSpc>
              <a:spcAft>
                <a:spcPts val="1000"/>
              </a:spcAft>
            </a:pPr>
            <a:r>
              <a:rPr lang="en-US" sz="2200" b="1" dirty="0">
                <a:solidFill>
                  <a:srgbClr val="FFFFFF"/>
                </a:solidFill>
                <a:latin typeface="Verdana"/>
                <a:ea typeface="ＭＳ Ｐゴシック" charset="0"/>
                <a:cs typeface="Verdana"/>
              </a:rPr>
              <a:t>Lack of </a:t>
            </a:r>
            <a:r>
              <a:rPr lang="en-US" sz="2200" b="1" dirty="0" smtClean="0">
                <a:solidFill>
                  <a:srgbClr val="FFFFFF"/>
                </a:solidFill>
                <a:latin typeface="Verdana"/>
                <a:ea typeface="ＭＳ Ｐゴシック" charset="0"/>
                <a:cs typeface="Verdana"/>
              </a:rPr>
              <a:t>friends</a:t>
            </a:r>
            <a:endParaRPr lang="en-US" sz="2200" b="1" dirty="0">
              <a:solidFill>
                <a:srgbClr val="FFFFFF"/>
              </a:solidFill>
              <a:latin typeface="Verdana"/>
              <a:ea typeface="ＭＳ Ｐゴシック" charset="0"/>
              <a:cs typeface="Verdana"/>
            </a:endParaRPr>
          </a:p>
        </p:txBody>
      </p:sp>
    </p:spTree>
    <p:extLst>
      <p:ext uri="{BB962C8B-B14F-4D97-AF65-F5344CB8AC3E}">
        <p14:creationId xmlns:p14="http://schemas.microsoft.com/office/powerpoint/2010/main" val="325557745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Features of abuse</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marL="0" indent="0">
              <a:lnSpc>
                <a:spcPct val="120000"/>
              </a:lnSpc>
              <a:buNone/>
            </a:pPr>
            <a:r>
              <a:rPr lang="en-US" sz="1800" b="1" dirty="0">
                <a:latin typeface="Verdana"/>
                <a:ea typeface="ＭＳ Ｐゴシック" charset="0"/>
                <a:cs typeface="Verdana"/>
              </a:rPr>
              <a:t>Disabled children experience the same sort of abuse as other children:</a:t>
            </a:r>
          </a:p>
          <a:p>
            <a:pPr>
              <a:lnSpc>
                <a:spcPct val="120000"/>
              </a:lnSpc>
            </a:pPr>
            <a:r>
              <a:rPr lang="en-US" sz="1800" dirty="0">
                <a:latin typeface="Verdana"/>
                <a:ea typeface="ＭＳ Ｐゴシック" charset="0"/>
                <a:cs typeface="Verdana"/>
              </a:rPr>
              <a:t> Neglect</a:t>
            </a:r>
          </a:p>
          <a:p>
            <a:pPr>
              <a:lnSpc>
                <a:spcPct val="120000"/>
              </a:lnSpc>
            </a:pPr>
            <a:r>
              <a:rPr lang="en-US" sz="1800" dirty="0">
                <a:latin typeface="Verdana"/>
                <a:ea typeface="ＭＳ Ｐゴシック" charset="0"/>
                <a:cs typeface="Verdana"/>
              </a:rPr>
              <a:t> Physical abuse</a:t>
            </a:r>
          </a:p>
          <a:p>
            <a:pPr>
              <a:lnSpc>
                <a:spcPct val="120000"/>
              </a:lnSpc>
            </a:pPr>
            <a:r>
              <a:rPr lang="en-US" sz="1800" dirty="0">
                <a:latin typeface="Verdana"/>
                <a:ea typeface="ＭＳ Ｐゴシック" charset="0"/>
                <a:cs typeface="Verdana"/>
              </a:rPr>
              <a:t> Sexual abuse (including exploitation)</a:t>
            </a:r>
          </a:p>
          <a:p>
            <a:pPr>
              <a:lnSpc>
                <a:spcPct val="120000"/>
              </a:lnSpc>
            </a:pPr>
            <a:r>
              <a:rPr lang="en-US" sz="1800" dirty="0">
                <a:latin typeface="Verdana"/>
                <a:ea typeface="ＭＳ Ｐゴシック" charset="0"/>
                <a:cs typeface="Verdana"/>
              </a:rPr>
              <a:t> Emotional </a:t>
            </a:r>
            <a:r>
              <a:rPr lang="en-US" sz="1800" dirty="0" smtClean="0">
                <a:latin typeface="Verdana"/>
                <a:ea typeface="ＭＳ Ｐゴシック" charset="0"/>
                <a:cs typeface="Verdana"/>
              </a:rPr>
              <a:t>abuse</a:t>
            </a:r>
            <a:endParaRPr lang="en-US" sz="1800" dirty="0">
              <a:latin typeface="Verdana"/>
              <a:ea typeface="ＭＳ Ｐゴシック" charset="0"/>
              <a:cs typeface="Verdana"/>
            </a:endParaRPr>
          </a:p>
          <a:p>
            <a:pPr>
              <a:lnSpc>
                <a:spcPct val="120000"/>
              </a:lnSpc>
            </a:pPr>
            <a:endParaRPr lang="en-US" sz="1800" dirty="0">
              <a:latin typeface="Verdana"/>
              <a:ea typeface="ＭＳ Ｐゴシック" charset="0"/>
              <a:cs typeface="Verdana"/>
            </a:endParaRPr>
          </a:p>
          <a:p>
            <a:pPr marL="0" indent="0">
              <a:lnSpc>
                <a:spcPct val="120000"/>
              </a:lnSpc>
              <a:buNone/>
            </a:pPr>
            <a:r>
              <a:rPr lang="en-US" sz="1800" dirty="0">
                <a:solidFill>
                  <a:srgbClr val="7F7F7F"/>
                </a:solidFill>
                <a:latin typeface="Verdana"/>
                <a:ea typeface="ＭＳ Ｐゴシック" charset="0"/>
                <a:cs typeface="Verdana"/>
              </a:rPr>
              <a:t>Neglect seems particularly </a:t>
            </a:r>
            <a:r>
              <a:rPr lang="en-US" sz="1800" dirty="0" smtClean="0">
                <a:solidFill>
                  <a:srgbClr val="7F7F7F"/>
                </a:solidFill>
                <a:latin typeface="Verdana"/>
                <a:ea typeface="ＭＳ Ｐゴシック" charset="0"/>
                <a:cs typeface="Verdana"/>
              </a:rPr>
              <a:t>prevalent</a:t>
            </a:r>
            <a:endParaRPr lang="en-US" sz="1800" dirty="0">
              <a:solidFill>
                <a:srgbClr val="7F7F7F"/>
              </a:solidFill>
              <a:latin typeface="Verdana"/>
              <a:ea typeface="ＭＳ Ｐゴシック" charset="0"/>
              <a:cs typeface="Verdana"/>
            </a:endParaRPr>
          </a:p>
          <a:p>
            <a:pPr>
              <a:lnSpc>
                <a:spcPct val="120000"/>
              </a:lnSpc>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32176522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6166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Features of abuse particular to disabled children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smtClean="0">
                <a:latin typeface="Verdana"/>
                <a:ea typeface="ＭＳ Ｐゴシック" charset="0"/>
                <a:cs typeface="Verdana"/>
              </a:rPr>
              <a:t>Failure </a:t>
            </a:r>
            <a:r>
              <a:rPr lang="en-US" sz="1800" dirty="0">
                <a:latin typeface="Verdana"/>
                <a:ea typeface="ＭＳ Ｐゴシック" charset="0"/>
                <a:cs typeface="Verdana"/>
              </a:rPr>
              <a:t>to provide treatment or providing inappropriate </a:t>
            </a:r>
            <a:r>
              <a:rPr lang="en-US" sz="1800" dirty="0" smtClean="0">
                <a:latin typeface="Verdana"/>
                <a:ea typeface="ＭＳ Ｐゴシック" charset="0"/>
                <a:cs typeface="Verdana"/>
              </a:rPr>
              <a:t>treatment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Not allowing adaptations or equipment a child might </a:t>
            </a:r>
            <a:r>
              <a:rPr lang="en-US" sz="1800" dirty="0" smtClean="0">
                <a:latin typeface="Verdana"/>
                <a:ea typeface="ＭＳ Ｐゴシック" charset="0"/>
                <a:cs typeface="Verdana"/>
              </a:rPr>
              <a:t>need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Threats of abandonment/</a:t>
            </a:r>
            <a:r>
              <a:rPr lang="en-US" sz="1800" dirty="0" smtClean="0">
                <a:latin typeface="Verdana"/>
                <a:ea typeface="ＭＳ Ｐゴシック" charset="0"/>
                <a:cs typeface="Verdana"/>
              </a:rPr>
              <a:t>exclusion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Exclusion: from family events, over use of ‘respite’, unnecessary schooling away from home. Depriving of </a:t>
            </a:r>
            <a:r>
              <a:rPr lang="en-US" sz="1800" dirty="0" smtClean="0">
                <a:latin typeface="Verdana"/>
                <a:ea typeface="ＭＳ Ｐゴシック" charset="0"/>
                <a:cs typeface="Verdana"/>
              </a:rPr>
              <a:t>visitors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Not feeding enough to keep child light for </a:t>
            </a:r>
            <a:r>
              <a:rPr lang="en-US" sz="1800" dirty="0" smtClean="0">
                <a:latin typeface="Verdana"/>
                <a:ea typeface="ＭＳ Ｐゴシック" charset="0"/>
                <a:cs typeface="Verdana"/>
              </a:rPr>
              <a:t>lifting</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1806322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Features of abuse particular to disabled children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322463"/>
            <a:ext cx="7756727" cy="3938160"/>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Excessive </a:t>
            </a:r>
            <a:r>
              <a:rPr lang="en-US" sz="1800" dirty="0" smtClean="0">
                <a:latin typeface="Verdana"/>
                <a:ea typeface="ＭＳ Ｐゴシック" charset="0"/>
                <a:cs typeface="Verdana"/>
              </a:rPr>
              <a:t>surgery</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Forcing treatment that is </a:t>
            </a:r>
            <a:r>
              <a:rPr lang="en-US" sz="1800" dirty="0" smtClean="0">
                <a:latin typeface="Verdana"/>
                <a:ea typeface="ＭＳ Ｐゴシック" charset="0"/>
                <a:cs typeface="Verdana"/>
              </a:rPr>
              <a:t>painful</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Inappropriate use of physical </a:t>
            </a:r>
            <a:r>
              <a:rPr lang="en-US" sz="1800" dirty="0" smtClean="0">
                <a:latin typeface="Verdana"/>
                <a:ea typeface="ＭＳ Ｐゴシック" charset="0"/>
                <a:cs typeface="Verdana"/>
              </a:rPr>
              <a:t>restraint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Rough handling, extreme </a:t>
            </a:r>
            <a:r>
              <a:rPr lang="en-US" sz="1800" dirty="0" err="1">
                <a:latin typeface="Verdana"/>
                <a:ea typeface="ＭＳ Ｐゴシック" charset="0"/>
                <a:cs typeface="Verdana"/>
              </a:rPr>
              <a:t>behaviour</a:t>
            </a:r>
            <a:r>
              <a:rPr lang="en-US" sz="1800" dirty="0">
                <a:latin typeface="Verdana"/>
                <a:ea typeface="ＭＳ Ｐゴシック" charset="0"/>
                <a:cs typeface="Verdana"/>
              </a:rPr>
              <a:t> </a:t>
            </a:r>
            <a:r>
              <a:rPr lang="en-US" sz="1800" dirty="0" smtClean="0">
                <a:latin typeface="Verdana"/>
                <a:ea typeface="ＭＳ Ｐゴシック" charset="0"/>
                <a:cs typeface="Verdana"/>
              </a:rPr>
              <a:t>modification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Lack of communication or </a:t>
            </a:r>
            <a:r>
              <a:rPr lang="en-US" sz="1800" dirty="0" smtClean="0">
                <a:latin typeface="Verdana"/>
                <a:ea typeface="ＭＳ Ｐゴシック" charset="0"/>
                <a:cs typeface="Verdana"/>
              </a:rPr>
              <a:t>stimulation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Teasing, bullying or blaming because of their </a:t>
            </a:r>
            <a:r>
              <a:rPr lang="en-US" sz="1800" dirty="0" smtClean="0">
                <a:latin typeface="Verdana"/>
                <a:ea typeface="ＭＳ Ｐゴシック" charset="0"/>
                <a:cs typeface="Verdana"/>
              </a:rPr>
              <a:t>impairment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Having too high/low expectations of </a:t>
            </a:r>
            <a:r>
              <a:rPr lang="en-US" sz="1800" dirty="0" smtClean="0">
                <a:latin typeface="Verdana"/>
                <a:ea typeface="ＭＳ Ｐゴシック" charset="0"/>
                <a:cs typeface="Verdana"/>
              </a:rPr>
              <a:t>child</a:t>
            </a:r>
            <a:endParaRPr lang="en-US" sz="1800" dirty="0">
              <a:latin typeface="Verdana"/>
              <a:ea typeface="ＭＳ Ｐゴシック" charset="0"/>
              <a:cs typeface="Verdana"/>
            </a:endParaRPr>
          </a:p>
        </p:txBody>
      </p:sp>
      <p:cxnSp>
        <p:nvCxnSpPr>
          <p:cNvPr id="6" name="Straight Connector 5"/>
          <p:cNvCxnSpPr/>
          <p:nvPr/>
        </p:nvCxnSpPr>
        <p:spPr>
          <a:xfrm>
            <a:off x="420538" y="193576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Subtitle 2"/>
          <p:cNvSpPr txBox="1">
            <a:spLocks/>
          </p:cNvSpPr>
          <p:nvPr/>
        </p:nvSpPr>
        <p:spPr>
          <a:xfrm>
            <a:off x="324752" y="152790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91657478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Remembering siblings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Brothers and sisters may be particularly </a:t>
            </a:r>
            <a:r>
              <a:rPr lang="en-US" sz="1800" dirty="0" smtClean="0">
                <a:latin typeface="Verdana"/>
                <a:ea typeface="ＭＳ Ｐゴシック" charset="0"/>
                <a:cs typeface="Verdana"/>
              </a:rPr>
              <a:t>vulnerable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Physical and emotional neglect may be present but not necessarily </a:t>
            </a:r>
            <a:r>
              <a:rPr lang="en-US" sz="1800" dirty="0" smtClean="0">
                <a:latin typeface="Verdana"/>
                <a:ea typeface="ＭＳ Ｐゴシック" charset="0"/>
                <a:cs typeface="Verdana"/>
              </a:rPr>
              <a:t>intentional</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Their needs and wishes may be perceived as less important than those of their disabled or sick brother or </a:t>
            </a:r>
            <a:r>
              <a:rPr lang="en-US" sz="1800" dirty="0" smtClean="0">
                <a:latin typeface="Verdana"/>
                <a:ea typeface="ＭＳ Ｐゴシック" charset="0"/>
                <a:cs typeface="Verdana"/>
              </a:rPr>
              <a:t>sister</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55534983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Case study - Joseph</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1027671" y="2053025"/>
            <a:ext cx="7237168" cy="4525964"/>
          </a:xfrm>
        </p:spPr>
        <p:txBody>
          <a:bodyPr>
            <a:normAutofit/>
          </a:bodyPr>
          <a:lstStyle/>
          <a:p>
            <a:pPr>
              <a:lnSpc>
                <a:spcPct val="130000"/>
              </a:lnSpc>
              <a:spcAft>
                <a:spcPts val="1000"/>
              </a:spcAft>
            </a:pPr>
            <a:r>
              <a:rPr lang="en-US" sz="2200" b="1" dirty="0">
                <a:solidFill>
                  <a:srgbClr val="FFFFFF"/>
                </a:solidFill>
                <a:latin typeface="Verdana"/>
                <a:ea typeface="ＭＳ Ｐゴシック" charset="0"/>
                <a:cs typeface="Verdana"/>
              </a:rPr>
              <a:t>What are the strengths in the way this situation was handled?</a:t>
            </a:r>
          </a:p>
          <a:p>
            <a:pPr>
              <a:lnSpc>
                <a:spcPct val="130000"/>
              </a:lnSpc>
              <a:spcAft>
                <a:spcPts val="1000"/>
              </a:spcAft>
            </a:pPr>
            <a:r>
              <a:rPr lang="en-US" sz="2200" b="1" dirty="0">
                <a:solidFill>
                  <a:srgbClr val="FFFFFF"/>
                </a:solidFill>
                <a:latin typeface="Verdana"/>
                <a:ea typeface="ＭＳ Ｐゴシック" charset="0"/>
                <a:cs typeface="Verdana"/>
              </a:rPr>
              <a:t>What are the shortfalls?</a:t>
            </a:r>
          </a:p>
          <a:p>
            <a:pPr>
              <a:lnSpc>
                <a:spcPct val="130000"/>
              </a:lnSpc>
              <a:spcAft>
                <a:spcPts val="1000"/>
              </a:spcAft>
            </a:pPr>
            <a:r>
              <a:rPr lang="en-US" sz="2200" b="1" dirty="0">
                <a:solidFill>
                  <a:srgbClr val="FFFFFF"/>
                </a:solidFill>
                <a:latin typeface="Verdana"/>
                <a:ea typeface="ＭＳ Ｐゴシック" charset="0"/>
                <a:cs typeface="Verdana"/>
              </a:rPr>
              <a:t>How might this have been handled differently?</a:t>
            </a:r>
          </a:p>
          <a:p>
            <a:pPr>
              <a:lnSpc>
                <a:spcPct val="130000"/>
              </a:lnSpc>
              <a:spcAft>
                <a:spcPts val="1000"/>
              </a:spcAft>
            </a:pPr>
            <a:endParaRPr lang="en-US" sz="2200" b="1" dirty="0">
              <a:solidFill>
                <a:srgbClr val="FFFFFF"/>
              </a:solidFill>
              <a:latin typeface="Verdana"/>
              <a:ea typeface="ＭＳ Ｐゴシック" charset="0"/>
              <a:cs typeface="Verdana"/>
            </a:endParaRPr>
          </a:p>
        </p:txBody>
      </p:sp>
    </p:spTree>
    <p:extLst>
      <p:ext uri="{BB962C8B-B14F-4D97-AF65-F5344CB8AC3E}">
        <p14:creationId xmlns:p14="http://schemas.microsoft.com/office/powerpoint/2010/main" val="12422847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440201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Part 2</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Learning outcomes</a:t>
            </a:r>
            <a:endParaRPr lang="en-US" sz="1400" dirty="0">
              <a:solidFill>
                <a:schemeClr val="bg1">
                  <a:lumMod val="65000"/>
                </a:schemeClr>
              </a:solidFill>
              <a:latin typeface="Verdana"/>
              <a:cs typeface="Verdana"/>
            </a:endParaRPr>
          </a:p>
        </p:txBody>
      </p:sp>
      <p:sp>
        <p:nvSpPr>
          <p:cNvPr id="18" name="Content Placeholder 4"/>
          <p:cNvSpPr>
            <a:spLocks noGrp="1"/>
          </p:cNvSpPr>
          <p:nvPr>
            <p:ph idx="4294967295"/>
          </p:nvPr>
        </p:nvSpPr>
        <p:spPr>
          <a:xfrm>
            <a:off x="1027671" y="2053025"/>
            <a:ext cx="7088658" cy="4525964"/>
          </a:xfrm>
        </p:spPr>
        <p:txBody>
          <a:bodyPr>
            <a:noAutofit/>
          </a:bodyPr>
          <a:lstStyle/>
          <a:p>
            <a:pPr marL="0" indent="0" eaLnBrk="1" hangingPunct="1">
              <a:buFont typeface="Arial" charset="0"/>
              <a:buNone/>
            </a:pPr>
            <a:r>
              <a:rPr lang="en-US" sz="2200" b="1" dirty="0">
                <a:latin typeface="Verdana"/>
                <a:ea typeface="ＭＳ Ｐゴシック" charset="0"/>
                <a:cs typeface="Verdana"/>
              </a:rPr>
              <a:t>Course participants will be able to</a:t>
            </a:r>
            <a:r>
              <a:rPr lang="en-US" sz="2200" b="1" dirty="0" smtClean="0">
                <a:latin typeface="Verdana"/>
                <a:ea typeface="ＭＳ Ｐゴシック" charset="0"/>
                <a:cs typeface="Verdana"/>
              </a:rPr>
              <a:t>:</a:t>
            </a:r>
            <a:endParaRPr lang="en-US" sz="2200" b="1"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Explain </a:t>
            </a:r>
            <a:r>
              <a:rPr lang="en-US" sz="1800" dirty="0">
                <a:latin typeface="Verdana"/>
                <a:ea typeface="ＭＳ Ｐゴシック" charset="0"/>
                <a:cs typeface="Verdana"/>
              </a:rPr>
              <a:t>what lies behind the apparent under-reporting of abuse of disabled children</a:t>
            </a:r>
          </a:p>
          <a:p>
            <a:pPr>
              <a:lnSpc>
                <a:spcPct val="120000"/>
              </a:lnSpc>
            </a:pPr>
            <a:r>
              <a:rPr lang="en-US" sz="1800" dirty="0" smtClean="0">
                <a:latin typeface="Verdana"/>
                <a:ea typeface="ＭＳ Ｐゴシック" charset="0"/>
                <a:cs typeface="Verdana"/>
              </a:rPr>
              <a:t>Describe </a:t>
            </a:r>
            <a:r>
              <a:rPr lang="en-US" sz="1800" dirty="0">
                <a:latin typeface="Verdana"/>
                <a:ea typeface="ＭＳ Ｐゴシック" charset="0"/>
                <a:cs typeface="Verdana"/>
              </a:rPr>
              <a:t>the risks to disabled children and the abuse they may suffer</a:t>
            </a:r>
          </a:p>
          <a:p>
            <a:pPr>
              <a:lnSpc>
                <a:spcPct val="120000"/>
              </a:lnSpc>
            </a:pPr>
            <a:r>
              <a:rPr lang="en-US" sz="1800" dirty="0" smtClean="0">
                <a:latin typeface="Verdana"/>
                <a:ea typeface="ＭＳ Ｐゴシック" charset="0"/>
                <a:cs typeface="Verdana"/>
              </a:rPr>
              <a:t>Determine </a:t>
            </a:r>
            <a:r>
              <a:rPr lang="en-US" sz="1800" dirty="0">
                <a:latin typeface="Verdana"/>
                <a:ea typeface="ＭＳ Ｐゴシック" charset="0"/>
                <a:cs typeface="Verdana"/>
              </a:rPr>
              <a:t>ways that professional practice might </a:t>
            </a:r>
            <a:r>
              <a:rPr lang="en-US" sz="1800" dirty="0" smtClean="0">
                <a:latin typeface="Verdana"/>
                <a:ea typeface="ＭＳ Ｐゴシック" charset="0"/>
                <a:cs typeface="Verdana"/>
              </a:rPr>
              <a:t>improve</a:t>
            </a:r>
            <a:endParaRPr lang="en-US" sz="1800" dirty="0">
              <a:latin typeface="Verdana"/>
              <a:ea typeface="ＭＳ Ｐゴシック" charset="0"/>
              <a:cs typeface="Verdana"/>
            </a:endParaRP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22583156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000000"/>
                </a:solidFill>
                <a:latin typeface="Times New Roman"/>
                <a:ea typeface="ＭＳ Ｐゴシック" charset="0"/>
                <a:cs typeface="Times New Roman"/>
              </a:rPr>
              <a:t>D</a:t>
            </a:r>
            <a:r>
              <a:rPr lang="en-US" sz="4800" dirty="0" smtClean="0">
                <a:solidFill>
                  <a:srgbClr val="000000"/>
                </a:solidFill>
                <a:latin typeface="Times New Roman"/>
                <a:ea typeface="ＭＳ Ｐゴシック" charset="0"/>
                <a:cs typeface="Times New Roman"/>
              </a:rPr>
              <a:t>iscussion</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3230804"/>
            <a:ext cx="5293633" cy="1603912"/>
          </a:xfrm>
          <a:solidFill>
            <a:schemeClr val="bg1"/>
          </a:solidFill>
        </p:spPr>
        <p:txBody>
          <a:bodyPr lIns="468000" tIns="46800" rIns="432000" numCol="1" spcCol="468000">
            <a:noAutofit/>
          </a:bodyPr>
          <a:lstStyle/>
          <a:p>
            <a:pPr marL="0" indent="0">
              <a:lnSpc>
                <a:spcPct val="120000"/>
              </a:lnSpc>
              <a:buNone/>
            </a:pPr>
            <a:endParaRPr lang="en-US" sz="1800" dirty="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What </a:t>
            </a:r>
            <a:r>
              <a:rPr lang="en-US" sz="1800" dirty="0">
                <a:latin typeface="Verdana"/>
                <a:ea typeface="ＭＳ Ｐゴシック" charset="0"/>
                <a:cs typeface="Verdana"/>
              </a:rPr>
              <a:t>are the best ways we can improve professional practice?</a:t>
            </a:r>
          </a:p>
        </p:txBody>
      </p:sp>
    </p:spTree>
    <p:extLst>
      <p:ext uri="{BB962C8B-B14F-4D97-AF65-F5344CB8AC3E}">
        <p14:creationId xmlns:p14="http://schemas.microsoft.com/office/powerpoint/2010/main" val="249492308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80622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How can we improve professional practice?</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332036"/>
            <a:ext cx="7756727" cy="4062266"/>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Joint working</a:t>
            </a:r>
          </a:p>
          <a:p>
            <a:pPr>
              <a:lnSpc>
                <a:spcPct val="120000"/>
              </a:lnSpc>
              <a:spcAft>
                <a:spcPts val="1000"/>
              </a:spcAft>
            </a:pPr>
            <a:r>
              <a:rPr lang="en-US" sz="1800" dirty="0">
                <a:latin typeface="Verdana"/>
                <a:ea typeface="ＭＳ Ｐゴシック" charset="0"/>
                <a:cs typeface="Verdana"/>
              </a:rPr>
              <a:t>Getting the environment right</a:t>
            </a:r>
          </a:p>
          <a:p>
            <a:pPr>
              <a:lnSpc>
                <a:spcPct val="120000"/>
              </a:lnSpc>
              <a:spcAft>
                <a:spcPts val="1000"/>
              </a:spcAft>
            </a:pPr>
            <a:r>
              <a:rPr lang="en-US" sz="1800" dirty="0">
                <a:latin typeface="Verdana"/>
                <a:ea typeface="ＭＳ Ｐゴシック" charset="0"/>
                <a:cs typeface="Verdana"/>
              </a:rPr>
              <a:t>Focus on communication needs</a:t>
            </a:r>
          </a:p>
          <a:p>
            <a:pPr>
              <a:lnSpc>
                <a:spcPct val="120000"/>
              </a:lnSpc>
              <a:spcAft>
                <a:spcPts val="1000"/>
              </a:spcAft>
            </a:pPr>
            <a:r>
              <a:rPr lang="en-US" sz="1800" dirty="0">
                <a:latin typeface="Verdana"/>
                <a:ea typeface="ＭＳ Ｐゴシック" charset="0"/>
                <a:cs typeface="Verdana"/>
              </a:rPr>
              <a:t>Challenge thresholds</a:t>
            </a:r>
          </a:p>
          <a:p>
            <a:pPr>
              <a:lnSpc>
                <a:spcPct val="120000"/>
              </a:lnSpc>
              <a:spcAft>
                <a:spcPts val="1000"/>
              </a:spcAft>
            </a:pPr>
            <a:r>
              <a:rPr lang="en-US" sz="1800" dirty="0">
                <a:latin typeface="Verdana"/>
                <a:ea typeface="ＭＳ Ｐゴシック" charset="0"/>
                <a:cs typeface="Verdana"/>
              </a:rPr>
              <a:t>Tackling barriers</a:t>
            </a:r>
          </a:p>
          <a:p>
            <a:pPr>
              <a:lnSpc>
                <a:spcPct val="120000"/>
              </a:lnSpc>
              <a:spcAft>
                <a:spcPts val="1000"/>
              </a:spcAft>
            </a:pPr>
            <a:r>
              <a:rPr lang="en-US" sz="1800" dirty="0">
                <a:latin typeface="Verdana"/>
                <a:ea typeface="ＭＳ Ｐゴシック" charset="0"/>
                <a:cs typeface="Verdana"/>
              </a:rPr>
              <a:t>Overcome reluctance to refer</a:t>
            </a:r>
          </a:p>
        </p:txBody>
      </p:sp>
    </p:spTree>
    <p:extLst>
      <p:ext uri="{BB962C8B-B14F-4D97-AF65-F5344CB8AC3E}">
        <p14:creationId xmlns:p14="http://schemas.microsoft.com/office/powerpoint/2010/main" val="190780757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Joint working: a problem?</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Better co-ordination is needed between children’s disability teams and child protection </a:t>
            </a:r>
            <a:r>
              <a:rPr lang="en-US" sz="1800" dirty="0" smtClean="0">
                <a:latin typeface="Verdana"/>
                <a:ea typeface="ＭＳ Ｐゴシック" charset="0"/>
                <a:cs typeface="Verdana"/>
              </a:rPr>
              <a:t>teams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It was reported that the former often lacked knowledge of child protection and the latter, of </a:t>
            </a:r>
            <a:r>
              <a:rPr lang="en-US" sz="1800" dirty="0" smtClean="0">
                <a:latin typeface="Verdana"/>
                <a:ea typeface="ＭＳ Ｐゴシック" charset="0"/>
                <a:cs typeface="Verdana"/>
              </a:rPr>
              <a:t>disability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Although information sharing had generally improved, the presence of impairment is not recorded consistently between agencies and in some cases may not be recorded at </a:t>
            </a:r>
            <a:r>
              <a:rPr lang="en-US" sz="1800" dirty="0" smtClean="0">
                <a:latin typeface="Verdana"/>
                <a:ea typeface="ＭＳ Ｐゴシック" charset="0"/>
                <a:cs typeface="Verdana"/>
              </a:rPr>
              <a:t>all</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This impedes joint working, accurate assessment of the incidence of abuse among disabled children and resource </a:t>
            </a:r>
            <a:r>
              <a:rPr lang="en-US" sz="1800" dirty="0" smtClean="0">
                <a:latin typeface="Verdana"/>
                <a:ea typeface="ＭＳ Ｐゴシック" charset="0"/>
                <a:cs typeface="Verdana"/>
              </a:rPr>
              <a:t>planning</a:t>
            </a:r>
            <a:endParaRPr lang="en-US" sz="1800" dirty="0">
              <a:latin typeface="Verdana"/>
              <a:ea typeface="ＭＳ Ｐゴシック" charset="0"/>
              <a:cs typeface="Verdana"/>
            </a:endParaRPr>
          </a:p>
          <a:p>
            <a:pPr marL="0" indent="0" algn="r">
              <a:lnSpc>
                <a:spcPct val="120000"/>
              </a:lnSpc>
              <a:spcAft>
                <a:spcPts val="1000"/>
              </a:spcAft>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Stalker et al 2010)</a:t>
            </a:r>
          </a:p>
          <a:p>
            <a:pPr>
              <a:lnSpc>
                <a:spcPct val="120000"/>
              </a:lnSpc>
              <a:spcAft>
                <a:spcPts val="1000"/>
              </a:spcAft>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33633038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Joint working</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Joint working better for families with disabled children than for other families </a:t>
            </a:r>
            <a:r>
              <a:rPr lang="en-US" sz="1800" dirty="0" smtClean="0">
                <a:latin typeface="Verdana"/>
                <a:ea typeface="ＭＳ Ｐゴシック" charset="0"/>
                <a:cs typeface="Verdana"/>
              </a:rPr>
              <a:t>generally</a:t>
            </a:r>
          </a:p>
          <a:p>
            <a:pPr marL="0" indent="0" algn="r">
              <a:lnSpc>
                <a:spcPct val="120000"/>
              </a:lnSpc>
              <a:spcAft>
                <a:spcPts val="1000"/>
              </a:spcAft>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Stalker et al 2010</a:t>
            </a:r>
            <a:r>
              <a:rPr lang="en-US" sz="1200" dirty="0" smtClean="0">
                <a:solidFill>
                  <a:srgbClr val="7F7F7F"/>
                </a:solidFill>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Separation between child protection social workers and children’s disability social workers can be dealt </a:t>
            </a:r>
            <a:r>
              <a:rPr lang="en-US" sz="1800" dirty="0" smtClean="0">
                <a:latin typeface="Verdana"/>
                <a:ea typeface="ＭＳ Ｐゴシック" charset="0"/>
                <a:cs typeface="Verdana"/>
              </a:rPr>
              <a:t>with</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Child protection workers can also become part of the network of specialist support provided for the disabled child from school, health or voluntary </a:t>
            </a:r>
            <a:r>
              <a:rPr lang="en-US" sz="1800" dirty="0" smtClean="0">
                <a:latin typeface="Verdana"/>
                <a:ea typeface="ＭＳ Ｐゴシック" charset="0"/>
                <a:cs typeface="Verdana"/>
              </a:rPr>
              <a:t>sector</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83103406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Getting the environment right</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Effective planning and </a:t>
            </a:r>
            <a:r>
              <a:rPr lang="en-US" sz="1800" dirty="0" smtClean="0">
                <a:latin typeface="Verdana"/>
                <a:ea typeface="ＭＳ Ｐゴシック" charset="0"/>
                <a:cs typeface="Verdana"/>
              </a:rPr>
              <a:t>preparation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Flexibility in scheduling </a:t>
            </a:r>
            <a:r>
              <a:rPr lang="en-US" sz="1800" dirty="0" smtClean="0">
                <a:latin typeface="Verdana"/>
                <a:ea typeface="ＭＳ Ｐゴシック" charset="0"/>
                <a:cs typeface="Verdana"/>
              </a:rPr>
              <a:t>interview</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Advice on aids and </a:t>
            </a:r>
            <a:r>
              <a:rPr lang="en-US" sz="1800" dirty="0" smtClean="0">
                <a:latin typeface="Verdana"/>
                <a:ea typeface="ＭＳ Ｐゴシック" charset="0"/>
                <a:cs typeface="Verdana"/>
              </a:rPr>
              <a:t>adaptation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Safe and accessible </a:t>
            </a:r>
            <a:r>
              <a:rPr lang="en-US" sz="1800" dirty="0" smtClean="0">
                <a:latin typeface="Verdana"/>
                <a:ea typeface="ＭＳ Ｐゴシック" charset="0"/>
                <a:cs typeface="Verdana"/>
              </a:rPr>
              <a:t>environment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Information from other </a:t>
            </a:r>
            <a:r>
              <a:rPr lang="en-US" sz="1800" dirty="0" smtClean="0">
                <a:latin typeface="Verdana"/>
                <a:ea typeface="ＭＳ Ｐゴシック" charset="0"/>
                <a:cs typeface="Verdana"/>
              </a:rPr>
              <a:t>assessments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Specialist advice/support/training on use of their preferred method of communication if </a:t>
            </a:r>
            <a:r>
              <a:rPr lang="en-US" sz="1800" dirty="0" smtClean="0">
                <a:latin typeface="Verdana"/>
                <a:ea typeface="ＭＳ Ｐゴシック" charset="0"/>
                <a:cs typeface="Verdana"/>
              </a:rPr>
              <a:t>appropriate</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83970519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31606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306699"/>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Communication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599574"/>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Reluctance to engage with disabled children is likely to be based on a lack of confidence, knowledge and </a:t>
            </a:r>
            <a:r>
              <a:rPr lang="en-US" sz="1800" dirty="0" smtClean="0">
                <a:latin typeface="Verdana"/>
                <a:ea typeface="ＭＳ Ｐゴシック" charset="0"/>
                <a:cs typeface="Verdana"/>
              </a:rPr>
              <a:t>experience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 gap in training was reported for police, education and social work staff in terms of communicating with disabled children, especially those with communication </a:t>
            </a:r>
            <a:r>
              <a:rPr lang="en-US" sz="1800" dirty="0" smtClean="0">
                <a:latin typeface="Verdana"/>
                <a:ea typeface="ＭＳ Ｐゴシック" charset="0"/>
                <a:cs typeface="Verdana"/>
              </a:rPr>
              <a:t>impairments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The extra time needed to interview many disabled children could be problematic where investigations had to move quickly or specialist support workers were not readily available, especially in rural </a:t>
            </a:r>
            <a:r>
              <a:rPr lang="en-US" sz="1800" dirty="0" smtClean="0">
                <a:latin typeface="Verdana"/>
                <a:ea typeface="ＭＳ Ｐゴシック" charset="0"/>
                <a:cs typeface="Verdana"/>
              </a:rPr>
              <a:t>areas</a:t>
            </a:r>
          </a:p>
          <a:p>
            <a:pPr marL="0" indent="0">
              <a:lnSpc>
                <a:spcPct val="0"/>
              </a:lnSpc>
              <a:spcAft>
                <a:spcPts val="1000"/>
              </a:spcAft>
              <a:buNone/>
            </a:pPr>
            <a:endParaRPr lang="en-US" sz="1800" dirty="0">
              <a:latin typeface="Verdana"/>
              <a:ea typeface="ＭＳ Ｐゴシック" charset="0"/>
              <a:cs typeface="Verdana"/>
            </a:endParaRPr>
          </a:p>
          <a:p>
            <a:pPr marL="0" indent="0">
              <a:lnSpc>
                <a:spcPct val="120000"/>
              </a:lnSpc>
              <a:spcAft>
                <a:spcPts val="1000"/>
              </a:spcAft>
              <a:buNone/>
            </a:pPr>
            <a:r>
              <a:rPr lang="en-US" sz="1800" i="1" dirty="0" smtClean="0">
                <a:solidFill>
                  <a:srgbClr val="41B5A7"/>
                </a:solidFill>
                <a:latin typeface="Verdana"/>
                <a:ea typeface="ＭＳ Ｐゴシック" charset="0"/>
                <a:cs typeface="Verdana"/>
              </a:rPr>
              <a:t>“All </a:t>
            </a:r>
            <a:r>
              <a:rPr lang="en-US" sz="1800" i="1" dirty="0">
                <a:solidFill>
                  <a:srgbClr val="41B5A7"/>
                </a:solidFill>
                <a:latin typeface="Verdana"/>
                <a:ea typeface="ＭＳ Ｐゴシック" charset="0"/>
                <a:cs typeface="Verdana"/>
              </a:rPr>
              <a:t>children can communicate something and [professionals] shouldn’t ever dismiss the possibility of getting information from children if you find the right </a:t>
            </a:r>
            <a:r>
              <a:rPr lang="en-US" sz="1800" i="1" dirty="0" smtClean="0">
                <a:solidFill>
                  <a:srgbClr val="41B5A7"/>
                </a:solidFill>
                <a:latin typeface="Verdana"/>
                <a:ea typeface="ＭＳ Ｐゴシック" charset="0"/>
                <a:cs typeface="Verdana"/>
              </a:rPr>
              <a:t>way.”</a:t>
            </a:r>
          </a:p>
          <a:p>
            <a:pPr marL="0" indent="0" algn="r">
              <a:lnSpc>
                <a:spcPct val="50000"/>
              </a:lnSpc>
              <a:spcAft>
                <a:spcPts val="1000"/>
              </a:spcAft>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Stalker et al 2010)</a:t>
            </a:r>
          </a:p>
        </p:txBody>
      </p:sp>
      <p:sp>
        <p:nvSpPr>
          <p:cNvPr id="6" name="Subtitle 2"/>
          <p:cNvSpPr txBox="1">
            <a:spLocks/>
          </p:cNvSpPr>
          <p:nvPr/>
        </p:nvSpPr>
        <p:spPr>
          <a:xfrm>
            <a:off x="324752" y="861248"/>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A real difficulty?</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35204717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32720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47377"/>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chemeClr val="bg1"/>
                </a:solidFill>
                <a:latin typeface="Times New Roman"/>
                <a:ea typeface="ＭＳ Ｐゴシック" charset="0"/>
                <a:cs typeface="Times New Roman"/>
              </a:rPr>
              <a:t>Hints and </a:t>
            </a:r>
            <a:r>
              <a:rPr lang="en-US" sz="4800" dirty="0" smtClean="0">
                <a:solidFill>
                  <a:schemeClr val="bg1"/>
                </a:solidFill>
                <a:latin typeface="Times New Roman"/>
                <a:ea typeface="ＭＳ Ｐゴシック" charset="0"/>
                <a:cs typeface="Times New Roman"/>
              </a:rPr>
              <a:t>tips</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579334" y="1574009"/>
            <a:ext cx="8395076" cy="4953972"/>
          </a:xfrm>
        </p:spPr>
        <p:txBody>
          <a:bodyPr>
            <a:noAutofit/>
          </a:bodyPr>
          <a:lstStyle/>
          <a:p>
            <a:pPr>
              <a:lnSpc>
                <a:spcPct val="130000"/>
              </a:lnSpc>
              <a:spcAft>
                <a:spcPts val="1000"/>
              </a:spcAft>
            </a:pPr>
            <a:r>
              <a:rPr lang="en-US" sz="2200" dirty="0">
                <a:solidFill>
                  <a:srgbClr val="FFFFFF"/>
                </a:solidFill>
                <a:latin typeface="Verdana"/>
                <a:ea typeface="ＭＳ Ｐゴシック" charset="0"/>
                <a:cs typeface="Verdana"/>
              </a:rPr>
              <a:t>"Don’t blame us or have a go at us”</a:t>
            </a:r>
          </a:p>
          <a:p>
            <a:pPr>
              <a:lnSpc>
                <a:spcPct val="130000"/>
              </a:lnSpc>
              <a:spcAft>
                <a:spcPts val="1000"/>
              </a:spcAft>
            </a:pPr>
            <a:r>
              <a:rPr lang="en-US" sz="2200" dirty="0" smtClean="0">
                <a:solidFill>
                  <a:srgbClr val="FFFFFF"/>
                </a:solidFill>
                <a:latin typeface="Verdana"/>
                <a:ea typeface="ＭＳ Ｐゴシック" charset="0"/>
                <a:cs typeface="Verdana"/>
              </a:rPr>
              <a:t>"</a:t>
            </a:r>
            <a:r>
              <a:rPr lang="en-US" sz="2200" dirty="0">
                <a:solidFill>
                  <a:srgbClr val="FFFFFF"/>
                </a:solidFill>
                <a:latin typeface="Verdana"/>
                <a:ea typeface="ＭＳ Ｐゴシック" charset="0"/>
                <a:cs typeface="Verdana"/>
              </a:rPr>
              <a:t>We do have feelings"</a:t>
            </a:r>
          </a:p>
          <a:p>
            <a:pPr>
              <a:lnSpc>
                <a:spcPct val="130000"/>
              </a:lnSpc>
              <a:spcAft>
                <a:spcPts val="1000"/>
              </a:spcAft>
            </a:pPr>
            <a:r>
              <a:rPr lang="en-US" sz="2200" dirty="0">
                <a:solidFill>
                  <a:srgbClr val="FFFFFF"/>
                </a:solidFill>
                <a:latin typeface="Verdana"/>
                <a:ea typeface="ＭＳ Ｐゴシック" charset="0"/>
                <a:cs typeface="Verdana"/>
              </a:rPr>
              <a:t>"We’re just like other children”</a:t>
            </a:r>
          </a:p>
          <a:p>
            <a:pPr>
              <a:lnSpc>
                <a:spcPct val="130000"/>
              </a:lnSpc>
              <a:spcAft>
                <a:spcPts val="1000"/>
              </a:spcAft>
            </a:pPr>
            <a:r>
              <a:rPr lang="en-US" sz="2200" dirty="0">
                <a:solidFill>
                  <a:srgbClr val="FFFFFF"/>
                </a:solidFill>
                <a:latin typeface="Verdana"/>
                <a:ea typeface="ＭＳ Ｐゴシック" charset="0"/>
                <a:cs typeface="Verdana"/>
              </a:rPr>
              <a:t>"Show respect, and don’t </a:t>
            </a:r>
            <a:r>
              <a:rPr lang="en-US" sz="2200" dirty="0" err="1">
                <a:solidFill>
                  <a:srgbClr val="FFFFFF"/>
                </a:solidFill>
                <a:latin typeface="Verdana"/>
                <a:ea typeface="ＭＳ Ｐゴシック" charset="0"/>
                <a:cs typeface="Verdana"/>
              </a:rPr>
              <a:t>patronise</a:t>
            </a:r>
            <a:r>
              <a:rPr lang="en-US" sz="2200" dirty="0">
                <a:solidFill>
                  <a:srgbClr val="FFFFFF"/>
                </a:solidFill>
                <a:latin typeface="Verdana"/>
                <a:ea typeface="ＭＳ Ｐゴシック" charset="0"/>
                <a:cs typeface="Verdana"/>
              </a:rPr>
              <a:t> us"</a:t>
            </a:r>
          </a:p>
          <a:p>
            <a:pPr>
              <a:lnSpc>
                <a:spcPct val="130000"/>
              </a:lnSpc>
              <a:spcAft>
                <a:spcPts val="1000"/>
              </a:spcAft>
            </a:pPr>
            <a:r>
              <a:rPr lang="en-US" sz="2200" dirty="0">
                <a:solidFill>
                  <a:srgbClr val="FFFFFF"/>
                </a:solidFill>
                <a:latin typeface="Verdana"/>
                <a:ea typeface="ＭＳ Ｐゴシック" charset="0"/>
                <a:cs typeface="Verdana"/>
              </a:rPr>
              <a:t>"Take your time and make sure you understand" </a:t>
            </a:r>
          </a:p>
          <a:p>
            <a:pPr>
              <a:lnSpc>
                <a:spcPct val="130000"/>
              </a:lnSpc>
              <a:spcAft>
                <a:spcPts val="1000"/>
              </a:spcAft>
            </a:pPr>
            <a:r>
              <a:rPr lang="en-US" sz="2200" dirty="0">
                <a:solidFill>
                  <a:srgbClr val="FFFFFF"/>
                </a:solidFill>
                <a:latin typeface="Verdana"/>
                <a:ea typeface="ＭＳ Ｐゴシック" charset="0"/>
                <a:cs typeface="Verdana"/>
              </a:rPr>
              <a:t>"Talk directly to us, not just our parents, or our </a:t>
            </a:r>
            <a:r>
              <a:rPr lang="en-US" sz="2200" dirty="0" err="1">
                <a:solidFill>
                  <a:srgbClr val="FFFFFF"/>
                </a:solidFill>
                <a:latin typeface="Verdana"/>
                <a:ea typeface="ＭＳ Ｐゴシック" charset="0"/>
                <a:cs typeface="Verdana"/>
              </a:rPr>
              <a:t>carers</a:t>
            </a:r>
            <a:r>
              <a:rPr lang="en-US" sz="2200" dirty="0">
                <a:solidFill>
                  <a:srgbClr val="FFFFFF"/>
                </a:solidFill>
                <a:latin typeface="Verdana"/>
                <a:ea typeface="ＭＳ Ｐゴシック" charset="0"/>
                <a:cs typeface="Verdana"/>
              </a:rPr>
              <a:t>"</a:t>
            </a:r>
          </a:p>
          <a:p>
            <a:pPr>
              <a:lnSpc>
                <a:spcPct val="130000"/>
              </a:lnSpc>
              <a:spcAft>
                <a:spcPts val="1000"/>
              </a:spcAft>
            </a:pPr>
            <a:r>
              <a:rPr lang="en-US" sz="2200" dirty="0">
                <a:solidFill>
                  <a:srgbClr val="FFFFFF"/>
                </a:solidFill>
                <a:latin typeface="Verdana"/>
                <a:ea typeface="ＭＳ Ｐゴシック" charset="0"/>
                <a:cs typeface="Verdana"/>
              </a:rPr>
              <a:t>"Don’t be scared to ask questions" </a:t>
            </a:r>
          </a:p>
          <a:p>
            <a:pPr>
              <a:lnSpc>
                <a:spcPct val="130000"/>
              </a:lnSpc>
              <a:spcAft>
                <a:spcPts val="1000"/>
              </a:spcAft>
            </a:pPr>
            <a:r>
              <a:rPr lang="en-US" sz="2200" dirty="0">
                <a:solidFill>
                  <a:srgbClr val="FFFFFF"/>
                </a:solidFill>
                <a:latin typeface="Verdana"/>
                <a:ea typeface="ＭＳ Ｐゴシック" charset="0"/>
                <a:cs typeface="Verdana"/>
              </a:rPr>
              <a:t>"Really listen and </a:t>
            </a:r>
            <a:r>
              <a:rPr lang="en-US" sz="2200" dirty="0" smtClean="0">
                <a:solidFill>
                  <a:srgbClr val="FFFFFF"/>
                </a:solidFill>
                <a:latin typeface="Verdana"/>
                <a:ea typeface="ＭＳ Ｐゴシック" charset="0"/>
                <a:cs typeface="Verdana"/>
              </a:rPr>
              <a:t>understand”</a:t>
            </a:r>
            <a:endParaRPr lang="en-US" sz="2200" dirty="0">
              <a:solidFill>
                <a:srgbClr val="FFFFFF"/>
              </a:solidFill>
              <a:latin typeface="Verdana"/>
              <a:ea typeface="ＭＳ Ｐゴシック" charset="0"/>
              <a:cs typeface="Verdana"/>
            </a:endParaRPr>
          </a:p>
        </p:txBody>
      </p:sp>
      <p:sp>
        <p:nvSpPr>
          <p:cNvPr id="6" name="Subtitle 2"/>
          <p:cNvSpPr txBox="1">
            <a:spLocks/>
          </p:cNvSpPr>
          <p:nvPr/>
        </p:nvSpPr>
        <p:spPr>
          <a:xfrm>
            <a:off x="324752" y="90571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solidFill>
                <a:latin typeface="Verdana"/>
                <a:cs typeface="Verdana"/>
              </a:rPr>
              <a:t>from </a:t>
            </a:r>
            <a:r>
              <a:rPr lang="en-US" sz="1400" dirty="0">
                <a:solidFill>
                  <a:schemeClr val="bg1"/>
                </a:solidFill>
                <a:latin typeface="Verdana"/>
                <a:cs typeface="Verdana"/>
              </a:rPr>
              <a:t>young disabled people on communicating</a:t>
            </a:r>
          </a:p>
        </p:txBody>
      </p:sp>
    </p:spTree>
    <p:extLst>
      <p:ext uri="{BB962C8B-B14F-4D97-AF65-F5344CB8AC3E}">
        <p14:creationId xmlns:p14="http://schemas.microsoft.com/office/powerpoint/2010/main" val="44975404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32720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47377"/>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chemeClr val="bg1"/>
                </a:solidFill>
                <a:latin typeface="Times New Roman"/>
                <a:ea typeface="ＭＳ Ｐゴシック" charset="0"/>
                <a:cs typeface="Times New Roman"/>
              </a:rPr>
              <a:t>Hints and </a:t>
            </a:r>
            <a:r>
              <a:rPr lang="en-US" sz="4800" dirty="0" smtClean="0">
                <a:solidFill>
                  <a:schemeClr val="bg1"/>
                </a:solidFill>
                <a:latin typeface="Times New Roman"/>
                <a:ea typeface="ＭＳ Ｐゴシック" charset="0"/>
                <a:cs typeface="Times New Roman"/>
              </a:rPr>
              <a:t>tips</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579334" y="1507169"/>
            <a:ext cx="8395076" cy="4953972"/>
          </a:xfrm>
        </p:spPr>
        <p:txBody>
          <a:bodyPr>
            <a:noAutofit/>
          </a:bodyPr>
          <a:lstStyle/>
          <a:p>
            <a:pPr>
              <a:lnSpc>
                <a:spcPct val="130000"/>
              </a:lnSpc>
              <a:spcAft>
                <a:spcPts val="1000"/>
              </a:spcAft>
            </a:pPr>
            <a:r>
              <a:rPr lang="en-US" sz="2200" dirty="0">
                <a:solidFill>
                  <a:srgbClr val="FFFFFF"/>
                </a:solidFill>
                <a:latin typeface="Verdana"/>
                <a:ea typeface="ＭＳ Ｐゴシック" charset="0"/>
                <a:cs typeface="Verdana"/>
              </a:rPr>
              <a:t>"Make sure you really understand us because I have seen </a:t>
            </a:r>
            <a:r>
              <a:rPr lang="en-US" sz="2200" dirty="0" err="1">
                <a:solidFill>
                  <a:srgbClr val="FFFFFF"/>
                </a:solidFill>
                <a:latin typeface="Verdana"/>
                <a:ea typeface="ＭＳ Ｐゴシック" charset="0"/>
                <a:cs typeface="Verdana"/>
              </a:rPr>
              <a:t>carers</a:t>
            </a:r>
            <a:r>
              <a:rPr lang="en-US" sz="2200" dirty="0">
                <a:solidFill>
                  <a:srgbClr val="FFFFFF"/>
                </a:solidFill>
                <a:latin typeface="Verdana"/>
                <a:ea typeface="ＭＳ Ｐゴシック" charset="0"/>
                <a:cs typeface="Verdana"/>
              </a:rPr>
              <a:t>, parents and other people who didn’t even know or can’t be bothered to find out how we say yes or no. Sometimes people say later, later, because they think we’re asking for attention"</a:t>
            </a:r>
          </a:p>
          <a:p>
            <a:pPr>
              <a:lnSpc>
                <a:spcPct val="130000"/>
              </a:lnSpc>
              <a:spcAft>
                <a:spcPts val="1000"/>
              </a:spcAft>
            </a:pPr>
            <a:r>
              <a:rPr lang="en-US" sz="2200" dirty="0">
                <a:solidFill>
                  <a:srgbClr val="FFFFFF"/>
                </a:solidFill>
                <a:latin typeface="Verdana"/>
                <a:ea typeface="ＭＳ Ｐゴシック" charset="0"/>
                <a:cs typeface="Verdana"/>
              </a:rPr>
              <a:t>"Keep calm and get on with it" </a:t>
            </a:r>
          </a:p>
          <a:p>
            <a:pPr>
              <a:lnSpc>
                <a:spcPct val="130000"/>
              </a:lnSpc>
              <a:spcAft>
                <a:spcPts val="1000"/>
              </a:spcAft>
            </a:pPr>
            <a:r>
              <a:rPr lang="en-US" sz="2200" dirty="0">
                <a:solidFill>
                  <a:srgbClr val="FFFFFF"/>
                </a:solidFill>
                <a:latin typeface="Verdana"/>
                <a:ea typeface="ＭＳ Ｐゴシック" charset="0"/>
                <a:cs typeface="Verdana"/>
              </a:rPr>
              <a:t>"Don’t be scared"</a:t>
            </a:r>
          </a:p>
          <a:p>
            <a:pPr>
              <a:lnSpc>
                <a:spcPct val="130000"/>
              </a:lnSpc>
              <a:spcAft>
                <a:spcPts val="1000"/>
              </a:spcAft>
            </a:pPr>
            <a:r>
              <a:rPr lang="en-US" sz="2200" dirty="0">
                <a:solidFill>
                  <a:srgbClr val="FFFFFF"/>
                </a:solidFill>
                <a:latin typeface="Verdana"/>
                <a:ea typeface="ＭＳ Ｐゴシック" charset="0"/>
                <a:cs typeface="Verdana"/>
              </a:rPr>
              <a:t>"Learn from young people”</a:t>
            </a:r>
          </a:p>
          <a:p>
            <a:pPr>
              <a:lnSpc>
                <a:spcPct val="130000"/>
              </a:lnSpc>
              <a:spcAft>
                <a:spcPts val="1000"/>
              </a:spcAft>
            </a:pPr>
            <a:r>
              <a:rPr lang="en-US" sz="2200" dirty="0">
                <a:solidFill>
                  <a:srgbClr val="FFFFFF"/>
                </a:solidFill>
                <a:latin typeface="Verdana"/>
                <a:ea typeface="ＭＳ Ｐゴシック" charset="0"/>
                <a:cs typeface="Verdana"/>
              </a:rPr>
              <a:t>"Show an interest in us, make it more than just a </a:t>
            </a:r>
            <a:r>
              <a:rPr lang="en-US" sz="2200" dirty="0" smtClean="0">
                <a:solidFill>
                  <a:srgbClr val="FFFFFF"/>
                </a:solidFill>
                <a:latin typeface="Verdana"/>
                <a:ea typeface="ＭＳ Ｐゴシック" charset="0"/>
                <a:cs typeface="Verdana"/>
              </a:rPr>
              <a:t>job”</a:t>
            </a:r>
            <a:endParaRPr lang="en-US" sz="2200" dirty="0">
              <a:solidFill>
                <a:srgbClr val="FFFFFF"/>
              </a:solidFill>
              <a:latin typeface="Verdana"/>
              <a:ea typeface="ＭＳ Ｐゴシック" charset="0"/>
              <a:cs typeface="Verdana"/>
            </a:endParaRPr>
          </a:p>
          <a:p>
            <a:pPr marL="0" indent="0" algn="r">
              <a:lnSpc>
                <a:spcPct val="130000"/>
              </a:lnSpc>
              <a:spcAft>
                <a:spcPts val="1000"/>
              </a:spcAft>
              <a:buNone/>
            </a:pPr>
            <a:r>
              <a:rPr lang="en-US" sz="1200" dirty="0" smtClean="0">
                <a:solidFill>
                  <a:srgbClr val="FFFFFF"/>
                </a:solidFill>
                <a:latin typeface="Verdana"/>
                <a:ea typeface="ＭＳ Ｐゴシック" charset="0"/>
                <a:cs typeface="Verdana"/>
              </a:rPr>
              <a:t>Two </a:t>
            </a:r>
            <a:r>
              <a:rPr lang="en-US" sz="1200" dirty="0">
                <a:solidFill>
                  <a:srgbClr val="FFFFFF"/>
                </a:solidFill>
                <a:latin typeface="Verdana"/>
                <a:ea typeface="ＭＳ Ｐゴシック" charset="0"/>
                <a:cs typeface="Verdana"/>
              </a:rPr>
              <a:t>Way Street - Triangle and NSPCC </a:t>
            </a:r>
            <a:r>
              <a:rPr lang="en-US" sz="1200" dirty="0" smtClean="0">
                <a:solidFill>
                  <a:srgbClr val="FFFFFF"/>
                </a:solidFill>
                <a:latin typeface="Verdana"/>
                <a:ea typeface="ＭＳ Ｐゴシック" charset="0"/>
                <a:cs typeface="Verdana"/>
              </a:rPr>
              <a:t>2001</a:t>
            </a:r>
            <a:endParaRPr lang="en-US" sz="1200" dirty="0">
              <a:solidFill>
                <a:srgbClr val="FFFFFF"/>
              </a:solidFill>
              <a:latin typeface="Verdana"/>
              <a:ea typeface="ＭＳ Ｐゴシック" charset="0"/>
              <a:cs typeface="Verdana"/>
            </a:endParaRPr>
          </a:p>
        </p:txBody>
      </p:sp>
      <p:sp>
        <p:nvSpPr>
          <p:cNvPr id="6" name="Subtitle 2"/>
          <p:cNvSpPr txBox="1">
            <a:spLocks/>
          </p:cNvSpPr>
          <p:nvPr/>
        </p:nvSpPr>
        <p:spPr>
          <a:xfrm>
            <a:off x="324752" y="905719"/>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solidFill>
                <a:latin typeface="Verdana"/>
                <a:cs typeface="Verdana"/>
              </a:rPr>
              <a:t>from </a:t>
            </a:r>
            <a:r>
              <a:rPr lang="en-US" sz="1400" dirty="0">
                <a:solidFill>
                  <a:schemeClr val="bg1"/>
                </a:solidFill>
                <a:latin typeface="Verdana"/>
                <a:cs typeface="Verdana"/>
              </a:rPr>
              <a:t>young disabled people on </a:t>
            </a:r>
            <a:r>
              <a:rPr lang="en-US" sz="1400" dirty="0" smtClean="0">
                <a:solidFill>
                  <a:schemeClr val="bg1"/>
                </a:solidFill>
                <a:latin typeface="Verdana"/>
                <a:cs typeface="Verdana"/>
              </a:rPr>
              <a:t>communicating (continued)</a:t>
            </a:r>
            <a:endParaRPr lang="en-US" sz="1400" dirty="0">
              <a:solidFill>
                <a:schemeClr val="bg1"/>
              </a:solidFill>
              <a:latin typeface="Verdana"/>
              <a:cs typeface="Verdana"/>
            </a:endParaRPr>
          </a:p>
        </p:txBody>
      </p:sp>
    </p:spTree>
    <p:extLst>
      <p:ext uri="{BB962C8B-B14F-4D97-AF65-F5344CB8AC3E}">
        <p14:creationId xmlns:p14="http://schemas.microsoft.com/office/powerpoint/2010/main" val="237961330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4104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Communication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208984"/>
            <a:ext cx="7756727" cy="4525964"/>
          </a:xfrm>
        </p:spPr>
        <p:txBody>
          <a:bodyPr numCol="1" spcCol="468000">
            <a:noAutofit/>
          </a:bodyPr>
          <a:lstStyle/>
          <a:p>
            <a:pPr marL="0" indent="0">
              <a:buNone/>
            </a:pPr>
            <a:r>
              <a:rPr lang="en-US" sz="3000" dirty="0">
                <a:solidFill>
                  <a:schemeClr val="bg1">
                    <a:lumMod val="50000"/>
                  </a:schemeClr>
                </a:solidFill>
                <a:ea typeface="ＭＳ Ｐゴシック" charset="0"/>
                <a:cs typeface="Times New Roman"/>
              </a:rPr>
              <a:t>Children (Scotland) Act 1995 reinforces the right of children to be consulted about decisions in their lives in keeping with Article 12 of the UN Convention on the Rights of the Child</a:t>
            </a:r>
            <a:r>
              <a:rPr lang="en-US" sz="3000" dirty="0" smtClean="0">
                <a:solidFill>
                  <a:schemeClr val="bg1">
                    <a:lumMod val="50000"/>
                  </a:schemeClr>
                </a:solidFill>
                <a:ea typeface="ＭＳ Ｐゴシック" charset="0"/>
                <a:cs typeface="Times New Roman"/>
              </a:rPr>
              <a:t>.</a:t>
            </a:r>
          </a:p>
          <a:p>
            <a:pPr marL="0" indent="0">
              <a:buNone/>
            </a:pPr>
            <a:endParaRPr lang="en-US" sz="1800" dirty="0">
              <a:latin typeface="Verdana"/>
              <a:ea typeface="ＭＳ Ｐゴシック" charset="0"/>
              <a:cs typeface="Verdana"/>
            </a:endParaRPr>
          </a:p>
          <a:p>
            <a:pPr marL="0" indent="0">
              <a:lnSpc>
                <a:spcPct val="120000"/>
              </a:lnSpc>
              <a:buNone/>
            </a:pPr>
            <a:r>
              <a:rPr lang="en-US" sz="1800" dirty="0">
                <a:latin typeface="Verdana"/>
                <a:ea typeface="ＭＳ Ｐゴシック" charset="0"/>
                <a:cs typeface="Verdana"/>
              </a:rPr>
              <a:t>Children should be given the opportunity to indicate if they wish to express a view and if so, given the opportunity to do so. Regard should then be given to the views given</a:t>
            </a:r>
            <a:r>
              <a:rPr lang="en-US" sz="1800" dirty="0" smtClean="0">
                <a:latin typeface="Verdana"/>
                <a:ea typeface="ＭＳ Ｐゴシック" charset="0"/>
                <a:cs typeface="Verdana"/>
              </a:rPr>
              <a:t>.</a:t>
            </a:r>
            <a:endParaRPr lang="en-US" sz="1200" dirty="0">
              <a:solidFill>
                <a:srgbClr val="7F7F7F"/>
              </a:solidFill>
              <a:latin typeface="Verdana"/>
              <a:ea typeface="ＭＳ Ｐゴシック" charset="0"/>
              <a:cs typeface="Verdana"/>
            </a:endParaRPr>
          </a:p>
          <a:p>
            <a:pPr marL="0" indent="0">
              <a:buNone/>
            </a:pP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Impact on child</a:t>
            </a:r>
            <a:endParaRPr lang="en-US" sz="22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Feels valued</a:t>
            </a:r>
          </a:p>
          <a:p>
            <a:pPr>
              <a:lnSpc>
                <a:spcPct val="120000"/>
              </a:lnSpc>
            </a:pPr>
            <a:r>
              <a:rPr lang="en-US" sz="1800" dirty="0">
                <a:solidFill>
                  <a:srgbClr val="A6A6A6"/>
                </a:solidFill>
                <a:latin typeface="Verdana"/>
                <a:ea typeface="ＭＳ Ｐゴシック" charset="0"/>
                <a:cs typeface="Verdana"/>
              </a:rPr>
              <a:t>Feels like a partner in mutual </a:t>
            </a:r>
            <a:r>
              <a:rPr lang="en-US" sz="1800" dirty="0" err="1">
                <a:solidFill>
                  <a:srgbClr val="A6A6A6"/>
                </a:solidFill>
                <a:latin typeface="Verdana"/>
                <a:ea typeface="ＭＳ Ｐゴシック" charset="0"/>
                <a:cs typeface="Verdana"/>
              </a:rPr>
              <a:t>endeavour</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Has a better chance of making friends and feeling less isolated, passive and frustrated</a:t>
            </a:r>
            <a:endParaRPr lang="en-US" sz="1800" dirty="0" smtClean="0">
              <a:solidFill>
                <a:srgbClr val="A6A6A6"/>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
        <p:nvSpPr>
          <p:cNvPr id="6" name="Subtitle 2"/>
          <p:cNvSpPr txBox="1">
            <a:spLocks/>
          </p:cNvSpPr>
          <p:nvPr/>
        </p:nvSpPr>
        <p:spPr>
          <a:xfrm>
            <a:off x="324752" y="1294056"/>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Not only </a:t>
            </a:r>
            <a:r>
              <a:rPr lang="en-US" sz="1400" dirty="0">
                <a:solidFill>
                  <a:schemeClr val="bg1">
                    <a:lumMod val="65000"/>
                  </a:schemeClr>
                </a:solidFill>
                <a:latin typeface="Verdana"/>
                <a:cs typeface="Verdana"/>
              </a:rPr>
              <a:t>good </a:t>
            </a:r>
            <a:r>
              <a:rPr lang="en-US" sz="1400" dirty="0" smtClean="0">
                <a:solidFill>
                  <a:schemeClr val="bg1">
                    <a:lumMod val="65000"/>
                  </a:schemeClr>
                </a:solidFill>
                <a:latin typeface="Verdana"/>
                <a:cs typeface="Verdana"/>
              </a:rPr>
              <a:t>practice </a:t>
            </a:r>
            <a:r>
              <a:rPr lang="en-US" sz="1400" dirty="0">
                <a:solidFill>
                  <a:schemeClr val="bg1">
                    <a:lumMod val="65000"/>
                  </a:schemeClr>
                </a:solidFill>
                <a:latin typeface="Verdana"/>
                <a:cs typeface="Verdana"/>
              </a:rPr>
              <a:t>but also a legal duty!</a:t>
            </a:r>
          </a:p>
        </p:txBody>
      </p:sp>
    </p:spTree>
    <p:extLst>
      <p:ext uri="{BB962C8B-B14F-4D97-AF65-F5344CB8AC3E}">
        <p14:creationId xmlns:p14="http://schemas.microsoft.com/office/powerpoint/2010/main" val="64935176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Better communication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Speech is </a:t>
            </a:r>
            <a:r>
              <a:rPr lang="en-US" sz="1800" dirty="0" smtClean="0">
                <a:latin typeface="Verdana"/>
                <a:ea typeface="ＭＳ Ｐゴシック" charset="0"/>
                <a:cs typeface="Verdana"/>
              </a:rPr>
              <a:t>not </a:t>
            </a:r>
            <a:r>
              <a:rPr lang="en-US" sz="1800" dirty="0">
                <a:latin typeface="Verdana"/>
                <a:ea typeface="ＭＳ Ｐゴシック" charset="0"/>
                <a:cs typeface="Verdana"/>
              </a:rPr>
              <a:t>the only form of communication</a:t>
            </a:r>
          </a:p>
          <a:p>
            <a:pPr>
              <a:lnSpc>
                <a:spcPct val="120000"/>
              </a:lnSpc>
              <a:spcAft>
                <a:spcPts val="1000"/>
              </a:spcAft>
            </a:pPr>
            <a:r>
              <a:rPr lang="en-US" sz="1800" dirty="0">
                <a:latin typeface="Verdana"/>
                <a:ea typeface="ＭＳ Ｐゴシック" charset="0"/>
                <a:cs typeface="Verdana"/>
              </a:rPr>
              <a:t>Think about/ take advice on </a:t>
            </a:r>
            <a:r>
              <a:rPr lang="en-US" sz="1800" dirty="0" smtClean="0">
                <a:latin typeface="Verdana"/>
                <a:ea typeface="ＭＳ Ｐゴシック" charset="0"/>
                <a:cs typeface="Verdana"/>
              </a:rPr>
              <a:t>how </a:t>
            </a:r>
            <a:r>
              <a:rPr lang="en-US" sz="1800" dirty="0">
                <a:latin typeface="Verdana"/>
                <a:ea typeface="ＭＳ Ｐゴシック" charset="0"/>
                <a:cs typeface="Verdana"/>
              </a:rPr>
              <a:t>to communicate with a child who cannot </a:t>
            </a:r>
            <a:r>
              <a:rPr lang="en-US" sz="1800" dirty="0" smtClean="0">
                <a:latin typeface="Verdana"/>
                <a:ea typeface="ＭＳ Ｐゴシック" charset="0"/>
                <a:cs typeface="Verdana"/>
              </a:rPr>
              <a:t>speak</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Be familiar with what should be expected developmentally of any child of this </a:t>
            </a:r>
            <a:r>
              <a:rPr lang="en-US" sz="1800" dirty="0" smtClean="0">
                <a:latin typeface="Verdana"/>
                <a:ea typeface="ＭＳ Ｐゴシック" charset="0"/>
                <a:cs typeface="Verdana"/>
              </a:rPr>
              <a:t>age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Find out how this child’s impairment impacts on their </a:t>
            </a:r>
            <a:r>
              <a:rPr lang="en-US" sz="1800" dirty="0" smtClean="0">
                <a:latin typeface="Verdana"/>
                <a:ea typeface="ＭＳ Ｐゴシック" charset="0"/>
                <a:cs typeface="Verdana"/>
              </a:rPr>
              <a:t>development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Be realistic about your skills, take advice but don’t let fear of lack of skill prevent </a:t>
            </a:r>
            <a:r>
              <a:rPr lang="en-US" sz="1800" dirty="0" smtClean="0">
                <a:latin typeface="Verdana"/>
                <a:ea typeface="ＭＳ Ｐゴシック" charset="0"/>
                <a:cs typeface="Verdana"/>
              </a:rPr>
              <a:t>action</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4754179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170901" y="2320664"/>
            <a:ext cx="7088658" cy="3138869"/>
          </a:xfrm>
        </p:spPr>
        <p:txBody>
          <a:bodyPr>
            <a:noAutofit/>
          </a:bodyPr>
          <a:lstStyle/>
          <a:p>
            <a:pPr marL="0" indent="0">
              <a:buNone/>
            </a:pPr>
            <a:r>
              <a:rPr lang="en-GB" sz="3000" dirty="0">
                <a:solidFill>
                  <a:srgbClr val="FFFFFF"/>
                </a:solidFill>
                <a:ea typeface="ＭＳ Ｐゴシック" charset="0"/>
                <a:cs typeface="Times New Roman"/>
              </a:rPr>
              <a:t>What do we know about disabled children in the child protection system</a:t>
            </a:r>
            <a:r>
              <a:rPr lang="en-GB" sz="3000" dirty="0" smtClean="0">
                <a:solidFill>
                  <a:srgbClr val="FFFFFF"/>
                </a:solidFill>
                <a:ea typeface="ＭＳ Ｐゴシック" charset="0"/>
                <a:cs typeface="Times New Roman"/>
              </a:rPr>
              <a:t>?</a:t>
            </a:r>
            <a:endParaRPr lang="en-GB" sz="3000" dirty="0">
              <a:solidFill>
                <a:srgbClr val="FFFFFF"/>
              </a:solidFill>
              <a:latin typeface="Verdana"/>
              <a:ea typeface="ＭＳ Ｐゴシック" charset="0"/>
              <a:cs typeface="Times New Roman"/>
            </a:endParaRPr>
          </a:p>
          <a:p>
            <a:pPr marL="0" indent="0">
              <a:buNone/>
            </a:pPr>
            <a:endParaRPr lang="en-GB" sz="3000" dirty="0" smtClean="0">
              <a:solidFill>
                <a:srgbClr val="FFFFFF"/>
              </a:solidFill>
              <a:latin typeface="Verdana"/>
              <a:ea typeface="ＭＳ Ｐゴシック" charset="0"/>
              <a:cs typeface="Times New Roman"/>
            </a:endParaRPr>
          </a:p>
          <a:p>
            <a:pPr marL="0" indent="0">
              <a:buNone/>
            </a:pPr>
            <a:r>
              <a:rPr lang="en-GB" sz="3000" b="1" dirty="0" smtClean="0">
                <a:solidFill>
                  <a:srgbClr val="FFFFFF"/>
                </a:solidFill>
                <a:ea typeface="ＭＳ Ｐゴシック" charset="0"/>
                <a:cs typeface="Times New Roman"/>
              </a:rPr>
              <a:t>Until recently…Surprisingly little!</a:t>
            </a:r>
            <a:endParaRPr lang="en-GB" sz="3000" b="1" dirty="0">
              <a:solidFill>
                <a:srgbClr val="FFFFFF"/>
              </a:solidFill>
              <a:latin typeface="Verdana"/>
              <a:ea typeface="ＭＳ Ｐゴシック" charset="0"/>
              <a:cs typeface="Times New Roman"/>
            </a:endParaRPr>
          </a:p>
        </p:txBody>
      </p:sp>
    </p:spTree>
    <p:extLst>
      <p:ext uri="{BB962C8B-B14F-4D97-AF65-F5344CB8AC3E}">
        <p14:creationId xmlns:p14="http://schemas.microsoft.com/office/powerpoint/2010/main" val="4210458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73947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Better communication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Consider the child’s ethnicity, cultural and religious </a:t>
            </a:r>
            <a:r>
              <a:rPr lang="en-US" sz="1800" dirty="0" smtClean="0">
                <a:latin typeface="Verdana"/>
                <a:ea typeface="ＭＳ Ｐゴシック" charset="0"/>
                <a:cs typeface="Verdana"/>
              </a:rPr>
              <a:t>background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Keep an open </a:t>
            </a:r>
            <a:r>
              <a:rPr lang="en-US" sz="1800" dirty="0" smtClean="0">
                <a:latin typeface="Verdana"/>
                <a:ea typeface="ＭＳ Ｐゴシック" charset="0"/>
                <a:cs typeface="Verdana"/>
              </a:rPr>
              <a:t>mind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Most children use a combination of methods of </a:t>
            </a:r>
            <a:r>
              <a:rPr lang="en-US" sz="1800" dirty="0" smtClean="0">
                <a:latin typeface="Verdana"/>
                <a:ea typeface="ＭＳ Ｐゴシック" charset="0"/>
                <a:cs typeface="Verdana"/>
              </a:rPr>
              <a:t>communication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Acknowledge when you don’t understand and try to clarify the </a:t>
            </a:r>
            <a:r>
              <a:rPr lang="en-US" sz="1800" dirty="0" smtClean="0">
                <a:latin typeface="Verdana"/>
                <a:ea typeface="ＭＳ Ｐゴシック" charset="0"/>
                <a:cs typeface="Verdana"/>
              </a:rPr>
              <a:t>message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Pay attention to both verbal and non verbal </a:t>
            </a:r>
            <a:r>
              <a:rPr lang="en-US" sz="1800" dirty="0" smtClean="0">
                <a:latin typeface="Verdana"/>
                <a:ea typeface="ＭＳ Ｐゴシック" charset="0"/>
                <a:cs typeface="Verdana"/>
              </a:rPr>
              <a:t>communication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Take </a:t>
            </a:r>
            <a:r>
              <a:rPr lang="en-US" sz="1800" dirty="0" smtClean="0">
                <a:latin typeface="Verdana"/>
                <a:ea typeface="ＭＳ Ｐゴシック" charset="0"/>
                <a:cs typeface="Verdana"/>
              </a:rPr>
              <a:t>time</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
        <p:nvSpPr>
          <p:cNvPr id="6" name="Subtitle 2"/>
          <p:cNvSpPr txBox="1">
            <a:spLocks/>
          </p:cNvSpPr>
          <p:nvPr/>
        </p:nvSpPr>
        <p:spPr>
          <a:xfrm>
            <a:off x="324752" y="1294056"/>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381916279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529381"/>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17322"/>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Augmentative or </a:t>
            </a:r>
            <a:br>
              <a:rPr lang="en-US" sz="4800" dirty="0">
                <a:solidFill>
                  <a:srgbClr val="41B5A7"/>
                </a:solidFill>
                <a:latin typeface="Times New Roman"/>
                <a:ea typeface="ＭＳ Ｐゴシック" charset="0"/>
                <a:cs typeface="Times New Roman"/>
              </a:rPr>
            </a:br>
            <a:r>
              <a:rPr lang="en-US" sz="4800" dirty="0">
                <a:solidFill>
                  <a:srgbClr val="41B5A7"/>
                </a:solidFill>
                <a:latin typeface="Times New Roman"/>
                <a:ea typeface="ＭＳ Ｐゴシック" charset="0"/>
                <a:cs typeface="Times New Roman"/>
              </a:rPr>
              <a:t>alternative communication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1774527"/>
            <a:ext cx="7756727" cy="4525964"/>
          </a:xfrm>
        </p:spPr>
        <p:txBody>
          <a:bodyPr numCol="1" spcCol="468000">
            <a:noAutofit/>
          </a:bodyPr>
          <a:lstStyle/>
          <a:p>
            <a:pPr marL="0" indent="0">
              <a:buNone/>
            </a:pPr>
            <a:r>
              <a:rPr lang="en-US" sz="2800" dirty="0" smtClean="0">
                <a:solidFill>
                  <a:schemeClr val="bg1">
                    <a:lumMod val="50000"/>
                  </a:schemeClr>
                </a:solidFill>
                <a:ea typeface="ＭＳ Ｐゴシック" charset="0"/>
                <a:cs typeface="Times New Roman"/>
              </a:rPr>
              <a:t>AAC </a:t>
            </a:r>
            <a:r>
              <a:rPr lang="en-US" sz="2800" dirty="0">
                <a:solidFill>
                  <a:schemeClr val="bg1">
                    <a:lumMod val="50000"/>
                  </a:schemeClr>
                </a:solidFill>
                <a:ea typeface="ＭＳ Ｐゴシック" charset="0"/>
                <a:cs typeface="Times New Roman"/>
              </a:rPr>
              <a:t>is the term used to describe different methods of communication which can be used to add to the more usual methods of speech or writing when these are impaired</a:t>
            </a:r>
            <a:r>
              <a:rPr lang="en-US" sz="2800" dirty="0" smtClean="0">
                <a:solidFill>
                  <a:schemeClr val="bg1">
                    <a:lumMod val="50000"/>
                  </a:schemeClr>
                </a:solidFill>
                <a:ea typeface="ＭＳ Ｐゴシック" charset="0"/>
                <a:cs typeface="Times New Roman"/>
              </a:rPr>
              <a:t>.  There </a:t>
            </a:r>
            <a:r>
              <a:rPr lang="en-US" sz="2800" dirty="0">
                <a:solidFill>
                  <a:schemeClr val="bg1">
                    <a:lumMod val="50000"/>
                  </a:schemeClr>
                </a:solidFill>
                <a:ea typeface="ＭＳ Ｐゴシック" charset="0"/>
                <a:cs typeface="Times New Roman"/>
              </a:rPr>
              <a:t>are at least 20 different formats in use which comprise</a:t>
            </a:r>
            <a:r>
              <a:rPr lang="en-US" sz="2800" dirty="0" smtClean="0">
                <a:solidFill>
                  <a:schemeClr val="bg1">
                    <a:lumMod val="50000"/>
                  </a:schemeClr>
                </a:solidFill>
                <a:ea typeface="ＭＳ Ｐゴシック" charset="0"/>
                <a:cs typeface="Times New Roman"/>
              </a:rPr>
              <a:t>:</a:t>
            </a:r>
          </a:p>
          <a:p>
            <a:pPr marL="0" indent="0">
              <a:lnSpc>
                <a:spcPct val="0"/>
              </a:lnSpc>
              <a:buNone/>
            </a:pPr>
            <a:endParaRPr lang="en-US" sz="2800" dirty="0">
              <a:solidFill>
                <a:schemeClr val="bg1">
                  <a:lumMod val="50000"/>
                </a:schemeClr>
              </a:solidFill>
              <a:ea typeface="ＭＳ Ｐゴシック" charset="0"/>
              <a:cs typeface="Times New Roman"/>
            </a:endParaRPr>
          </a:p>
          <a:p>
            <a:r>
              <a:rPr lang="en-US" sz="1800" dirty="0" smtClean="0">
                <a:latin typeface="Verdana"/>
                <a:ea typeface="ＭＳ Ｐゴシック" charset="0"/>
                <a:cs typeface="Verdana"/>
              </a:rPr>
              <a:t>Signing and gesture</a:t>
            </a:r>
          </a:p>
          <a:p>
            <a:r>
              <a:rPr lang="en-US" sz="1800" dirty="0" smtClean="0">
                <a:latin typeface="Verdana"/>
                <a:ea typeface="ＭＳ Ｐゴシック" charset="0"/>
                <a:cs typeface="Verdana"/>
              </a:rPr>
              <a:t>Picture boards</a:t>
            </a:r>
          </a:p>
          <a:p>
            <a:r>
              <a:rPr lang="en-US" sz="1800" dirty="0" smtClean="0">
                <a:latin typeface="Verdana"/>
                <a:ea typeface="ＭＳ Ｐゴシック" charset="0"/>
                <a:cs typeface="Verdana"/>
              </a:rPr>
              <a:t>Computer based methods</a:t>
            </a:r>
          </a:p>
          <a:p>
            <a:r>
              <a:rPr lang="en-US" sz="1800" dirty="0" smtClean="0">
                <a:latin typeface="Verdana"/>
                <a:ea typeface="ＭＳ Ｐゴシック" charset="0"/>
                <a:cs typeface="Verdana"/>
              </a:rPr>
              <a:t>Or a mixture of these</a:t>
            </a:r>
            <a:br>
              <a:rPr lang="en-US" sz="1800" dirty="0" smtClean="0">
                <a:latin typeface="Verdana"/>
                <a:ea typeface="ＭＳ Ｐゴシック" charset="0"/>
                <a:cs typeface="Verdana"/>
              </a:rPr>
            </a:br>
            <a:endParaRPr lang="en-US" sz="1800" dirty="0" smtClean="0">
              <a:latin typeface="Verdana"/>
              <a:ea typeface="ＭＳ Ｐゴシック" charset="0"/>
              <a:cs typeface="Verdana"/>
            </a:endParaRPr>
          </a:p>
          <a:p>
            <a:pPr marL="0" indent="0">
              <a:buNone/>
            </a:pPr>
            <a:r>
              <a:rPr lang="en-US" sz="2000" b="1" dirty="0" smtClean="0">
                <a:latin typeface="Verdana"/>
                <a:ea typeface="ＭＳ Ｐゴシック" charset="0"/>
                <a:cs typeface="Verdana"/>
              </a:rPr>
              <a:t>Aided </a:t>
            </a:r>
            <a:r>
              <a:rPr lang="en-US" sz="2000" b="1" dirty="0">
                <a:latin typeface="Verdana"/>
                <a:ea typeface="ＭＳ Ｐゴシック" charset="0"/>
                <a:cs typeface="Verdana"/>
              </a:rPr>
              <a:t>and unaided</a:t>
            </a:r>
          </a:p>
          <a:p>
            <a:pPr marL="0" indent="0">
              <a:buNone/>
            </a:pPr>
            <a:r>
              <a:rPr lang="en-US" sz="1800" dirty="0" smtClean="0">
                <a:latin typeface="Verdana"/>
                <a:ea typeface="ＭＳ Ｐゴシック" charset="0"/>
                <a:cs typeface="Verdana"/>
              </a:rPr>
              <a:t>No </a:t>
            </a:r>
            <a:r>
              <a:rPr lang="en-US" sz="1800" dirty="0">
                <a:latin typeface="Verdana"/>
                <a:ea typeface="ＭＳ Ｐゴシック" charset="0"/>
                <a:cs typeface="Verdana"/>
              </a:rPr>
              <a:t>single method – rather a toolbox of approaches to tailor to each individual child. </a:t>
            </a:r>
          </a:p>
          <a:p>
            <a:pPr marL="0" indent="0">
              <a:buNone/>
            </a:pPr>
            <a:endParaRPr lang="en-US" sz="3000" dirty="0">
              <a:solidFill>
                <a:schemeClr val="bg1">
                  <a:lumMod val="50000"/>
                </a:schemeClr>
              </a:solidFill>
              <a:ea typeface="ＭＳ Ｐゴシック" charset="0"/>
              <a:cs typeface="Times New Roman"/>
            </a:endParaRPr>
          </a:p>
          <a:p>
            <a:pPr marL="0" indent="0">
              <a:buNone/>
            </a:pPr>
            <a:r>
              <a:rPr lang="en-US" sz="3000" dirty="0">
                <a:solidFill>
                  <a:schemeClr val="bg1">
                    <a:lumMod val="50000"/>
                  </a:schemeClr>
                </a:solidFill>
                <a:ea typeface="ＭＳ Ｐゴシック" charset="0"/>
                <a:cs typeface="Times New Roman"/>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75956829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410693" y="1696861"/>
            <a:ext cx="8413001" cy="3138869"/>
          </a:xfrm>
        </p:spPr>
        <p:txBody>
          <a:bodyPr>
            <a:noAutofit/>
          </a:bodyPr>
          <a:lstStyle/>
          <a:p>
            <a:pPr marL="0" indent="0">
              <a:buNone/>
            </a:pPr>
            <a:r>
              <a:rPr lang="en-GB" sz="3000" dirty="0">
                <a:solidFill>
                  <a:srgbClr val="FFFFFF"/>
                </a:solidFill>
                <a:ea typeface="ＭＳ Ｐゴシック" charset="0"/>
                <a:cs typeface="Times New Roman"/>
              </a:rPr>
              <a:t>In this case we had to review the video which led me to find everything [the child] said because he was very quick and very muddled in the way he was relaying information to us - so me sitting there listening to him at the time, I wasn’t really able to comprehend what he was saying. It was only going back to looking at the video afterwards that you found that there was lots of things weaved in and out of what he was saying. [It] made more sense looking at it for the second time.</a:t>
            </a:r>
          </a:p>
          <a:p>
            <a:pPr marL="0" indent="0" algn="r">
              <a:buNone/>
            </a:pPr>
            <a:r>
              <a:rPr lang="en-GB" sz="1200" dirty="0" smtClean="0">
                <a:solidFill>
                  <a:srgbClr val="FFFFFF"/>
                </a:solidFill>
                <a:latin typeface="Verdana"/>
                <a:ea typeface="ＭＳ Ｐゴシック" charset="0"/>
                <a:cs typeface="Verdana"/>
              </a:rPr>
              <a:t>(Taylor </a:t>
            </a:r>
            <a:r>
              <a:rPr lang="en-GB" sz="1200" dirty="0">
                <a:solidFill>
                  <a:srgbClr val="FFFFFF"/>
                </a:solidFill>
                <a:latin typeface="Verdana"/>
                <a:ea typeface="ＭＳ Ｐゴシック" charset="0"/>
                <a:cs typeface="Verdana"/>
              </a:rPr>
              <a:t>et al 2014)</a:t>
            </a:r>
          </a:p>
          <a:p>
            <a:pPr marL="0" indent="0">
              <a:buNone/>
            </a:pPr>
            <a:endParaRPr lang="en-GB" sz="3000" dirty="0">
              <a:solidFill>
                <a:srgbClr val="FFFFFF"/>
              </a:solidFill>
              <a:ea typeface="ＭＳ Ｐゴシック" charset="0"/>
              <a:cs typeface="Times New Roman"/>
            </a:endParaRPr>
          </a:p>
        </p:txBody>
      </p:sp>
      <p:cxnSp>
        <p:nvCxnSpPr>
          <p:cNvPr id="9" name="Straight Connector 8"/>
          <p:cNvCxnSpPr/>
          <p:nvPr/>
        </p:nvCxnSpPr>
        <p:spPr>
          <a:xfrm>
            <a:off x="410693" y="11823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145679"/>
            <a:ext cx="814213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Recording and taking time</a:t>
            </a:r>
            <a:endParaRPr lang="en-US" sz="4800" dirty="0">
              <a:solidFill>
                <a:schemeClr val="bg1"/>
              </a:solidFill>
              <a:latin typeface="Times New Roman"/>
              <a:cs typeface="Times New Roman"/>
            </a:endParaRPr>
          </a:p>
        </p:txBody>
      </p:sp>
    </p:spTree>
    <p:extLst>
      <p:ext uri="{BB962C8B-B14F-4D97-AF65-F5344CB8AC3E}">
        <p14:creationId xmlns:p14="http://schemas.microsoft.com/office/powerpoint/2010/main" val="4309760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Keep it in perspective!</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You can’t be an expert on all forms of communication – but you can show respect, engage with the child and do your best to understand – just as the young people suggested</a:t>
            </a:r>
          </a:p>
          <a:p>
            <a:pPr>
              <a:lnSpc>
                <a:spcPct val="120000"/>
              </a:lnSpc>
              <a:spcAft>
                <a:spcPts val="1000"/>
              </a:spcAft>
            </a:pPr>
            <a:r>
              <a:rPr lang="en-US" sz="1800" dirty="0">
                <a:latin typeface="Verdana"/>
                <a:ea typeface="ＭＳ Ｐゴシック" charset="0"/>
                <a:cs typeface="Verdana"/>
              </a:rPr>
              <a:t>Remember the child almost certainly can communicate – if you can’t do it find out how – get help</a:t>
            </a:r>
          </a:p>
          <a:p>
            <a:pPr>
              <a:lnSpc>
                <a:spcPct val="120000"/>
              </a:lnSpc>
              <a:spcAft>
                <a:spcPts val="1000"/>
              </a:spcAft>
            </a:pPr>
            <a:r>
              <a:rPr lang="en-US" sz="1800" u="sng" dirty="0">
                <a:latin typeface="Verdana"/>
                <a:ea typeface="ＭＳ Ｐゴシック" charset="0"/>
                <a:cs typeface="Verdana"/>
              </a:rPr>
              <a:t>Important</a:t>
            </a:r>
            <a:r>
              <a:rPr lang="en-US" sz="1800" dirty="0">
                <a:latin typeface="Verdana"/>
                <a:ea typeface="ＭＳ Ｐゴシック" charset="0"/>
                <a:cs typeface="Verdana"/>
              </a:rPr>
              <a:t> – don’t expect more of a disabled child who can communicate than any other child.  S/he may still be afraid to </a:t>
            </a:r>
            <a:r>
              <a:rPr lang="en-US" sz="1800" dirty="0" smtClean="0">
                <a:latin typeface="Verdana"/>
                <a:ea typeface="ＭＳ Ｐゴシック" charset="0"/>
                <a:cs typeface="Verdana"/>
              </a:rPr>
              <a:t>disclose</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181118437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Challenge thresholds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A disabled child is a child </a:t>
            </a:r>
            <a:r>
              <a:rPr lang="en-US" sz="1800" dirty="0" smtClean="0">
                <a:latin typeface="Verdana"/>
                <a:ea typeface="ＭＳ Ｐゴシック" charset="0"/>
                <a:cs typeface="Verdana"/>
              </a:rPr>
              <a:t>first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Tackle issues irrespective of “fault</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Though parents/</a:t>
            </a:r>
            <a:r>
              <a:rPr lang="en-US" sz="1800" dirty="0" err="1">
                <a:latin typeface="Verdana"/>
                <a:ea typeface="ＭＳ Ｐゴシック" charset="0"/>
                <a:cs typeface="Verdana"/>
              </a:rPr>
              <a:t>carers</a:t>
            </a:r>
            <a:r>
              <a:rPr lang="en-US" sz="1800" dirty="0">
                <a:latin typeface="Verdana"/>
                <a:ea typeface="ＭＳ Ｐゴシック" charset="0"/>
                <a:cs typeface="Verdana"/>
              </a:rPr>
              <a:t> may have been failed by services, the needs of the child now come </a:t>
            </a:r>
            <a:r>
              <a:rPr lang="en-US" sz="1800" dirty="0" smtClean="0">
                <a:latin typeface="Verdana"/>
                <a:ea typeface="ＭＳ Ｐゴシック" charset="0"/>
                <a:cs typeface="Verdana"/>
              </a:rPr>
              <a:t>first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Difficult/challenging </a:t>
            </a:r>
            <a:r>
              <a:rPr lang="en-US" sz="1800" dirty="0" err="1">
                <a:latin typeface="Verdana"/>
                <a:ea typeface="ＭＳ Ｐゴシック" charset="0"/>
                <a:cs typeface="Verdana"/>
              </a:rPr>
              <a:t>behaviour</a:t>
            </a:r>
            <a:r>
              <a:rPr lang="en-US" sz="1800" dirty="0">
                <a:latin typeface="Verdana"/>
                <a:ea typeface="ＭＳ Ｐゴシック" charset="0"/>
                <a:cs typeface="Verdana"/>
              </a:rPr>
              <a:t> should not justify ill </a:t>
            </a:r>
            <a:r>
              <a:rPr lang="en-US" sz="1800" dirty="0" smtClean="0">
                <a:latin typeface="Verdana"/>
                <a:ea typeface="ＭＳ Ｐゴシック" charset="0"/>
                <a:cs typeface="Verdana"/>
              </a:rPr>
              <a:t>treatment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Assume communication will be </a:t>
            </a:r>
            <a:r>
              <a:rPr lang="en-US" sz="1800" dirty="0" smtClean="0">
                <a:latin typeface="Verdana"/>
                <a:ea typeface="ＭＳ Ｐゴシック" charset="0"/>
                <a:cs typeface="Verdana"/>
              </a:rPr>
              <a:t>possible</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37347805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410693" y="2250494"/>
            <a:ext cx="8413001" cy="3138869"/>
          </a:xfrm>
        </p:spPr>
        <p:txBody>
          <a:bodyPr>
            <a:noAutofit/>
          </a:bodyPr>
          <a:lstStyle/>
          <a:p>
            <a:pPr marL="0" indent="0">
              <a:buNone/>
            </a:pPr>
            <a:r>
              <a:rPr lang="en-GB" sz="3000" dirty="0">
                <a:solidFill>
                  <a:srgbClr val="FFFFFF"/>
                </a:solidFill>
                <a:ea typeface="ＭＳ Ｐゴシック" charset="0"/>
                <a:cs typeface="Times New Roman"/>
              </a:rPr>
              <a:t>It’s back to this thing about parents being able to cope and what they cope with. If you’ve got a child who’s not sleeping, you’ve got a lot of physical work to do with them, perhaps you’ve got difficult social circumstances, maybe we just allow a bit of neglect that we wouldn’t tolerate elsewhere.</a:t>
            </a:r>
          </a:p>
          <a:p>
            <a:pPr marL="0" indent="0" algn="r">
              <a:buNone/>
            </a:pPr>
            <a:r>
              <a:rPr lang="en-GB" sz="1200" dirty="0">
                <a:solidFill>
                  <a:srgbClr val="FFFFFF"/>
                </a:solidFill>
                <a:latin typeface="Verdana"/>
                <a:ea typeface="ＭＳ Ｐゴシック" charset="0"/>
                <a:cs typeface="Verdana"/>
              </a:rPr>
              <a:t>(Taylor et al 2014)</a:t>
            </a:r>
          </a:p>
          <a:p>
            <a:pPr marL="0" indent="0">
              <a:buNone/>
            </a:pPr>
            <a:endParaRPr lang="en-GB" sz="3000" dirty="0">
              <a:solidFill>
                <a:srgbClr val="FFFFFF"/>
              </a:solidFill>
              <a:ea typeface="ＭＳ Ｐゴシック" charset="0"/>
              <a:cs typeface="Times New Roman"/>
            </a:endParaRPr>
          </a:p>
        </p:txBody>
      </p:sp>
      <p:cxnSp>
        <p:nvCxnSpPr>
          <p:cNvPr id="9" name="Straight Connector 8"/>
          <p:cNvCxnSpPr/>
          <p:nvPr/>
        </p:nvCxnSpPr>
        <p:spPr>
          <a:xfrm>
            <a:off x="410693" y="139950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71441"/>
            <a:ext cx="814213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Challenge thresholds</a:t>
            </a:r>
            <a:endParaRPr lang="en-US" sz="4800" dirty="0">
              <a:solidFill>
                <a:schemeClr val="bg1"/>
              </a:solidFill>
              <a:latin typeface="Times New Roman"/>
              <a:cs typeface="Times New Roman"/>
            </a:endParaRPr>
          </a:p>
        </p:txBody>
      </p:sp>
    </p:spTree>
    <p:extLst>
      <p:ext uri="{BB962C8B-B14F-4D97-AF65-F5344CB8AC3E}">
        <p14:creationId xmlns:p14="http://schemas.microsoft.com/office/powerpoint/2010/main" val="39313490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Tackling disabling barriers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Is there something in this disabled child’s environment that is underlying the abuse?</a:t>
            </a:r>
          </a:p>
          <a:p>
            <a:pPr>
              <a:lnSpc>
                <a:spcPct val="120000"/>
              </a:lnSpc>
              <a:spcAft>
                <a:spcPts val="1000"/>
              </a:spcAft>
            </a:pPr>
            <a:r>
              <a:rPr lang="en-US" sz="1800" dirty="0">
                <a:latin typeface="Verdana"/>
                <a:ea typeface="ＭＳ Ｐゴシック" charset="0"/>
                <a:cs typeface="Verdana"/>
              </a:rPr>
              <a:t>Is there something about our service provision (or lack of it) that is contributing to abuse? </a:t>
            </a:r>
          </a:p>
          <a:p>
            <a:pPr>
              <a:lnSpc>
                <a:spcPct val="120000"/>
              </a:lnSpc>
              <a:spcAft>
                <a:spcPts val="1000"/>
              </a:spcAft>
            </a:pPr>
            <a:r>
              <a:rPr lang="en-US" sz="1800" dirty="0">
                <a:latin typeface="Verdana"/>
                <a:ea typeface="ＭＳ Ｐゴシック" charset="0"/>
                <a:cs typeface="Verdana"/>
              </a:rPr>
              <a:t>What </a:t>
            </a:r>
            <a:r>
              <a:rPr lang="en-US" sz="1800" dirty="0" smtClean="0">
                <a:latin typeface="Verdana"/>
                <a:ea typeface="ＭＳ Ｐゴシック" charset="0"/>
                <a:cs typeface="Verdana"/>
              </a:rPr>
              <a:t>in </a:t>
            </a:r>
            <a:r>
              <a:rPr lang="en-US" sz="1800" dirty="0">
                <a:latin typeface="Verdana"/>
                <a:ea typeface="ＭＳ Ｐゴシック" charset="0"/>
                <a:cs typeface="Verdana"/>
              </a:rPr>
              <a:t>the family’s circumstances (for example, financial situation) is contributing to abuse? </a:t>
            </a:r>
          </a:p>
          <a:p>
            <a:pPr>
              <a:lnSpc>
                <a:spcPct val="120000"/>
              </a:lnSpc>
              <a:spcAft>
                <a:spcPts val="1000"/>
              </a:spcAft>
            </a:pPr>
            <a:r>
              <a:rPr lang="en-US" sz="1800" dirty="0">
                <a:latin typeface="Verdana"/>
                <a:ea typeface="ＭＳ Ｐゴシック" charset="0"/>
                <a:cs typeface="Verdana"/>
              </a:rPr>
              <a:t>Is there something in society’s perception of disabled children that causes their abuse? </a:t>
            </a:r>
          </a:p>
          <a:p>
            <a:pPr marL="0" indent="0">
              <a:lnSpc>
                <a:spcPct val="120000"/>
              </a:lnSpc>
              <a:spcAft>
                <a:spcPts val="1000"/>
              </a:spcAft>
              <a:buNone/>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66607056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Overcome reluctance to refer</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4" y="2053025"/>
            <a:ext cx="4870554"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Maintain a ‘child focused’ </a:t>
            </a:r>
            <a:r>
              <a:rPr lang="en-US" sz="1800" dirty="0" smtClean="0">
                <a:latin typeface="Verdana"/>
                <a:ea typeface="ＭＳ Ｐゴシック" charset="0"/>
                <a:cs typeface="Verdana"/>
              </a:rPr>
              <a:t>approach</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Consider the needs of the child and be clear about your </a:t>
            </a:r>
            <a:r>
              <a:rPr lang="en-US" sz="1800" dirty="0" smtClean="0">
                <a:latin typeface="Verdana"/>
                <a:ea typeface="ＭＳ Ｐゴシック" charset="0"/>
                <a:cs typeface="Verdana"/>
              </a:rPr>
              <a:t>concerns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Use supervision to share </a:t>
            </a:r>
            <a:r>
              <a:rPr lang="en-US" sz="1800" dirty="0" smtClean="0">
                <a:latin typeface="Verdana"/>
                <a:ea typeface="ＭＳ Ｐゴシック" charset="0"/>
                <a:cs typeface="Verdana"/>
              </a:rPr>
              <a:t>concerns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Be prepared to seek </a:t>
            </a:r>
            <a:r>
              <a:rPr lang="en-US" sz="1800" dirty="0" smtClean="0">
                <a:latin typeface="Verdana"/>
                <a:ea typeface="ＭＳ Ｐゴシック" charset="0"/>
                <a:cs typeface="Verdana"/>
              </a:rPr>
              <a:t>advice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Read and be familiar with </a:t>
            </a:r>
            <a:r>
              <a:rPr lang="en-US" sz="1800" dirty="0" smtClean="0">
                <a:latin typeface="Verdana"/>
                <a:ea typeface="ＭＳ Ｐゴシック" charset="0"/>
                <a:cs typeface="Verdana"/>
              </a:rPr>
              <a:t>the relevant guidance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Challenge perceptions </a:t>
            </a:r>
            <a:r>
              <a:rPr lang="en-US" sz="1800" dirty="0" smtClean="0">
                <a:latin typeface="Verdana"/>
                <a:ea typeface="ＭＳ Ｐゴシック" charset="0"/>
                <a:cs typeface="Verdana"/>
              </a:rPr>
              <a:t>about children’s </a:t>
            </a:r>
            <a:r>
              <a:rPr lang="en-US" sz="1800" dirty="0">
                <a:latin typeface="Verdana"/>
                <a:ea typeface="ＭＳ Ｐゴシック" charset="0"/>
                <a:cs typeface="Verdana"/>
              </a:rPr>
              <a:t>evidence</a:t>
            </a:r>
          </a:p>
          <a:p>
            <a:pPr>
              <a:lnSpc>
                <a:spcPct val="120000"/>
              </a:lnSpc>
              <a:spcAft>
                <a:spcPts val="1000"/>
              </a:spcAft>
            </a:pP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0597" y="2198868"/>
            <a:ext cx="2782053" cy="3788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040925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18" name="Content Placeholder 4"/>
          <p:cNvSpPr>
            <a:spLocks noGrp="1"/>
          </p:cNvSpPr>
          <p:nvPr>
            <p:ph idx="4294967295"/>
          </p:nvPr>
        </p:nvSpPr>
        <p:spPr>
          <a:xfrm>
            <a:off x="1027671" y="1648381"/>
            <a:ext cx="7081032" cy="4525964"/>
          </a:xfrm>
        </p:spPr>
        <p:txBody>
          <a:bodyPr>
            <a:noAutofit/>
          </a:bodyPr>
          <a:lstStyle/>
          <a:p>
            <a:pPr>
              <a:lnSpc>
                <a:spcPct val="130000"/>
              </a:lnSpc>
              <a:spcAft>
                <a:spcPts val="1000"/>
              </a:spcAft>
            </a:pPr>
            <a:r>
              <a:rPr lang="en-US" sz="2000" b="1" dirty="0">
                <a:solidFill>
                  <a:srgbClr val="FFFFFF"/>
                </a:solidFill>
                <a:latin typeface="Verdana"/>
                <a:ea typeface="ＭＳ Ｐゴシック" charset="0"/>
                <a:cs typeface="Verdana"/>
              </a:rPr>
              <a:t>What is getting in the way of this child or young person’s </a:t>
            </a:r>
            <a:r>
              <a:rPr lang="en-US" sz="2000" b="1" dirty="0" smtClean="0">
                <a:solidFill>
                  <a:srgbClr val="FFFFFF"/>
                </a:solidFill>
                <a:latin typeface="Verdana"/>
                <a:ea typeface="ＭＳ Ｐゴシック" charset="0"/>
                <a:cs typeface="Verdana"/>
              </a:rPr>
              <a:t>wellbeing</a:t>
            </a:r>
            <a:r>
              <a:rPr lang="en-US" sz="2000" b="1" dirty="0">
                <a:solidFill>
                  <a:srgbClr val="FFFFFF"/>
                </a:solidFill>
                <a:latin typeface="Verdana"/>
                <a:ea typeface="ＭＳ Ｐゴシック" charset="0"/>
                <a:cs typeface="Verdana"/>
              </a:rPr>
              <a:t>?</a:t>
            </a:r>
          </a:p>
          <a:p>
            <a:pPr>
              <a:lnSpc>
                <a:spcPct val="130000"/>
              </a:lnSpc>
              <a:spcAft>
                <a:spcPts val="1000"/>
              </a:spcAft>
            </a:pPr>
            <a:r>
              <a:rPr lang="en-US" sz="2000" b="1" dirty="0">
                <a:solidFill>
                  <a:srgbClr val="FFFFFF"/>
                </a:solidFill>
                <a:latin typeface="Verdana"/>
                <a:ea typeface="ＭＳ Ｐゴシック" charset="0"/>
                <a:cs typeface="Verdana"/>
              </a:rPr>
              <a:t>Do I have all the information I need to help this child or young person?</a:t>
            </a:r>
          </a:p>
          <a:p>
            <a:pPr>
              <a:lnSpc>
                <a:spcPct val="130000"/>
              </a:lnSpc>
              <a:spcAft>
                <a:spcPts val="1000"/>
              </a:spcAft>
            </a:pPr>
            <a:r>
              <a:rPr lang="en-US" sz="2000" b="1" dirty="0">
                <a:solidFill>
                  <a:srgbClr val="FFFFFF"/>
                </a:solidFill>
                <a:latin typeface="Verdana"/>
                <a:ea typeface="ＭＳ Ｐゴシック" charset="0"/>
                <a:cs typeface="Verdana"/>
              </a:rPr>
              <a:t>What can I do now to help this child or young person?</a:t>
            </a:r>
          </a:p>
          <a:p>
            <a:pPr>
              <a:lnSpc>
                <a:spcPct val="130000"/>
              </a:lnSpc>
              <a:spcAft>
                <a:spcPts val="1000"/>
              </a:spcAft>
            </a:pPr>
            <a:r>
              <a:rPr lang="en-US" sz="2000" b="1" dirty="0">
                <a:solidFill>
                  <a:srgbClr val="FFFFFF"/>
                </a:solidFill>
                <a:latin typeface="Verdana"/>
                <a:ea typeface="ＭＳ Ｐゴシック" charset="0"/>
                <a:cs typeface="Verdana"/>
              </a:rPr>
              <a:t>What can my agency do to help this child or young person?</a:t>
            </a:r>
          </a:p>
          <a:p>
            <a:pPr>
              <a:lnSpc>
                <a:spcPct val="130000"/>
              </a:lnSpc>
              <a:spcAft>
                <a:spcPts val="1000"/>
              </a:spcAft>
            </a:pPr>
            <a:r>
              <a:rPr lang="en-US" sz="2000" b="1" dirty="0">
                <a:solidFill>
                  <a:srgbClr val="FFFFFF"/>
                </a:solidFill>
                <a:latin typeface="Verdana"/>
                <a:ea typeface="ＭＳ Ｐゴシック" charset="0"/>
                <a:cs typeface="Verdana"/>
              </a:rPr>
              <a:t>What additional help, if any, may be needed from others?</a:t>
            </a:r>
          </a:p>
          <a:p>
            <a:pPr>
              <a:lnSpc>
                <a:spcPct val="130000"/>
              </a:lnSpc>
              <a:spcAft>
                <a:spcPts val="1000"/>
              </a:spcAft>
            </a:pPr>
            <a:endParaRPr lang="en-US" sz="2000" b="1" dirty="0">
              <a:solidFill>
                <a:srgbClr val="FFFFFF"/>
              </a:solidFill>
              <a:latin typeface="Verdana"/>
              <a:ea typeface="ＭＳ Ｐゴシック" charset="0"/>
              <a:cs typeface="Verdana"/>
            </a:endParaRPr>
          </a:p>
          <a:p>
            <a:pPr>
              <a:lnSpc>
                <a:spcPct val="130000"/>
              </a:lnSpc>
              <a:spcAft>
                <a:spcPts val="1000"/>
              </a:spcAft>
            </a:pPr>
            <a:endParaRPr lang="en-US" sz="2000" b="1" dirty="0">
              <a:solidFill>
                <a:srgbClr val="FFFFFF"/>
              </a:solidFill>
              <a:latin typeface="Verdana"/>
              <a:ea typeface="ＭＳ Ｐゴシック" charset="0"/>
              <a:cs typeface="Verdana"/>
            </a:endParaRPr>
          </a:p>
        </p:txBody>
      </p:sp>
      <p:cxnSp>
        <p:nvCxnSpPr>
          <p:cNvPr id="6" name="Straight Connector 5"/>
          <p:cNvCxnSpPr/>
          <p:nvPr/>
        </p:nvCxnSpPr>
        <p:spPr>
          <a:xfrm>
            <a:off x="410693" y="1308905"/>
            <a:ext cx="8733307" cy="0"/>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7" name="Title 1"/>
          <p:cNvSpPr txBox="1">
            <a:spLocks/>
          </p:cNvSpPr>
          <p:nvPr/>
        </p:nvSpPr>
        <p:spPr>
          <a:xfrm>
            <a:off x="324752" y="-336684"/>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FFFFFF"/>
                </a:solidFill>
                <a:latin typeface="Times New Roman"/>
                <a:ea typeface="ＭＳ Ｐゴシック" charset="0"/>
                <a:cs typeface="Times New Roman"/>
              </a:rPr>
              <a:t>GIRFEC</a:t>
            </a:r>
            <a:endParaRPr lang="en-US" sz="4800" dirty="0">
              <a:solidFill>
                <a:srgbClr val="FFFFFF"/>
              </a:solidFill>
              <a:latin typeface="Times New Roman"/>
              <a:cs typeface="Times New Roman"/>
            </a:endParaRPr>
          </a:p>
        </p:txBody>
      </p:sp>
      <p:sp>
        <p:nvSpPr>
          <p:cNvPr id="8" name="Subtitle 2"/>
          <p:cNvSpPr txBox="1">
            <a:spLocks/>
          </p:cNvSpPr>
          <p:nvPr/>
        </p:nvSpPr>
        <p:spPr>
          <a:xfrm>
            <a:off x="324752" y="841203"/>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rgbClr val="FFFFFF"/>
                </a:solidFill>
                <a:latin typeface="Verdana"/>
                <a:cs typeface="Verdana"/>
              </a:rPr>
              <a:t>Five key questions</a:t>
            </a:r>
            <a:endParaRPr lang="en-US" sz="1400" dirty="0">
              <a:solidFill>
                <a:srgbClr val="FFFFFF"/>
              </a:solidFill>
              <a:latin typeface="Verdana"/>
              <a:cs typeface="Verdana"/>
            </a:endParaRPr>
          </a:p>
        </p:txBody>
      </p:sp>
    </p:spTree>
    <p:extLst>
      <p:ext uri="{BB962C8B-B14F-4D97-AF65-F5344CB8AC3E}">
        <p14:creationId xmlns:p14="http://schemas.microsoft.com/office/powerpoint/2010/main" val="53457283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Reflection</a:t>
            </a:r>
            <a:endParaRPr lang="en-US" sz="4800" dirty="0">
              <a:solidFill>
                <a:srgbClr val="000000"/>
              </a:solidFill>
              <a:latin typeface="Times New Roman"/>
              <a:cs typeface="Times New Roman"/>
            </a:endParaRPr>
          </a:p>
        </p:txBody>
      </p:sp>
      <p:sp>
        <p:nvSpPr>
          <p:cNvPr id="10" name="Content Placeholder 4"/>
          <p:cNvSpPr>
            <a:spLocks noGrp="1"/>
          </p:cNvSpPr>
          <p:nvPr>
            <p:ph idx="4294967295"/>
          </p:nvPr>
        </p:nvSpPr>
        <p:spPr>
          <a:xfrm>
            <a:off x="1903222" y="3715353"/>
            <a:ext cx="5293633" cy="995958"/>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How </a:t>
            </a:r>
            <a:r>
              <a:rPr lang="en-US" sz="1800" dirty="0">
                <a:latin typeface="Verdana"/>
                <a:ea typeface="ＭＳ Ｐゴシック" charset="0"/>
                <a:cs typeface="Verdana"/>
              </a:rPr>
              <a:t>could it be improved?</a:t>
            </a:r>
          </a:p>
        </p:txBody>
      </p:sp>
      <p:sp>
        <p:nvSpPr>
          <p:cNvPr id="6" name="Content Placeholder 4"/>
          <p:cNvSpPr>
            <a:spLocks noGrp="1"/>
          </p:cNvSpPr>
          <p:nvPr>
            <p:ph idx="4294967295"/>
          </p:nvPr>
        </p:nvSpPr>
        <p:spPr>
          <a:xfrm>
            <a:off x="1903222" y="1860948"/>
            <a:ext cx="5293633" cy="1552365"/>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Has </a:t>
            </a:r>
            <a:r>
              <a:rPr lang="en-US" sz="1800" dirty="0">
                <a:latin typeface="Verdana"/>
                <a:ea typeface="ＭＳ Ｐゴシック" charset="0"/>
                <a:cs typeface="Verdana"/>
              </a:rPr>
              <a:t>this part of the course met the learning objectives?</a:t>
            </a:r>
          </a:p>
        </p:txBody>
      </p:sp>
      <p:sp>
        <p:nvSpPr>
          <p:cNvPr id="7" name="Content Placeholder 4"/>
          <p:cNvSpPr>
            <a:spLocks noGrp="1"/>
          </p:cNvSpPr>
          <p:nvPr>
            <p:ph idx="4294967295"/>
          </p:nvPr>
        </p:nvSpPr>
        <p:spPr>
          <a:xfrm>
            <a:off x="1903222" y="5083153"/>
            <a:ext cx="5293633" cy="1343337"/>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What </a:t>
            </a:r>
            <a:r>
              <a:rPr lang="en-US" sz="1800" dirty="0">
                <a:latin typeface="Verdana"/>
                <a:ea typeface="ＭＳ Ｐゴシック" charset="0"/>
                <a:cs typeface="Verdana"/>
              </a:rPr>
              <a:t>further information/study might you want?</a:t>
            </a:r>
          </a:p>
        </p:txBody>
      </p:sp>
    </p:spTree>
    <p:extLst>
      <p:ext uri="{BB962C8B-B14F-4D97-AF65-F5344CB8AC3E}">
        <p14:creationId xmlns:p14="http://schemas.microsoft.com/office/powerpoint/2010/main" val="10322986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r>
              <a:rPr lang="en-US" sz="1800" dirty="0">
                <a:latin typeface="Verdana"/>
                <a:ea typeface="ＭＳ Ｐゴシック" charset="0"/>
                <a:cs typeface="Verdana"/>
              </a:rPr>
              <a:t>Disabled children are significantly more likely to be abused than non-disabled </a:t>
            </a:r>
            <a:r>
              <a:rPr lang="en-US" sz="1800" dirty="0" smtClean="0">
                <a:latin typeface="Verdana"/>
                <a:ea typeface="ＭＳ Ｐゴシック" charset="0"/>
                <a:cs typeface="Verdana"/>
              </a:rPr>
              <a:t>children</a:t>
            </a:r>
          </a:p>
          <a:p>
            <a:endParaRPr lang="en-US" sz="1800" dirty="0">
              <a:latin typeface="Verdana"/>
              <a:ea typeface="ＭＳ Ｐゴシック" charset="0"/>
              <a:cs typeface="Verdana"/>
            </a:endParaRPr>
          </a:p>
          <a:p>
            <a:r>
              <a:rPr lang="en-US" sz="1800" dirty="0">
                <a:latin typeface="Verdana"/>
                <a:ea typeface="ＭＳ Ｐゴシック" charset="0"/>
                <a:cs typeface="Verdana"/>
              </a:rPr>
              <a:t>Abuse often goes </a:t>
            </a:r>
            <a:r>
              <a:rPr lang="en-US" sz="1800" dirty="0" err="1">
                <a:latin typeface="Verdana"/>
                <a:ea typeface="ＭＳ Ｐゴシック" charset="0"/>
                <a:cs typeface="Verdana"/>
              </a:rPr>
              <a:t>unrecognised</a:t>
            </a:r>
            <a:r>
              <a:rPr lang="en-US" sz="1800" dirty="0">
                <a:latin typeface="Verdana"/>
                <a:ea typeface="ＭＳ Ｐゴシック" charset="0"/>
                <a:cs typeface="Verdana"/>
              </a:rPr>
              <a:t> and under-reported. Several studies reveal evidence of under-reporting in UK and other </a:t>
            </a:r>
            <a:r>
              <a:rPr lang="en-US" sz="1800" dirty="0" smtClean="0">
                <a:latin typeface="Verdana"/>
                <a:ea typeface="ＭＳ Ｐゴシック" charset="0"/>
                <a:cs typeface="Verdana"/>
              </a:rPr>
              <a:t>countries</a:t>
            </a:r>
            <a:endParaRPr lang="en-US" sz="1800" dirty="0">
              <a:latin typeface="Verdana"/>
              <a:ea typeface="ＭＳ Ｐゴシック" charset="0"/>
              <a:cs typeface="Verdana"/>
            </a:endParaRPr>
          </a:p>
          <a:p>
            <a:pPr marL="0" indent="0" algn="r">
              <a:buNone/>
            </a:pPr>
            <a:r>
              <a:rPr lang="en-US" sz="1200" dirty="0" smtClean="0">
                <a:solidFill>
                  <a:schemeClr val="bg1">
                    <a:lumMod val="50000"/>
                  </a:schemeClr>
                </a:solidFill>
                <a:latin typeface="Verdana"/>
                <a:ea typeface="ＭＳ Ｐゴシック" charset="0"/>
                <a:cs typeface="Verdana"/>
              </a:rPr>
              <a:t>(</a:t>
            </a:r>
            <a:r>
              <a:rPr lang="en-US" sz="1200" dirty="0">
                <a:solidFill>
                  <a:schemeClr val="bg1">
                    <a:lumMod val="50000"/>
                  </a:schemeClr>
                </a:solidFill>
                <a:latin typeface="Verdana"/>
                <a:ea typeface="ＭＳ Ｐゴシック" charset="0"/>
                <a:cs typeface="Verdana"/>
              </a:rPr>
              <a:t>Stalker et al 2010</a:t>
            </a:r>
            <a:r>
              <a:rPr lang="en-US" sz="1200" dirty="0" smtClean="0">
                <a:solidFill>
                  <a:schemeClr val="bg1">
                    <a:lumMod val="50000"/>
                  </a:schemeClr>
                </a:solidFill>
                <a:latin typeface="Verdana"/>
                <a:ea typeface="ＭＳ Ｐゴシック" charset="0"/>
                <a:cs typeface="Verdana"/>
              </a:rPr>
              <a:t>)</a:t>
            </a:r>
          </a:p>
          <a:p>
            <a:endParaRPr lang="en-US" sz="1800" dirty="0">
              <a:latin typeface="Verdana"/>
              <a:ea typeface="ＭＳ Ｐゴシック" charset="0"/>
              <a:cs typeface="Verdana"/>
            </a:endParaRPr>
          </a:p>
          <a:p>
            <a:r>
              <a:rPr lang="en-US" sz="1800" dirty="0" smtClean="0">
                <a:latin typeface="Verdana"/>
                <a:ea typeface="ＭＳ Ｐゴシック" charset="0"/>
                <a:cs typeface="Verdana"/>
              </a:rPr>
              <a:t>Disabled </a:t>
            </a:r>
            <a:r>
              <a:rPr lang="en-US" sz="1800" dirty="0" smtClean="0">
                <a:latin typeface="Verdana"/>
                <a:ea typeface="ＭＳ Ｐゴシック" charset="0"/>
                <a:cs typeface="Verdana"/>
              </a:rPr>
              <a:t>children are 3 or 4 </a:t>
            </a:r>
            <a:r>
              <a:rPr lang="en-US" sz="1800" dirty="0">
                <a:latin typeface="Verdana"/>
                <a:ea typeface="ＭＳ Ｐゴシック" charset="0"/>
                <a:cs typeface="Verdana"/>
              </a:rPr>
              <a:t>times more likely to suffer </a:t>
            </a:r>
            <a:r>
              <a:rPr lang="en-US" sz="1800" dirty="0" smtClean="0">
                <a:latin typeface="Verdana"/>
                <a:ea typeface="ＭＳ Ｐゴシック" charset="0"/>
                <a:cs typeface="Verdana"/>
              </a:rPr>
              <a:t>violence</a:t>
            </a:r>
            <a:endParaRPr lang="en-US" sz="1800" dirty="0">
              <a:latin typeface="Verdana"/>
              <a:ea typeface="ＭＳ Ｐゴシック" charset="0"/>
              <a:cs typeface="Verdana"/>
            </a:endParaRPr>
          </a:p>
          <a:p>
            <a:pPr marL="0" indent="0" algn="r">
              <a:buNone/>
            </a:pPr>
            <a:r>
              <a:rPr lang="en-US" sz="1200" dirty="0" smtClean="0">
                <a:solidFill>
                  <a:srgbClr val="7F7F7F"/>
                </a:solidFill>
                <a:latin typeface="Verdana"/>
                <a:ea typeface="ＭＳ Ｐゴシック" charset="0"/>
                <a:cs typeface="Verdana"/>
              </a:rPr>
              <a:t>(Jones </a:t>
            </a:r>
            <a:r>
              <a:rPr lang="en-US" sz="1200" dirty="0">
                <a:solidFill>
                  <a:srgbClr val="7F7F7F"/>
                </a:solidFill>
                <a:latin typeface="Verdana"/>
                <a:ea typeface="ＭＳ Ｐゴシック" charset="0"/>
                <a:cs typeface="Verdana"/>
              </a:rPr>
              <a:t>et al 2012)</a:t>
            </a:r>
          </a:p>
        </p:txBody>
      </p:sp>
      <p:sp>
        <p:nvSpPr>
          <p:cNvPr id="6" name="Title 1"/>
          <p:cNvSpPr txBox="1">
            <a:spLocks/>
          </p:cNvSpPr>
          <p:nvPr/>
        </p:nvSpPr>
        <p:spPr>
          <a:xfrm>
            <a:off x="324752" y="-184700"/>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abuse of disabled children </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Some facts</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412189845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16255"/>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19548"/>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Acknowledgements</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0" y="1391898"/>
            <a:ext cx="7468084" cy="4968169"/>
          </a:xfrm>
        </p:spPr>
        <p:txBody>
          <a:bodyPr>
            <a:noAutofit/>
          </a:bodyPr>
          <a:lstStyle/>
          <a:p>
            <a:pPr marL="0" indent="0">
              <a:buNone/>
            </a:pPr>
            <a:r>
              <a:rPr lang="en-US" sz="3000" dirty="0" err="1" smtClean="0">
                <a:solidFill>
                  <a:srgbClr val="7F7F7F"/>
                </a:solidFill>
                <a:ea typeface="ＭＳ Ｐゴシック" charset="0"/>
                <a:cs typeface="Times New Roman"/>
              </a:rPr>
              <a:t>WithScotland</a:t>
            </a:r>
            <a:r>
              <a:rPr lang="en-US" sz="3000" dirty="0" smtClean="0">
                <a:solidFill>
                  <a:srgbClr val="7F7F7F"/>
                </a:solidFill>
                <a:ea typeface="ＭＳ Ｐゴシック" charset="0"/>
                <a:cs typeface="Times New Roman"/>
              </a:rPr>
              <a:t> </a:t>
            </a:r>
            <a:r>
              <a:rPr lang="en-US" sz="3000" dirty="0">
                <a:solidFill>
                  <a:srgbClr val="7F7F7F"/>
                </a:solidFill>
                <a:ea typeface="ＭＳ Ｐゴシック" charset="0"/>
                <a:cs typeface="Times New Roman"/>
              </a:rPr>
              <a:t>and Scottish Government would like to thank all those who contributed advice and material to this course and in particular:</a:t>
            </a:r>
          </a:p>
          <a:p>
            <a:pPr marL="0" indent="0">
              <a:lnSpc>
                <a:spcPct val="50000"/>
              </a:lnSpc>
              <a:buNone/>
            </a:pPr>
            <a:r>
              <a:rPr lang="en-US" sz="2200" b="1" dirty="0">
                <a:latin typeface="Verdana"/>
                <a:ea typeface="ＭＳ Ｐゴシック" charset="0"/>
                <a:cs typeface="Verdana"/>
              </a:rPr>
              <a:t> </a:t>
            </a:r>
          </a:p>
          <a:p>
            <a:pPr marL="0" indent="0">
              <a:lnSpc>
                <a:spcPct val="200000"/>
              </a:lnSpc>
              <a:buNone/>
            </a:pPr>
            <a:r>
              <a:rPr lang="en-US" sz="1800" dirty="0" smtClean="0">
                <a:latin typeface="Verdana"/>
                <a:ea typeface="ＭＳ Ｐゴシック" charset="0"/>
                <a:cs typeface="Verdana"/>
              </a:rPr>
              <a:t>East </a:t>
            </a:r>
            <a:r>
              <a:rPr lang="en-US" sz="1800" dirty="0">
                <a:latin typeface="Verdana"/>
                <a:ea typeface="ＭＳ Ｐゴシック" charset="0"/>
                <a:cs typeface="Verdana"/>
              </a:rPr>
              <a:t>Renfrewshire, North and South </a:t>
            </a:r>
            <a:r>
              <a:rPr lang="en-US" sz="1800" dirty="0" err="1">
                <a:latin typeface="Verdana"/>
                <a:ea typeface="ＭＳ Ｐゴシック" charset="0"/>
                <a:cs typeface="Verdana"/>
              </a:rPr>
              <a:t>Lanarkshire</a:t>
            </a:r>
            <a:r>
              <a:rPr lang="en-US" sz="1800" dirty="0">
                <a:latin typeface="Verdana"/>
                <a:ea typeface="ＭＳ Ｐゴシック" charset="0"/>
                <a:cs typeface="Verdana"/>
              </a:rPr>
              <a:t> CPCs</a:t>
            </a:r>
          </a:p>
          <a:p>
            <a:pPr marL="0" indent="0">
              <a:lnSpc>
                <a:spcPct val="200000"/>
              </a:lnSpc>
              <a:buNone/>
            </a:pPr>
            <a:r>
              <a:rPr lang="en-US" sz="1800" dirty="0">
                <a:latin typeface="Verdana"/>
                <a:ea typeface="ＭＳ Ｐゴシック" charset="0"/>
                <a:cs typeface="Verdana"/>
              </a:rPr>
              <a:t>Prof Kirsten </a:t>
            </a:r>
            <a:r>
              <a:rPr lang="en-US" sz="1800" dirty="0" smtClean="0">
                <a:latin typeface="Verdana"/>
                <a:ea typeface="ＭＳ Ｐゴシック" charset="0"/>
                <a:cs typeface="Verdana"/>
              </a:rPr>
              <a:t>Stalker: </a:t>
            </a:r>
            <a:r>
              <a:rPr lang="en-US" sz="1800" i="1" dirty="0" smtClean="0">
                <a:latin typeface="Verdana"/>
                <a:ea typeface="ＭＳ Ｐゴシック" charset="0"/>
                <a:cs typeface="Verdana"/>
              </a:rPr>
              <a:t>University </a:t>
            </a:r>
            <a:r>
              <a:rPr lang="en-US" sz="1800" i="1" dirty="0">
                <a:latin typeface="Verdana"/>
                <a:ea typeface="ＭＳ Ｐゴシック" charset="0"/>
                <a:cs typeface="Verdana"/>
              </a:rPr>
              <a:t>of </a:t>
            </a:r>
            <a:r>
              <a:rPr lang="en-US" sz="1800" i="1" dirty="0" err="1">
                <a:latin typeface="Verdana"/>
                <a:ea typeface="ＭＳ Ｐゴシック" charset="0"/>
                <a:cs typeface="Verdana"/>
              </a:rPr>
              <a:t>Strathclyde</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Prof </a:t>
            </a:r>
            <a:r>
              <a:rPr lang="en-US" sz="1800" dirty="0" err="1">
                <a:latin typeface="Verdana"/>
                <a:ea typeface="ＭＳ Ｐゴシック" charset="0"/>
                <a:cs typeface="Verdana"/>
              </a:rPr>
              <a:t>Brigid</a:t>
            </a:r>
            <a:r>
              <a:rPr lang="en-US" sz="1800" dirty="0">
                <a:latin typeface="Verdana"/>
                <a:ea typeface="ＭＳ Ｐゴシック" charset="0"/>
                <a:cs typeface="Verdana"/>
              </a:rPr>
              <a:t> </a:t>
            </a:r>
            <a:r>
              <a:rPr lang="en-US" sz="1800" dirty="0" smtClean="0">
                <a:latin typeface="Verdana"/>
                <a:ea typeface="ＭＳ Ｐゴシック" charset="0"/>
                <a:cs typeface="Verdana"/>
              </a:rPr>
              <a:t>Daniel: </a:t>
            </a:r>
            <a:r>
              <a:rPr lang="en-US" sz="1800" i="1" dirty="0">
                <a:latin typeface="Verdana"/>
                <a:ea typeface="ＭＳ Ｐゴシック" charset="0"/>
                <a:cs typeface="Verdana"/>
              </a:rPr>
              <a:t>University of </a:t>
            </a:r>
            <a:r>
              <a:rPr lang="en-US" sz="1800" i="1" dirty="0" err="1">
                <a:latin typeface="Verdana"/>
                <a:ea typeface="ＭＳ Ｐゴシック" charset="0"/>
                <a:cs typeface="Verdana"/>
              </a:rPr>
              <a:t>Stirling</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Scottish Consortium for Learning Disabilities</a:t>
            </a:r>
          </a:p>
          <a:p>
            <a:pPr marL="0" indent="0">
              <a:lnSpc>
                <a:spcPct val="200000"/>
              </a:lnSpc>
              <a:buNone/>
            </a:pPr>
            <a:r>
              <a:rPr lang="en-US" sz="1800" dirty="0">
                <a:latin typeface="Verdana"/>
                <a:ea typeface="ＭＳ Ｐゴシック" charset="0"/>
                <a:cs typeface="Verdana"/>
              </a:rPr>
              <a:t>Glasgow Centre for Inclusive </a:t>
            </a:r>
            <a:r>
              <a:rPr lang="en-US" sz="1800" dirty="0" smtClean="0">
                <a:latin typeface="Verdana"/>
                <a:ea typeface="ＭＳ Ｐゴシック" charset="0"/>
                <a:cs typeface="Verdana"/>
              </a:rPr>
              <a:t>Living</a:t>
            </a:r>
            <a:endParaRPr lang="en-US" sz="2200" b="1" dirty="0">
              <a:latin typeface="Verdana"/>
              <a:ea typeface="ＭＳ Ｐゴシック" charset="0"/>
              <a:cs typeface="Verdana"/>
            </a:endParaRPr>
          </a:p>
          <a:p>
            <a:pPr marL="0" indent="0">
              <a:buNone/>
            </a:pPr>
            <a:r>
              <a:rPr lang="en-US" sz="2200" b="1" dirty="0">
                <a:latin typeface="Verdana"/>
                <a:ea typeface="ＭＳ Ｐゴシック" charset="0"/>
                <a:cs typeface="Verdana"/>
              </a:rPr>
              <a:t>		</a:t>
            </a:r>
          </a:p>
        </p:txBody>
      </p:sp>
      <p:cxnSp>
        <p:nvCxnSpPr>
          <p:cNvPr id="6" name="Straight Connector 5"/>
          <p:cNvCxnSpPr/>
          <p:nvPr/>
        </p:nvCxnSpPr>
        <p:spPr>
          <a:xfrm>
            <a:off x="1027670" y="3764444"/>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027670" y="439449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027670" y="4995020"/>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027670" y="5605385"/>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027670" y="6176373"/>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583780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95065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266300"/>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Department for Education (2011) </a:t>
            </a:r>
            <a:r>
              <a:rPr lang="en-US" sz="1800" i="1" dirty="0">
                <a:latin typeface="Verdana"/>
                <a:ea typeface="ＭＳ Ｐゴシック" charset="0"/>
                <a:cs typeface="Verdana"/>
              </a:rPr>
              <a:t>Support and Aspiration: A New Approach to Special Educational Needs and Disability. A consultation.</a:t>
            </a:r>
            <a:r>
              <a:rPr lang="en-US" sz="1800" dirty="0">
                <a:latin typeface="Verdana"/>
                <a:ea typeface="ＭＳ Ｐゴシック" charset="0"/>
                <a:cs typeface="Verdana"/>
              </a:rPr>
              <a:t> London: Department for </a:t>
            </a:r>
            <a:r>
              <a:rPr lang="en-US" sz="1800" dirty="0" smtClean="0">
                <a:latin typeface="Verdana"/>
                <a:ea typeface="ＭＳ Ｐゴシック" charset="0"/>
                <a:cs typeface="Verdana"/>
              </a:rPr>
              <a:t>Education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Kennedy, M. and </a:t>
            </a:r>
            <a:r>
              <a:rPr lang="en-US" sz="1800" dirty="0" err="1">
                <a:latin typeface="Verdana"/>
                <a:ea typeface="ＭＳ Ｐゴシック" charset="0"/>
                <a:cs typeface="Verdana"/>
              </a:rPr>
              <a:t>Wonnacott</a:t>
            </a:r>
            <a:r>
              <a:rPr lang="en-US" sz="1800" dirty="0">
                <a:latin typeface="Verdana"/>
                <a:ea typeface="ＭＳ Ｐゴシック" charset="0"/>
                <a:cs typeface="Verdana"/>
              </a:rPr>
              <a:t>, J. (2005) ‘Neglect of disabled children’. In J. Taylor and B. Daniel (</a:t>
            </a:r>
            <a:r>
              <a:rPr lang="en-US" sz="1800" dirty="0" err="1">
                <a:latin typeface="Verdana"/>
                <a:ea typeface="ＭＳ Ｐゴシック" charset="0"/>
                <a:cs typeface="Verdana"/>
              </a:rPr>
              <a:t>eds</a:t>
            </a:r>
            <a:r>
              <a:rPr lang="en-US" sz="1800" dirty="0">
                <a:latin typeface="Verdana"/>
                <a:ea typeface="ＭＳ Ｐゴシック" charset="0"/>
                <a:cs typeface="Verdana"/>
              </a:rPr>
              <a:t>) </a:t>
            </a:r>
            <a:r>
              <a:rPr lang="en-US" sz="1800" i="1" dirty="0">
                <a:latin typeface="Verdana"/>
                <a:ea typeface="ＭＳ Ｐゴシック" charset="0"/>
                <a:cs typeface="Verdana"/>
              </a:rPr>
              <a:t>Child Neglect. Practice Issues for Health and Social Care</a:t>
            </a:r>
            <a:r>
              <a:rPr lang="en-US" sz="1800" dirty="0">
                <a:latin typeface="Verdana"/>
                <a:ea typeface="ＭＳ Ｐゴシック" charset="0"/>
                <a:cs typeface="Verdana"/>
              </a:rPr>
              <a:t>, pp.228 -248. London: Jessica Kingsley </a:t>
            </a:r>
            <a:r>
              <a:rPr lang="en-US" sz="1800" dirty="0" smtClean="0">
                <a:latin typeface="Verdana"/>
                <a:ea typeface="ＭＳ Ｐゴシック" charset="0"/>
                <a:cs typeface="Verdana"/>
              </a:rPr>
              <a:t>Publishers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Miller, D. and Raymond, A. (2008) ‘Safeguarding disabled children.’ In </a:t>
            </a:r>
            <a:r>
              <a:rPr lang="en-US" sz="1800" dirty="0" err="1">
                <a:latin typeface="Verdana"/>
                <a:ea typeface="ＭＳ Ｐゴシック" charset="0"/>
                <a:cs typeface="Verdana"/>
              </a:rPr>
              <a:t>Baginsky</a:t>
            </a:r>
            <a:r>
              <a:rPr lang="en-US" sz="1800" dirty="0">
                <a:latin typeface="Verdana"/>
                <a:ea typeface="ＭＳ Ｐゴシック" charset="0"/>
                <a:cs typeface="Verdana"/>
              </a:rPr>
              <a:t>, M. </a:t>
            </a:r>
            <a:r>
              <a:rPr lang="en-US" sz="1800" i="1" dirty="0">
                <a:latin typeface="Verdana"/>
                <a:ea typeface="ＭＳ Ｐゴシック" charset="0"/>
                <a:cs typeface="Verdana"/>
              </a:rPr>
              <a:t>Safeguarding Children and Schools</a:t>
            </a:r>
            <a:r>
              <a:rPr lang="en-US" sz="1800" dirty="0">
                <a:latin typeface="Verdana"/>
                <a:ea typeface="ＭＳ Ｐゴシック" charset="0"/>
                <a:cs typeface="Verdana"/>
              </a:rPr>
              <a:t>. London: Jessica Kingsley </a:t>
            </a:r>
            <a:r>
              <a:rPr lang="en-US" sz="1800" dirty="0" smtClean="0">
                <a:latin typeface="Verdana"/>
                <a:ea typeface="ＭＳ Ｐゴシック" charset="0"/>
                <a:cs typeface="Verdana"/>
              </a:rPr>
              <a:t>Publishers                                                              </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Murray, M. and Osborne, C. (2009) </a:t>
            </a:r>
            <a:r>
              <a:rPr lang="en-US" sz="1800" i="1" dirty="0">
                <a:latin typeface="Verdana"/>
                <a:ea typeface="ＭＳ Ｐゴシック" charset="0"/>
                <a:cs typeface="Verdana"/>
              </a:rPr>
              <a:t>Safeguarding Disabled Children. Practice Guidance</a:t>
            </a:r>
            <a:r>
              <a:rPr lang="en-US" sz="1800" dirty="0">
                <a:latin typeface="Verdana"/>
                <a:ea typeface="ＭＳ Ｐゴシック" charset="0"/>
                <a:cs typeface="Verdana"/>
              </a:rPr>
              <a:t>. London: Department for Children, Schools and </a:t>
            </a:r>
            <a:r>
              <a:rPr lang="en-US" sz="1800" dirty="0" smtClean="0">
                <a:latin typeface="Verdana"/>
                <a:ea typeface="ＭＳ Ｐゴシック" charset="0"/>
                <a:cs typeface="Verdana"/>
              </a:rPr>
              <a:t>Families</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
        <p:nvSpPr>
          <p:cNvPr id="6" name="Title 1"/>
          <p:cNvSpPr txBox="1">
            <a:spLocks/>
          </p:cNvSpPr>
          <p:nvPr/>
        </p:nvSpPr>
        <p:spPr>
          <a:xfrm>
            <a:off x="324752" y="-370059"/>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98586306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78633"/>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21088"/>
            <a:ext cx="7718242" cy="4499480"/>
          </a:xfrm>
        </p:spPr>
        <p:txBody>
          <a:bodyPr>
            <a:noAutofit/>
          </a:bodyPr>
          <a:lstStyle/>
          <a:p>
            <a:pPr>
              <a:lnSpc>
                <a:spcPct val="120000"/>
              </a:lnSpc>
              <a:spcAft>
                <a:spcPts val="1000"/>
              </a:spcAft>
            </a:pPr>
            <a:r>
              <a:rPr lang="en-US" sz="1800" dirty="0" err="1">
                <a:latin typeface="Verdana"/>
                <a:ea typeface="ＭＳ Ｐゴシック" charset="0"/>
                <a:cs typeface="Verdana"/>
              </a:rPr>
              <a:t>Vaccari</a:t>
            </a:r>
            <a:r>
              <a:rPr lang="en-US" sz="1800" dirty="0">
                <a:latin typeface="Verdana"/>
                <a:ea typeface="ＭＳ Ｐゴシック" charset="0"/>
                <a:cs typeface="Verdana"/>
              </a:rPr>
              <a:t>, C. and </a:t>
            </a:r>
            <a:r>
              <a:rPr lang="en-US" sz="1800" dirty="0" err="1">
                <a:latin typeface="Verdana"/>
                <a:ea typeface="ＭＳ Ｐゴシック" charset="0"/>
                <a:cs typeface="Verdana"/>
              </a:rPr>
              <a:t>Marschark</a:t>
            </a:r>
            <a:r>
              <a:rPr lang="en-US" sz="1800" dirty="0">
                <a:latin typeface="Verdana"/>
                <a:ea typeface="ＭＳ Ｐゴシック" charset="0"/>
                <a:cs typeface="Verdana"/>
              </a:rPr>
              <a:t>, M. (1997) “Communication between parents and deaf children: Implications for socio-­‐emotional development’. </a:t>
            </a:r>
            <a:r>
              <a:rPr lang="en-US" sz="1800" i="1" dirty="0">
                <a:latin typeface="Verdana"/>
                <a:ea typeface="ＭＳ Ｐゴシック" charset="0"/>
                <a:cs typeface="Verdana"/>
              </a:rPr>
              <a:t>Journal of Child Psychology and Psychiatry </a:t>
            </a:r>
            <a:r>
              <a:rPr lang="en-US" sz="1800" dirty="0" smtClean="0">
                <a:latin typeface="Verdana"/>
                <a:ea typeface="ＭＳ Ｐゴシック" charset="0"/>
                <a:cs typeface="Verdana"/>
              </a:rPr>
              <a:t>38(7) </a:t>
            </a:r>
            <a:r>
              <a:rPr lang="en-US" sz="1800" dirty="0">
                <a:latin typeface="Verdana"/>
                <a:ea typeface="ＭＳ Ｐゴシック" charset="0"/>
                <a:cs typeface="Verdana"/>
              </a:rPr>
              <a:t>793-­‐801</a:t>
            </a:r>
          </a:p>
          <a:p>
            <a:pPr>
              <a:lnSpc>
                <a:spcPct val="120000"/>
              </a:lnSpc>
              <a:spcAft>
                <a:spcPts val="1000"/>
              </a:spcAft>
            </a:pPr>
            <a:r>
              <a:rPr lang="en-US" sz="1800" dirty="0">
                <a:latin typeface="Verdana"/>
                <a:ea typeface="ＭＳ Ｐゴシック" charset="0"/>
                <a:cs typeface="Verdana"/>
              </a:rPr>
              <a:t>Stalker. K. Green Lister, P. </a:t>
            </a:r>
            <a:r>
              <a:rPr lang="en-US" sz="1800" dirty="0" err="1">
                <a:latin typeface="Verdana"/>
                <a:ea typeface="ＭＳ Ｐゴシック" charset="0"/>
                <a:cs typeface="Verdana"/>
              </a:rPr>
              <a:t>Lerpiniere</a:t>
            </a:r>
            <a:r>
              <a:rPr lang="en-US" sz="1800" dirty="0">
                <a:latin typeface="Verdana"/>
                <a:ea typeface="ＭＳ Ｐゴシック" charset="0"/>
                <a:cs typeface="Verdana"/>
              </a:rPr>
              <a:t>, J.  McArthur, K. (2010) </a:t>
            </a:r>
            <a:r>
              <a:rPr lang="en-US" sz="1800" i="1" dirty="0">
                <a:latin typeface="Verdana"/>
                <a:ea typeface="ＭＳ Ｐゴシック" charset="0"/>
                <a:cs typeface="Verdana"/>
              </a:rPr>
              <a:t>Child protection and the needs and rights of disabled children and young people: A scoping study</a:t>
            </a:r>
            <a:r>
              <a:rPr lang="en-US" sz="1800" dirty="0">
                <a:latin typeface="Verdana"/>
                <a:ea typeface="ＭＳ Ｐゴシック" charset="0"/>
                <a:cs typeface="Verdana"/>
              </a:rPr>
              <a:t>. </a:t>
            </a:r>
            <a:r>
              <a:rPr lang="en-US" sz="1800" dirty="0" err="1">
                <a:latin typeface="Verdana"/>
                <a:ea typeface="ＭＳ Ｐゴシック" charset="0"/>
                <a:cs typeface="Verdana"/>
              </a:rPr>
              <a:t>Univ</a:t>
            </a:r>
            <a:r>
              <a:rPr lang="en-US" sz="1800" dirty="0">
                <a:latin typeface="Verdana"/>
                <a:ea typeface="ＭＳ Ｐゴシック" charset="0"/>
                <a:cs typeface="Verdana"/>
              </a:rPr>
              <a:t> of </a:t>
            </a:r>
            <a:r>
              <a:rPr lang="en-US" sz="1800" dirty="0" err="1">
                <a:latin typeface="Verdana"/>
                <a:ea typeface="ＭＳ Ｐゴシック" charset="0"/>
                <a:cs typeface="Verdana"/>
              </a:rPr>
              <a:t>Strathclyde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Jones, L., </a:t>
            </a:r>
            <a:r>
              <a:rPr lang="en-US" sz="1800" dirty="0" err="1">
                <a:latin typeface="Verdana"/>
                <a:ea typeface="ＭＳ Ｐゴシック" charset="0"/>
                <a:cs typeface="Verdana"/>
              </a:rPr>
              <a:t>Bellis</a:t>
            </a:r>
            <a:r>
              <a:rPr lang="en-US" sz="1800" dirty="0">
                <a:latin typeface="Verdana"/>
                <a:ea typeface="ＭＳ Ｐゴシック" charset="0"/>
                <a:cs typeface="Verdana"/>
              </a:rPr>
              <a:t>, M.A., Wood, S., Hughes, K., McCoy, E., </a:t>
            </a:r>
            <a:r>
              <a:rPr lang="en-US" sz="1800" dirty="0" err="1">
                <a:latin typeface="Verdana"/>
                <a:ea typeface="ＭＳ Ｐゴシック" charset="0"/>
                <a:cs typeface="Verdana"/>
              </a:rPr>
              <a:t>Eckley</a:t>
            </a:r>
            <a:r>
              <a:rPr lang="en-US" sz="1800" dirty="0">
                <a:latin typeface="Verdana"/>
                <a:ea typeface="ＭＳ Ｐゴシック" charset="0"/>
                <a:cs typeface="Verdana"/>
              </a:rPr>
              <a:t>, L., Bates, G., </a:t>
            </a:r>
            <a:r>
              <a:rPr lang="en-US" sz="1800" dirty="0" err="1">
                <a:latin typeface="Verdana"/>
                <a:ea typeface="ＭＳ Ｐゴシック" charset="0"/>
                <a:cs typeface="Verdana"/>
              </a:rPr>
              <a:t>Mikton</a:t>
            </a:r>
            <a:r>
              <a:rPr lang="en-US" sz="1800" dirty="0">
                <a:latin typeface="Verdana"/>
                <a:ea typeface="ＭＳ Ｐゴシック" charset="0"/>
                <a:cs typeface="Verdana"/>
              </a:rPr>
              <a:t>, C., Shakespeare, T. and Officer, A. (2012) </a:t>
            </a:r>
            <a:r>
              <a:rPr lang="en-US" sz="1800" i="1" dirty="0">
                <a:latin typeface="Verdana"/>
                <a:ea typeface="ＭＳ Ｐゴシック" charset="0"/>
                <a:cs typeface="Verdana"/>
              </a:rPr>
              <a:t>Prevalence and risk of violence against children with disabilities: a systematic review and meta-analysis of observational studies</a:t>
            </a:r>
            <a:r>
              <a:rPr lang="en-US" sz="1800" dirty="0">
                <a:latin typeface="Verdana"/>
                <a:ea typeface="ＭＳ Ｐゴシック" charset="0"/>
                <a:cs typeface="Verdana"/>
              </a:rPr>
              <a:t>. Lancet 380 (9845), 899-</a:t>
            </a:r>
            <a:r>
              <a:rPr lang="en-US" sz="1800" dirty="0" smtClean="0">
                <a:latin typeface="Verdana"/>
                <a:ea typeface="ＭＳ Ｐゴシック" charset="0"/>
                <a:cs typeface="Verdana"/>
              </a:rPr>
              <a:t>907</a:t>
            </a:r>
          </a:p>
          <a:p>
            <a:pPr marL="0" indent="0">
              <a:lnSpc>
                <a:spcPct val="120000"/>
              </a:lnSpc>
              <a:spcAft>
                <a:spcPts val="1000"/>
              </a:spcAft>
              <a:buNone/>
            </a:pPr>
            <a:endParaRPr lang="en-US" sz="1800" dirty="0" smtClean="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
        <p:nvSpPr>
          <p:cNvPr id="6" name="Title 1"/>
          <p:cNvSpPr txBox="1">
            <a:spLocks/>
          </p:cNvSpPr>
          <p:nvPr/>
        </p:nvSpPr>
        <p:spPr>
          <a:xfrm>
            <a:off x="324752" y="-398053"/>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10931"/>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58922620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894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97078"/>
            <a:ext cx="7718242" cy="4499480"/>
          </a:xfrm>
        </p:spPr>
        <p:txBody>
          <a:bodyPr>
            <a:noAutofit/>
          </a:bodyPr>
          <a:lstStyle/>
          <a:p>
            <a:pPr>
              <a:lnSpc>
                <a:spcPct val="120000"/>
              </a:lnSpc>
              <a:spcAft>
                <a:spcPts val="1000"/>
              </a:spcAft>
            </a:pPr>
            <a:r>
              <a:rPr lang="en-US" sz="1800" dirty="0" err="1">
                <a:latin typeface="Verdana"/>
                <a:ea typeface="ＭＳ Ｐゴシック" charset="0"/>
                <a:cs typeface="Verdana"/>
              </a:rPr>
              <a:t>Kvam</a:t>
            </a:r>
            <a:r>
              <a:rPr lang="en-US" sz="1800" dirty="0">
                <a:latin typeface="Verdana"/>
                <a:ea typeface="ＭＳ Ｐゴシック" charset="0"/>
                <a:cs typeface="Verdana"/>
              </a:rPr>
              <a:t>, M.H. (2004). </a:t>
            </a:r>
            <a:r>
              <a:rPr lang="en-US" sz="1800" i="1" dirty="0">
                <a:latin typeface="Verdana"/>
                <a:ea typeface="ＭＳ Ｐゴシック" charset="0"/>
                <a:cs typeface="Verdana"/>
              </a:rPr>
              <a:t>Sexual abuse of deaf children: A retrospective analysis of the prevalence and characteristics of childhood sexual abuse among deaf adults in Norway</a:t>
            </a:r>
            <a:r>
              <a:rPr lang="en-US" sz="1800" dirty="0">
                <a:latin typeface="Verdana"/>
                <a:ea typeface="ＭＳ Ｐゴシック" charset="0"/>
                <a:cs typeface="Verdana"/>
              </a:rPr>
              <a:t>. Child Abuse &amp; Neglect, 28, 241-</a:t>
            </a:r>
            <a:r>
              <a:rPr lang="en-US" sz="1800" dirty="0" smtClean="0">
                <a:latin typeface="Verdana"/>
                <a:ea typeface="ＭＳ Ｐゴシック" charset="0"/>
                <a:cs typeface="Verdana"/>
              </a:rPr>
              <a:t>251</a:t>
            </a:r>
            <a:endParaRPr lang="en-US" sz="1800" dirty="0">
              <a:latin typeface="Verdana"/>
              <a:ea typeface="ＭＳ Ｐゴシック" charset="0"/>
              <a:cs typeface="Verdana"/>
            </a:endParaRPr>
          </a:p>
          <a:p>
            <a:pPr>
              <a:lnSpc>
                <a:spcPct val="120000"/>
              </a:lnSpc>
              <a:spcAft>
                <a:spcPts val="1000"/>
              </a:spcAft>
            </a:pPr>
            <a:r>
              <a:rPr lang="en-US" sz="1800" dirty="0" err="1">
                <a:latin typeface="Verdana"/>
                <a:ea typeface="ＭＳ Ｐゴシック" charset="0"/>
                <a:cs typeface="Verdana"/>
              </a:rPr>
              <a:t>Hershkowit</a:t>
            </a:r>
            <a:r>
              <a:rPr lang="en-US" sz="1800" dirty="0">
                <a:latin typeface="Verdana"/>
                <a:ea typeface="ＭＳ Ｐゴシック" charset="0"/>
                <a:cs typeface="Verdana"/>
              </a:rPr>
              <a:t> I, </a:t>
            </a:r>
            <a:r>
              <a:rPr lang="en-US" sz="1800" dirty="0" err="1">
                <a:latin typeface="Verdana"/>
                <a:ea typeface="ＭＳ Ｐゴシック" charset="0"/>
                <a:cs typeface="Verdana"/>
              </a:rPr>
              <a:t>Orbach</a:t>
            </a:r>
            <a:r>
              <a:rPr lang="en-US" sz="1800" dirty="0">
                <a:latin typeface="Verdana"/>
                <a:ea typeface="ＭＳ Ｐゴシック" charset="0"/>
                <a:cs typeface="Verdana"/>
              </a:rPr>
              <a:t> Y, Lamb M E, Kathleen J. Sternberg K J, </a:t>
            </a:r>
            <a:r>
              <a:rPr lang="en-US" sz="1800" dirty="0" err="1">
                <a:latin typeface="Verdana"/>
                <a:ea typeface="ＭＳ Ｐゴシック" charset="0"/>
                <a:cs typeface="Verdana"/>
              </a:rPr>
              <a:t>Dvora</a:t>
            </a:r>
            <a:r>
              <a:rPr lang="en-US" sz="1800" dirty="0">
                <a:latin typeface="Verdana"/>
                <a:ea typeface="ＭＳ Ｐゴシック" charset="0"/>
                <a:cs typeface="Verdana"/>
              </a:rPr>
              <a:t> Horowitz D </a:t>
            </a:r>
            <a:r>
              <a:rPr lang="en-US" sz="1800" i="1" dirty="0">
                <a:latin typeface="Verdana"/>
                <a:ea typeface="ＭＳ Ｐゴシック" charset="0"/>
                <a:cs typeface="Verdana"/>
              </a:rPr>
              <a:t>Dynamics of forensic interviews with suspected abuse victims who do not disclose abuse</a:t>
            </a:r>
            <a:r>
              <a:rPr lang="en-US" sz="1800" dirty="0">
                <a:latin typeface="Verdana"/>
                <a:ea typeface="ＭＳ Ｐゴシック" charset="0"/>
                <a:cs typeface="Verdana"/>
              </a:rPr>
              <a:t>. Child Abuse &amp; Neglect, </a:t>
            </a:r>
            <a:r>
              <a:rPr lang="en-US" sz="1800" dirty="0" err="1">
                <a:latin typeface="Verdana"/>
                <a:ea typeface="ＭＳ Ｐゴシック" charset="0"/>
                <a:cs typeface="Verdana"/>
              </a:rPr>
              <a:t>vol</a:t>
            </a:r>
            <a:r>
              <a:rPr lang="en-US" sz="1800" dirty="0">
                <a:latin typeface="Verdana"/>
                <a:ea typeface="ＭＳ Ｐゴシック" charset="0"/>
                <a:cs typeface="Verdana"/>
              </a:rPr>
              <a:t> 30. issue 7, </a:t>
            </a:r>
            <a:r>
              <a:rPr lang="en-US" sz="1800" dirty="0" err="1">
                <a:latin typeface="Verdana"/>
                <a:ea typeface="ＭＳ Ｐゴシック" charset="0"/>
                <a:cs typeface="Verdana"/>
              </a:rPr>
              <a:t>pps</a:t>
            </a:r>
            <a:r>
              <a:rPr lang="en-US" sz="1800" dirty="0">
                <a:latin typeface="Verdana"/>
                <a:ea typeface="ＭＳ Ｐゴシック" charset="0"/>
                <a:cs typeface="Verdana"/>
              </a:rPr>
              <a:t> 753 – 769</a:t>
            </a:r>
          </a:p>
          <a:p>
            <a:pPr>
              <a:lnSpc>
                <a:spcPct val="120000"/>
              </a:lnSpc>
              <a:spcAft>
                <a:spcPts val="1000"/>
              </a:spcAft>
            </a:pPr>
            <a:r>
              <a:rPr lang="en-US" sz="1800" dirty="0">
                <a:latin typeface="Verdana"/>
                <a:ea typeface="ＭＳ Ｐゴシック" charset="0"/>
                <a:cs typeface="Verdana"/>
              </a:rPr>
              <a:t>Sullivan, P. M. and Knutson J. F. (2000). </a:t>
            </a:r>
            <a:r>
              <a:rPr lang="en-US" sz="1800" i="1" dirty="0">
                <a:latin typeface="Verdana"/>
                <a:ea typeface="ＭＳ Ｐゴシック" charset="0"/>
                <a:cs typeface="Verdana"/>
              </a:rPr>
              <a:t>Maltreatment and Disabilities: A Population-Based Epidemiological Study</a:t>
            </a:r>
            <a:r>
              <a:rPr lang="en-US" sz="1800" dirty="0">
                <a:latin typeface="Verdana"/>
                <a:ea typeface="ＭＳ Ｐゴシック" charset="0"/>
                <a:cs typeface="Verdana"/>
              </a:rPr>
              <a:t>. Child Abuse &amp; Neglect 24(10): 1257-</a:t>
            </a:r>
            <a:r>
              <a:rPr lang="en-US" sz="1800" dirty="0" smtClean="0">
                <a:latin typeface="Verdana"/>
                <a:ea typeface="ＭＳ Ｐゴシック" charset="0"/>
                <a:cs typeface="Verdana"/>
              </a:rPr>
              <a:t>1273</a:t>
            </a:r>
            <a:endParaRPr lang="en-US" sz="1800" dirty="0">
              <a:latin typeface="Verdana"/>
              <a:ea typeface="ＭＳ Ｐゴシック" charset="0"/>
              <a:cs typeface="Verdana"/>
            </a:endParaRPr>
          </a:p>
          <a:p>
            <a:pPr>
              <a:lnSpc>
                <a:spcPct val="120000"/>
              </a:lnSpc>
              <a:spcAft>
                <a:spcPts val="1000"/>
              </a:spcAft>
            </a:pPr>
            <a:endParaRPr lang="en-US" sz="1800" dirty="0">
              <a:latin typeface="Verdana"/>
              <a:ea typeface="ＭＳ Ｐゴシック" charset="0"/>
              <a:cs typeface="Verdana"/>
            </a:endParaRPr>
          </a:p>
        </p:txBody>
      </p:sp>
      <p:sp>
        <p:nvSpPr>
          <p:cNvPr id="6" name="Title 1"/>
          <p:cNvSpPr txBox="1">
            <a:spLocks/>
          </p:cNvSpPr>
          <p:nvPr/>
        </p:nvSpPr>
        <p:spPr>
          <a:xfrm>
            <a:off x="324752" y="-387197"/>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217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5329236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229294"/>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1539183"/>
            <a:ext cx="7718242" cy="4499480"/>
          </a:xfrm>
        </p:spPr>
        <p:txBody>
          <a:bodyPr>
            <a:noAutofit/>
          </a:bodyPr>
          <a:lstStyle/>
          <a:p>
            <a:pPr>
              <a:lnSpc>
                <a:spcPct val="120000"/>
              </a:lnSpc>
              <a:spcAft>
                <a:spcPts val="1000"/>
              </a:spcAft>
            </a:pPr>
            <a:r>
              <a:rPr lang="en-US" sz="1800" dirty="0">
                <a:latin typeface="Verdana"/>
                <a:ea typeface="ＭＳ Ｐゴシック" charset="0"/>
                <a:cs typeface="Verdana"/>
              </a:rPr>
              <a:t>Taylor J, Stalker K, Fry D, Stewart A (2014) Child Protection and Disability in Scotland.  Scottish </a:t>
            </a:r>
            <a:r>
              <a:rPr lang="en-US" sz="1800" dirty="0" err="1">
                <a:latin typeface="Verdana"/>
                <a:ea typeface="ＭＳ Ｐゴシック" charset="0"/>
                <a:cs typeface="Verdana"/>
              </a:rPr>
              <a:t>Gov</a:t>
            </a:r>
            <a:r>
              <a:rPr lang="en-US" sz="1800" dirty="0">
                <a:latin typeface="Verdana"/>
                <a:ea typeface="ＭＳ Ｐゴシック" charset="0"/>
                <a:cs typeface="Verdana"/>
              </a:rPr>
              <a:t> Social Research</a:t>
            </a:r>
          </a:p>
          <a:p>
            <a:pPr>
              <a:lnSpc>
                <a:spcPct val="120000"/>
              </a:lnSpc>
              <a:spcAft>
                <a:spcPts val="1000"/>
              </a:spcAft>
            </a:pPr>
            <a:r>
              <a:rPr lang="en-US" sz="1800" dirty="0">
                <a:latin typeface="Verdana"/>
                <a:ea typeface="ＭＳ Ｐゴシック" charset="0"/>
                <a:cs typeface="Verdana"/>
              </a:rPr>
              <a:t>Cooke, P. and </a:t>
            </a:r>
            <a:r>
              <a:rPr lang="en-US" sz="1800" dirty="0" err="1">
                <a:latin typeface="Verdana"/>
                <a:ea typeface="ＭＳ Ｐゴシック" charset="0"/>
                <a:cs typeface="Verdana"/>
              </a:rPr>
              <a:t>Standen</a:t>
            </a:r>
            <a:r>
              <a:rPr lang="en-US" sz="1800" dirty="0">
                <a:latin typeface="Verdana"/>
                <a:ea typeface="ＭＳ Ｐゴシック" charset="0"/>
                <a:cs typeface="Verdana"/>
              </a:rPr>
              <a:t>, P.J. (2002) Abuse and disabled children: hidden needs? DOI: 10.1002/car.710 Child Abuse Review, 11, 1-1</a:t>
            </a:r>
          </a:p>
          <a:p>
            <a:pPr>
              <a:lnSpc>
                <a:spcPct val="120000"/>
              </a:lnSpc>
              <a:spcAft>
                <a:spcPts val="1000"/>
              </a:spcAft>
            </a:pPr>
            <a:r>
              <a:rPr lang="en-US" sz="1800" dirty="0">
                <a:latin typeface="Verdana"/>
                <a:ea typeface="ＭＳ Ｐゴシック" charset="0"/>
                <a:cs typeface="Verdana"/>
              </a:rPr>
              <a:t>It doesn’t happen to disabled children. NSPCC 2003</a:t>
            </a:r>
          </a:p>
          <a:p>
            <a:pPr>
              <a:lnSpc>
                <a:spcPct val="120000"/>
              </a:lnSpc>
              <a:spcAft>
                <a:spcPts val="1000"/>
              </a:spcAft>
            </a:pPr>
            <a:r>
              <a:rPr lang="en-US" sz="1800" dirty="0">
                <a:latin typeface="Verdana"/>
                <a:ea typeface="ＭＳ Ｐゴシック" charset="0"/>
                <a:cs typeface="Verdana"/>
              </a:rPr>
              <a:t>Morris J (1999) Disabled children, child protection systems and the Children Act 1989. Child Abuse Review </a:t>
            </a:r>
            <a:r>
              <a:rPr lang="en-US" sz="1800" dirty="0" err="1">
                <a:latin typeface="Verdana"/>
                <a:ea typeface="ＭＳ Ｐゴシック" charset="0"/>
                <a:cs typeface="Verdana"/>
              </a:rPr>
              <a:t>vol</a:t>
            </a:r>
            <a:r>
              <a:rPr lang="en-US" sz="1800" dirty="0">
                <a:latin typeface="Verdana"/>
                <a:ea typeface="ＭＳ Ｐゴシック" charset="0"/>
                <a:cs typeface="Verdana"/>
              </a:rPr>
              <a:t> 8, issue 2, </a:t>
            </a:r>
            <a:r>
              <a:rPr lang="en-US" sz="1800" dirty="0" err="1">
                <a:latin typeface="Verdana"/>
                <a:ea typeface="ＭＳ Ｐゴシック" charset="0"/>
                <a:cs typeface="Verdana"/>
              </a:rPr>
              <a:t>pps</a:t>
            </a:r>
            <a:r>
              <a:rPr lang="en-US" sz="1800" dirty="0">
                <a:latin typeface="Verdana"/>
                <a:ea typeface="ＭＳ Ｐゴシック" charset="0"/>
                <a:cs typeface="Verdana"/>
              </a:rPr>
              <a:t> 91 – 108            </a:t>
            </a:r>
          </a:p>
          <a:p>
            <a:pPr>
              <a:lnSpc>
                <a:spcPct val="120000"/>
              </a:lnSpc>
              <a:spcAft>
                <a:spcPts val="1000"/>
              </a:spcAft>
            </a:pPr>
            <a:r>
              <a:rPr lang="en-US" sz="1800" dirty="0">
                <a:latin typeface="Verdana"/>
                <a:ea typeface="ＭＳ Ｐゴシック" charset="0"/>
                <a:cs typeface="Verdana"/>
              </a:rPr>
              <a:t>United Nations Convention on the Rights of the </a:t>
            </a:r>
            <a:r>
              <a:rPr lang="en-US" sz="1800" dirty="0" smtClean="0">
                <a:latin typeface="Verdana"/>
                <a:ea typeface="ＭＳ Ｐゴシック" charset="0"/>
                <a:cs typeface="Verdana"/>
              </a:rPr>
              <a:t>Child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National Guidance for Child Protection in Scotland 2010</a:t>
            </a:r>
          </a:p>
          <a:p>
            <a:pPr>
              <a:lnSpc>
                <a:spcPct val="120000"/>
              </a:lnSpc>
              <a:spcAft>
                <a:spcPts val="1000"/>
              </a:spcAft>
            </a:pPr>
            <a:r>
              <a:rPr lang="en-US" sz="1800" dirty="0">
                <a:latin typeface="Verdana"/>
                <a:ea typeface="ＭＳ Ｐゴシック" charset="0"/>
                <a:cs typeface="Verdana"/>
              </a:rPr>
              <a:t>Two Way Street - Triangle and NSPCC </a:t>
            </a:r>
            <a:r>
              <a:rPr lang="en-US" sz="1800" dirty="0" smtClean="0">
                <a:latin typeface="Verdana"/>
                <a:ea typeface="ＭＳ Ｐゴシック" charset="0"/>
                <a:cs typeface="Verdana"/>
              </a:rPr>
              <a:t>2001</a:t>
            </a:r>
            <a:endParaRPr lang="en-US" sz="1800" dirty="0">
              <a:latin typeface="Verdana"/>
              <a:ea typeface="ＭＳ Ｐゴシック" charset="0"/>
              <a:cs typeface="Verdana"/>
            </a:endParaRPr>
          </a:p>
        </p:txBody>
      </p:sp>
      <p:sp>
        <p:nvSpPr>
          <p:cNvPr id="6" name="Title 1"/>
          <p:cNvSpPr txBox="1">
            <a:spLocks/>
          </p:cNvSpPr>
          <p:nvPr/>
        </p:nvSpPr>
        <p:spPr>
          <a:xfrm>
            <a:off x="324752" y="-347392"/>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761592"/>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96627403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4"/>
          <p:cNvSpPr>
            <a:spLocks noGrp="1"/>
          </p:cNvSpPr>
          <p:nvPr>
            <p:ph idx="4294967295"/>
          </p:nvPr>
        </p:nvSpPr>
        <p:spPr>
          <a:xfrm>
            <a:off x="1027671" y="2053025"/>
            <a:ext cx="7237168" cy="3361509"/>
          </a:xfrm>
        </p:spPr>
        <p:txBody>
          <a:bodyPr>
            <a:noAutofit/>
          </a:bodyPr>
          <a:lstStyle/>
          <a:p>
            <a:r>
              <a:rPr lang="en-US" sz="1800" dirty="0">
                <a:latin typeface="Verdana"/>
                <a:ea typeface="ＭＳ Ｐゴシック" charset="0"/>
                <a:cs typeface="Verdana"/>
              </a:rPr>
              <a:t>Incidence of abuse 3.4 times greater for disabled children than non-</a:t>
            </a:r>
            <a:r>
              <a:rPr lang="en-US" sz="1800" dirty="0" smtClean="0">
                <a:latin typeface="Verdana"/>
                <a:ea typeface="ＭＳ Ｐゴシック" charset="0"/>
                <a:cs typeface="Verdana"/>
              </a:rPr>
              <a:t>disabled  </a:t>
            </a:r>
            <a:endParaRPr lang="en-US" sz="1800" dirty="0" smtClean="0">
              <a:latin typeface="Verdana"/>
              <a:ea typeface="ＭＳ Ｐゴシック" charset="0"/>
              <a:cs typeface="Verdana"/>
            </a:endParaRPr>
          </a:p>
          <a:p>
            <a:pPr marL="0" indent="0" algn="r">
              <a:buNone/>
            </a:pPr>
            <a:r>
              <a:rPr lang="en-US" sz="1200" dirty="0" smtClean="0">
                <a:solidFill>
                  <a:schemeClr val="bg1">
                    <a:lumMod val="65000"/>
                  </a:schemeClr>
                </a:solidFill>
                <a:latin typeface="Verdana"/>
                <a:ea typeface="ＭＳ Ｐゴシック" charset="0"/>
                <a:cs typeface="Verdana"/>
              </a:rPr>
              <a:t>(</a:t>
            </a:r>
            <a:r>
              <a:rPr lang="en-US" sz="1200" dirty="0">
                <a:solidFill>
                  <a:schemeClr val="bg1">
                    <a:lumMod val="65000"/>
                  </a:schemeClr>
                </a:solidFill>
                <a:latin typeface="Verdana"/>
                <a:ea typeface="ＭＳ Ｐゴシック" charset="0"/>
                <a:cs typeface="Verdana"/>
              </a:rPr>
              <a:t>Sullivan and Knutson, 2000)</a:t>
            </a:r>
          </a:p>
          <a:p>
            <a:pPr>
              <a:lnSpc>
                <a:spcPct val="50000"/>
              </a:lnSpc>
            </a:pPr>
            <a:endParaRPr lang="en-US" sz="1800" dirty="0">
              <a:latin typeface="Verdana"/>
              <a:ea typeface="ＭＳ Ｐゴシック" charset="0"/>
              <a:cs typeface="Verdana"/>
            </a:endParaRPr>
          </a:p>
          <a:p>
            <a:r>
              <a:rPr lang="en-US" sz="1800" dirty="0">
                <a:latin typeface="Verdana"/>
                <a:ea typeface="ＭＳ Ｐゴシック" charset="0"/>
                <a:cs typeface="Verdana"/>
              </a:rPr>
              <a:t>Those children with communication impairments or ‘</a:t>
            </a:r>
            <a:r>
              <a:rPr lang="en-US" sz="1800" dirty="0" err="1">
                <a:latin typeface="Verdana"/>
                <a:ea typeface="ＭＳ Ｐゴシック" charset="0"/>
                <a:cs typeface="Verdana"/>
              </a:rPr>
              <a:t>behavioural</a:t>
            </a:r>
            <a:r>
              <a:rPr lang="en-US" sz="1800" dirty="0">
                <a:latin typeface="Verdana"/>
                <a:ea typeface="ＭＳ Ｐゴシック" charset="0"/>
                <a:cs typeface="Verdana"/>
              </a:rPr>
              <a:t> disorders’ are 5-7 times at higher risk of abuse </a:t>
            </a:r>
            <a:endParaRPr lang="en-US" sz="1800" dirty="0" smtClean="0">
              <a:latin typeface="Verdana"/>
              <a:ea typeface="ＭＳ Ｐゴシック" charset="0"/>
              <a:cs typeface="Verdana"/>
            </a:endParaRPr>
          </a:p>
          <a:p>
            <a:pPr marL="0" indent="0" algn="r">
              <a:buNone/>
            </a:pPr>
            <a:r>
              <a:rPr lang="en-US" sz="1200" dirty="0" smtClean="0">
                <a:solidFill>
                  <a:srgbClr val="A6A6A6"/>
                </a:solidFill>
                <a:latin typeface="Verdana"/>
                <a:ea typeface="ＭＳ Ｐゴシック" charset="0"/>
                <a:cs typeface="Verdana"/>
              </a:rPr>
              <a:t>(</a:t>
            </a:r>
            <a:r>
              <a:rPr lang="en-US" sz="1200" dirty="0">
                <a:solidFill>
                  <a:srgbClr val="A6A6A6"/>
                </a:solidFill>
                <a:latin typeface="Verdana"/>
                <a:ea typeface="ＭＳ Ｐゴシック" charset="0"/>
                <a:cs typeface="Verdana"/>
              </a:rPr>
              <a:t>Stalker et al 2010</a:t>
            </a:r>
            <a:r>
              <a:rPr lang="en-US" sz="1200" dirty="0" smtClean="0">
                <a:solidFill>
                  <a:srgbClr val="A6A6A6"/>
                </a:solidFill>
                <a:latin typeface="Verdana"/>
                <a:ea typeface="ＭＳ Ｐゴシック" charset="0"/>
                <a:cs typeface="Verdana"/>
              </a:rPr>
              <a:t>)</a:t>
            </a:r>
            <a:endParaRPr lang="en-US" sz="1200" dirty="0">
              <a:solidFill>
                <a:srgbClr val="A6A6A6"/>
              </a:solidFill>
              <a:latin typeface="Verdana"/>
              <a:ea typeface="ＭＳ Ｐゴシック" charset="0"/>
              <a:cs typeface="Verdana"/>
            </a:endParaRPr>
          </a:p>
          <a:p>
            <a:pPr>
              <a:lnSpc>
                <a:spcPct val="50000"/>
              </a:lnSpc>
            </a:pPr>
            <a:endParaRPr lang="en-US" sz="1800" dirty="0">
              <a:latin typeface="Verdana"/>
              <a:ea typeface="ＭＳ Ｐゴシック" charset="0"/>
              <a:cs typeface="Verdana"/>
            </a:endParaRPr>
          </a:p>
          <a:p>
            <a:r>
              <a:rPr lang="en-US" sz="1800" dirty="0">
                <a:latin typeface="Verdana"/>
                <a:ea typeface="ＭＳ Ｐゴシック" charset="0"/>
                <a:cs typeface="Verdana"/>
              </a:rPr>
              <a:t>Current Scottish Government figures suggest </a:t>
            </a:r>
            <a:r>
              <a:rPr lang="en-US" sz="1800" dirty="0" smtClean="0">
                <a:latin typeface="Verdana"/>
                <a:ea typeface="ＭＳ Ｐゴシック" charset="0"/>
                <a:cs typeface="Verdana"/>
              </a:rPr>
              <a:t>5.22% </a:t>
            </a:r>
            <a:r>
              <a:rPr lang="en-US" sz="1800" dirty="0">
                <a:latin typeface="Verdana"/>
                <a:ea typeface="ＭＳ Ｐゴシック" charset="0"/>
                <a:cs typeface="Verdana"/>
              </a:rPr>
              <a:t>children on Child Protection registers in Scotland are disabled; </a:t>
            </a:r>
            <a:r>
              <a:rPr lang="en-US" sz="1800" dirty="0" smtClean="0">
                <a:latin typeface="Verdana"/>
                <a:ea typeface="ＭＳ Ｐゴシック" charset="0"/>
                <a:cs typeface="Verdana"/>
              </a:rPr>
              <a:t>30.03% </a:t>
            </a:r>
            <a:r>
              <a:rPr lang="en-US" sz="1800" dirty="0">
                <a:latin typeface="Verdana"/>
                <a:ea typeface="ＭＳ Ｐゴシック" charset="0"/>
                <a:cs typeface="Verdana"/>
              </a:rPr>
              <a:t>disability status is </a:t>
            </a:r>
            <a:r>
              <a:rPr lang="en-US" sz="1800" dirty="0" smtClean="0">
                <a:latin typeface="Verdana"/>
                <a:ea typeface="ＭＳ Ｐゴシック" charset="0"/>
                <a:cs typeface="Verdana"/>
              </a:rPr>
              <a:t>unknown</a:t>
            </a:r>
            <a:endParaRPr lang="en-US" sz="1800" dirty="0">
              <a:latin typeface="Verdana"/>
              <a:ea typeface="ＭＳ Ｐゴシック" charset="0"/>
              <a:cs typeface="Verdana"/>
            </a:endParaRPr>
          </a:p>
        </p:txBody>
      </p:sp>
      <p:sp>
        <p:nvSpPr>
          <p:cNvPr id="6" name="Title 1"/>
          <p:cNvSpPr txBox="1">
            <a:spLocks/>
          </p:cNvSpPr>
          <p:nvPr/>
        </p:nvSpPr>
        <p:spPr>
          <a:xfrm>
            <a:off x="324752" y="-184700"/>
            <a:ext cx="8053761"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abuse of disabled children </a:t>
            </a:r>
            <a:endParaRPr lang="en-US" sz="4800" dirty="0">
              <a:solidFill>
                <a:srgbClr val="41B5A7"/>
              </a:solidFill>
              <a:latin typeface="Times New Roman"/>
              <a:cs typeface="Times New Roman"/>
            </a:endParaRPr>
          </a:p>
        </p:txBody>
      </p:sp>
      <p:sp>
        <p:nvSpPr>
          <p:cNvPr id="7"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Some facts</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34741442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Group discussion</a:t>
            </a:r>
            <a:endParaRPr lang="en-US" sz="4800" dirty="0">
              <a:solidFill>
                <a:srgbClr val="000000"/>
              </a:solidFill>
              <a:latin typeface="Times New Roman"/>
              <a:cs typeface="Times New Roman"/>
            </a:endParaRPr>
          </a:p>
        </p:txBody>
      </p:sp>
      <p:sp>
        <p:nvSpPr>
          <p:cNvPr id="6" name="Content Placeholder 4"/>
          <p:cNvSpPr>
            <a:spLocks noGrp="1"/>
          </p:cNvSpPr>
          <p:nvPr>
            <p:ph idx="4294967295"/>
          </p:nvPr>
        </p:nvSpPr>
        <p:spPr>
          <a:xfrm>
            <a:off x="1903222" y="2116814"/>
            <a:ext cx="5293633" cy="1919475"/>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What </a:t>
            </a:r>
            <a:r>
              <a:rPr lang="en-US" sz="1800" dirty="0">
                <a:latin typeface="Verdana"/>
                <a:ea typeface="ＭＳ Ｐゴシック" charset="0"/>
                <a:cs typeface="Verdana"/>
              </a:rPr>
              <a:t>may account for the under-reporting of the abuse of disabled children</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p:txBody>
      </p:sp>
      <p:sp>
        <p:nvSpPr>
          <p:cNvPr id="7" name="Content Placeholder 4"/>
          <p:cNvSpPr>
            <a:spLocks noGrp="1"/>
          </p:cNvSpPr>
          <p:nvPr>
            <p:ph idx="4294967295"/>
          </p:nvPr>
        </p:nvSpPr>
        <p:spPr>
          <a:xfrm>
            <a:off x="1903222" y="4371232"/>
            <a:ext cx="5293633" cy="1574914"/>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Why </a:t>
            </a:r>
            <a:r>
              <a:rPr lang="en-US" sz="1800" dirty="0">
                <a:latin typeface="Verdana"/>
                <a:ea typeface="ＭＳ Ｐゴシック" charset="0"/>
                <a:cs typeface="Verdana"/>
              </a:rPr>
              <a:t>might disabled children be more vulnerable to abuse?</a:t>
            </a:r>
          </a:p>
        </p:txBody>
      </p:sp>
    </p:spTree>
    <p:extLst>
      <p:ext uri="{BB962C8B-B14F-4D97-AF65-F5344CB8AC3E}">
        <p14:creationId xmlns:p14="http://schemas.microsoft.com/office/powerpoint/2010/main" val="3081317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7463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Some reasons for under-reporting Professional responses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436966"/>
            <a:ext cx="7756727" cy="3755294"/>
          </a:xfrm>
        </p:spPr>
        <p:txBody>
          <a:bodyPr numCol="1" spcCol="468000">
            <a:noAutofit/>
          </a:bodyPr>
          <a:lstStyle/>
          <a:p>
            <a:pPr>
              <a:lnSpc>
                <a:spcPct val="120000"/>
              </a:lnSpc>
            </a:pPr>
            <a:r>
              <a:rPr lang="en-US" sz="1800" dirty="0">
                <a:latin typeface="Verdana"/>
                <a:ea typeface="ＭＳ Ｐゴシック" charset="0"/>
                <a:cs typeface="Verdana"/>
              </a:rPr>
              <a:t>A reluctance to believe that a disabled child is at risk of </a:t>
            </a:r>
            <a:r>
              <a:rPr lang="en-US" sz="1800" dirty="0" smtClean="0">
                <a:latin typeface="Verdana"/>
                <a:ea typeface="ＭＳ Ｐゴシック" charset="0"/>
                <a:cs typeface="Verdana"/>
              </a:rPr>
              <a:t>abuse</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Assumptions that a disabled child would not make a credible </a:t>
            </a:r>
            <a:r>
              <a:rPr lang="en-US" sz="1800" dirty="0" smtClean="0">
                <a:latin typeface="Verdana"/>
                <a:ea typeface="ＭＳ Ｐゴシック" charset="0"/>
                <a:cs typeface="Verdana"/>
              </a:rPr>
              <a:t>witness</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Abusive practices are </a:t>
            </a:r>
            <a:r>
              <a:rPr lang="en-US" sz="1800" dirty="0" err="1" smtClean="0">
                <a:latin typeface="Verdana"/>
                <a:ea typeface="ＭＳ Ｐゴシック" charset="0"/>
                <a:cs typeface="Verdana"/>
              </a:rPr>
              <a:t>unrecognised</a:t>
            </a:r>
            <a:endParaRPr lang="en-US" sz="1800" dirty="0" smtClean="0">
              <a:latin typeface="Verdana"/>
              <a:ea typeface="ＭＳ Ｐゴシック" charset="0"/>
              <a:cs typeface="Verdana"/>
            </a:endParaRP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Reluctance to challenge </a:t>
            </a:r>
            <a:r>
              <a:rPr lang="en-US" sz="1800" dirty="0" err="1" smtClean="0">
                <a:latin typeface="Verdana"/>
                <a:ea typeface="ＭＳ Ｐゴシック" charset="0"/>
                <a:cs typeface="Verdana"/>
              </a:rPr>
              <a:t>carers</a:t>
            </a:r>
            <a:endParaRPr lang="en-US" sz="1800" dirty="0">
              <a:latin typeface="Verdana"/>
              <a:ea typeface="ＭＳ Ｐゴシック" charset="0"/>
              <a:cs typeface="Verdana"/>
            </a:endParaRPr>
          </a:p>
          <a:p>
            <a:pPr>
              <a:lnSpc>
                <a:spcPct val="120000"/>
              </a:lnSpc>
            </a:pPr>
            <a:endParaRPr lang="en-US" sz="1800" dirty="0">
              <a:latin typeface="Verdana"/>
              <a:ea typeface="ＭＳ Ｐゴシック" charset="0"/>
              <a:cs typeface="Verdana"/>
            </a:endParaRPr>
          </a:p>
          <a:p>
            <a:pPr marL="0" indent="0" algn="r">
              <a:lnSpc>
                <a:spcPct val="120000"/>
              </a:lnSpc>
              <a:buNone/>
            </a:pPr>
            <a:r>
              <a:rPr lang="en-US" sz="1200" dirty="0">
                <a:solidFill>
                  <a:srgbClr val="7F7F7F"/>
                </a:solidFill>
                <a:latin typeface="Verdana"/>
                <a:ea typeface="ＭＳ Ｐゴシック" charset="0"/>
                <a:cs typeface="Verdana"/>
              </a:rPr>
              <a:t>(It doesn’t happen to disabled children NSPCC 2003</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p:txBody>
      </p:sp>
    </p:spTree>
    <p:extLst>
      <p:ext uri="{BB962C8B-B14F-4D97-AF65-F5344CB8AC3E}">
        <p14:creationId xmlns:p14="http://schemas.microsoft.com/office/powerpoint/2010/main" val="13154705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93576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Some reasons for under-reporting Professional responses</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303287"/>
            <a:ext cx="7756727" cy="3755294"/>
          </a:xfrm>
        </p:spPr>
        <p:txBody>
          <a:bodyPr numCol="1" spcCol="468000">
            <a:noAutofit/>
          </a:bodyPr>
          <a:lstStyle/>
          <a:p>
            <a:pPr>
              <a:lnSpc>
                <a:spcPct val="120000"/>
              </a:lnSpc>
            </a:pPr>
            <a:r>
              <a:rPr lang="en-US" sz="1800" dirty="0">
                <a:latin typeface="Verdana"/>
                <a:ea typeface="ＭＳ Ｐゴシック" charset="0"/>
                <a:cs typeface="Verdana"/>
              </a:rPr>
              <a:t>Assessments focus on needs relating to impairment rather than general </a:t>
            </a:r>
            <a:r>
              <a:rPr lang="en-US" sz="1800" dirty="0" smtClean="0">
                <a:latin typeface="Verdana"/>
                <a:ea typeface="ＭＳ Ｐゴシック" charset="0"/>
                <a:cs typeface="Verdana"/>
              </a:rPr>
              <a:t>welfare</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Lack of familiarity with </a:t>
            </a:r>
            <a:r>
              <a:rPr lang="en-US" sz="1800" dirty="0" smtClean="0">
                <a:latin typeface="Verdana"/>
                <a:ea typeface="ＭＳ Ｐゴシック" charset="0"/>
                <a:cs typeface="Verdana"/>
              </a:rPr>
              <a:t>impairment</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Lack of time for thorough </a:t>
            </a:r>
            <a:r>
              <a:rPr lang="en-US" sz="1800" dirty="0" smtClean="0">
                <a:latin typeface="Verdana"/>
                <a:ea typeface="ＭＳ Ｐゴシック" charset="0"/>
                <a:cs typeface="Verdana"/>
              </a:rPr>
              <a:t>assessment</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Workers can feel overwhelmed by the child’s </a:t>
            </a:r>
            <a:r>
              <a:rPr lang="en-US" sz="1800" dirty="0" smtClean="0">
                <a:latin typeface="Verdana"/>
                <a:ea typeface="ＭＳ Ｐゴシック" charset="0"/>
                <a:cs typeface="Verdana"/>
              </a:rPr>
              <a:t>disability</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Families may resist yet another </a:t>
            </a:r>
            <a:r>
              <a:rPr lang="en-US" sz="1800" dirty="0" smtClean="0">
                <a:latin typeface="Verdana"/>
                <a:ea typeface="ＭＳ Ｐゴシック" charset="0"/>
                <a:cs typeface="Verdana"/>
              </a:rPr>
              <a:t>assessment</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Assumption that an investigation cannot take place without a disclosure of </a:t>
            </a:r>
            <a:r>
              <a:rPr lang="en-US" sz="1800" dirty="0" smtClean="0">
                <a:latin typeface="Verdana"/>
                <a:ea typeface="ＭＳ Ｐゴシック" charset="0"/>
                <a:cs typeface="Verdana"/>
              </a:rPr>
              <a:t>abuse</a:t>
            </a:r>
            <a:endParaRPr lang="en-US" sz="1800" dirty="0">
              <a:latin typeface="Verdana"/>
              <a:ea typeface="ＭＳ Ｐゴシック" charset="0"/>
              <a:cs typeface="Verdana"/>
            </a:endParaRPr>
          </a:p>
          <a:p>
            <a:pPr marL="0" indent="0" algn="r">
              <a:lnSpc>
                <a:spcPct val="120000"/>
              </a:lnSpc>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It doesn’t happen to disabled children NSPCC 2003</a:t>
            </a:r>
            <a:r>
              <a:rPr lang="en-US" sz="1200" dirty="0" smtClean="0">
                <a:solidFill>
                  <a:srgbClr val="7F7F7F"/>
                </a:solidFill>
                <a:latin typeface="Verdana"/>
                <a:ea typeface="ＭＳ Ｐゴシック" charset="0"/>
                <a:cs typeface="Verdana"/>
              </a:rPr>
              <a:t>)</a:t>
            </a:r>
            <a:endParaRPr lang="en-US" sz="1200" dirty="0">
              <a:solidFill>
                <a:srgbClr val="7F7F7F"/>
              </a:solidFill>
              <a:latin typeface="Verdana"/>
              <a:ea typeface="ＭＳ Ｐゴシック" charset="0"/>
              <a:cs typeface="Verdana"/>
            </a:endParaRPr>
          </a:p>
        </p:txBody>
      </p:sp>
      <p:sp>
        <p:nvSpPr>
          <p:cNvPr id="6" name="Subtitle 2"/>
          <p:cNvSpPr txBox="1">
            <a:spLocks/>
          </p:cNvSpPr>
          <p:nvPr/>
        </p:nvSpPr>
        <p:spPr>
          <a:xfrm>
            <a:off x="324752" y="152790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3818815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20538" y="169068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1" y="94338"/>
            <a:ext cx="850665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Some reasons for under-</a:t>
            </a:r>
            <a:r>
              <a:rPr lang="en-US" sz="4800" dirty="0" smtClean="0">
                <a:solidFill>
                  <a:srgbClr val="41B5A7"/>
                </a:solidFill>
                <a:latin typeface="Times New Roman"/>
                <a:ea typeface="ＭＳ Ｐゴシック" charset="0"/>
                <a:cs typeface="Times New Roman"/>
              </a:rPr>
              <a:t>reporting</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436966"/>
            <a:ext cx="7756727" cy="3755294"/>
          </a:xfrm>
        </p:spPr>
        <p:txBody>
          <a:bodyPr numCol="2" spcCol="468000">
            <a:noAutofit/>
          </a:bodyPr>
          <a:lstStyle/>
          <a:p>
            <a:pPr>
              <a:lnSpc>
                <a:spcPct val="120000"/>
              </a:lnSpc>
            </a:pPr>
            <a:r>
              <a:rPr lang="en-US" sz="1800" dirty="0">
                <a:latin typeface="Verdana"/>
                <a:ea typeface="ＭＳ Ｐゴシック" charset="0"/>
                <a:cs typeface="Verdana"/>
              </a:rPr>
              <a:t>Communication difficulties</a:t>
            </a:r>
          </a:p>
          <a:p>
            <a:pPr>
              <a:lnSpc>
                <a:spcPct val="120000"/>
              </a:lnSpc>
            </a:pPr>
            <a:r>
              <a:rPr lang="en-US" sz="1800" dirty="0">
                <a:latin typeface="Verdana"/>
                <a:ea typeface="ＭＳ Ｐゴシック" charset="0"/>
                <a:cs typeface="Verdana"/>
              </a:rPr>
              <a:t>Dependent on abusers</a:t>
            </a:r>
          </a:p>
          <a:p>
            <a:pPr>
              <a:lnSpc>
                <a:spcPct val="120000"/>
              </a:lnSpc>
            </a:pPr>
            <a:r>
              <a:rPr lang="en-US" sz="1800" dirty="0">
                <a:latin typeface="Verdana"/>
                <a:ea typeface="ＭＳ Ｐゴシック" charset="0"/>
                <a:cs typeface="Verdana"/>
              </a:rPr>
              <a:t>Fear of services being withdrawn</a:t>
            </a:r>
          </a:p>
          <a:p>
            <a:pPr>
              <a:lnSpc>
                <a:spcPct val="120000"/>
              </a:lnSpc>
            </a:pPr>
            <a:r>
              <a:rPr lang="en-US" sz="1800" dirty="0">
                <a:latin typeface="Verdana"/>
                <a:ea typeface="ＭＳ Ｐゴシック" charset="0"/>
                <a:cs typeface="Verdana"/>
              </a:rPr>
              <a:t>Not having the opportunity to tell</a:t>
            </a:r>
          </a:p>
          <a:p>
            <a:pPr>
              <a:lnSpc>
                <a:spcPct val="120000"/>
              </a:lnSpc>
            </a:pPr>
            <a:r>
              <a:rPr lang="en-US" sz="1800" dirty="0">
                <a:latin typeface="Verdana"/>
                <a:ea typeface="ＭＳ Ｐゴシック" charset="0"/>
                <a:cs typeface="Verdana"/>
              </a:rPr>
              <a:t>Not sure if abuse or not</a:t>
            </a:r>
          </a:p>
          <a:p>
            <a:pPr>
              <a:lnSpc>
                <a:spcPct val="120000"/>
              </a:lnSpc>
            </a:pPr>
            <a:r>
              <a:rPr lang="en-US" sz="1800" dirty="0">
                <a:latin typeface="Verdana"/>
                <a:ea typeface="ＭＳ Ｐゴシック" charset="0"/>
                <a:cs typeface="Verdana"/>
              </a:rPr>
              <a:t>Lack of peer support</a:t>
            </a:r>
          </a:p>
          <a:p>
            <a:pPr>
              <a:lnSpc>
                <a:spcPct val="120000"/>
              </a:lnSpc>
            </a:pPr>
            <a:r>
              <a:rPr lang="en-US" sz="1800" dirty="0">
                <a:latin typeface="Verdana"/>
                <a:ea typeface="ＭＳ Ｐゴシック" charset="0"/>
                <a:cs typeface="Verdana"/>
              </a:rPr>
              <a:t>Belief that it is a justifiable </a:t>
            </a:r>
            <a:r>
              <a:rPr lang="en-US" sz="1800" dirty="0" smtClean="0">
                <a:latin typeface="Verdana"/>
                <a:ea typeface="ＭＳ Ｐゴシック" charset="0"/>
                <a:cs typeface="Verdana"/>
              </a:rPr>
              <a:t> accident</a:t>
            </a:r>
            <a:endParaRPr lang="en-US" sz="1800"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Self </a:t>
            </a:r>
            <a:r>
              <a:rPr lang="en-US" sz="1800" dirty="0">
                <a:latin typeface="Verdana"/>
                <a:ea typeface="ＭＳ Ｐゴシック" charset="0"/>
                <a:cs typeface="Verdana"/>
              </a:rPr>
              <a:t>blame</a:t>
            </a:r>
          </a:p>
          <a:p>
            <a:pPr>
              <a:lnSpc>
                <a:spcPct val="120000"/>
              </a:lnSpc>
            </a:pPr>
            <a:r>
              <a:rPr lang="en-US" sz="1800" dirty="0">
                <a:latin typeface="Verdana"/>
                <a:ea typeface="ＭＳ Ｐゴシック" charset="0"/>
                <a:cs typeface="Verdana"/>
              </a:rPr>
              <a:t>Lack of self-worth/</a:t>
            </a:r>
            <a:r>
              <a:rPr lang="en-US" sz="1800" dirty="0" err="1" smtClean="0">
                <a:latin typeface="Verdana"/>
                <a:ea typeface="ＭＳ Ｐゴシック" charset="0"/>
                <a:cs typeface="Verdana"/>
              </a:rPr>
              <a:t>desensitisation</a:t>
            </a:r>
            <a:endParaRPr lang="en-US" sz="1800"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Fear</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Threat of reprisal from </a:t>
            </a:r>
            <a:r>
              <a:rPr lang="en-US" sz="1800" dirty="0" smtClean="0">
                <a:latin typeface="Verdana"/>
                <a:ea typeface="ＭＳ Ｐゴシック" charset="0"/>
                <a:cs typeface="Verdana"/>
              </a:rPr>
              <a:t>abuser</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Adult power</a:t>
            </a:r>
          </a:p>
          <a:p>
            <a:pPr>
              <a:lnSpc>
                <a:spcPct val="120000"/>
              </a:lnSpc>
            </a:pPr>
            <a:r>
              <a:rPr lang="en-US" sz="1800" dirty="0">
                <a:latin typeface="Verdana"/>
                <a:ea typeface="ＭＳ Ｐゴシック" charset="0"/>
                <a:cs typeface="Verdana"/>
              </a:rPr>
              <a:t>Adult collusion</a:t>
            </a:r>
          </a:p>
          <a:p>
            <a:pPr>
              <a:lnSpc>
                <a:spcPct val="120000"/>
              </a:lnSpc>
            </a:pPr>
            <a:r>
              <a:rPr lang="en-US" sz="1800" dirty="0">
                <a:latin typeface="Verdana"/>
                <a:ea typeface="ＭＳ Ｐゴシック" charset="0"/>
                <a:cs typeface="Verdana"/>
              </a:rPr>
              <a:t>Will I be believed?</a:t>
            </a:r>
          </a:p>
          <a:p>
            <a:pPr>
              <a:lnSpc>
                <a:spcPct val="120000"/>
              </a:lnSpc>
            </a:pPr>
            <a:r>
              <a:rPr lang="en-US" sz="1800" dirty="0">
                <a:latin typeface="Verdana"/>
                <a:ea typeface="ＭＳ Ｐゴシック" charset="0"/>
                <a:cs typeface="Verdana"/>
              </a:rPr>
              <a:t>Unaware of rights</a:t>
            </a:r>
            <a:endParaRPr lang="en-US" sz="1200" dirty="0">
              <a:solidFill>
                <a:srgbClr val="7F7F7F"/>
              </a:solidFill>
              <a:latin typeface="Verdana"/>
              <a:ea typeface="ＭＳ Ｐゴシック" charset="0"/>
              <a:cs typeface="Verdana"/>
            </a:endParaRPr>
          </a:p>
        </p:txBody>
      </p:sp>
      <p:sp>
        <p:nvSpPr>
          <p:cNvPr id="6" name="Subtitle 2"/>
          <p:cNvSpPr txBox="1">
            <a:spLocks/>
          </p:cNvSpPr>
          <p:nvPr/>
        </p:nvSpPr>
        <p:spPr>
          <a:xfrm>
            <a:off x="324752" y="128282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solidFill>
                  <a:schemeClr val="bg1">
                    <a:lumMod val="65000"/>
                  </a:schemeClr>
                </a:solidFill>
                <a:latin typeface="Verdana"/>
                <a:cs typeface="Verdana"/>
              </a:rPr>
              <a:t>Why children might not be able to tell</a:t>
            </a:r>
          </a:p>
        </p:txBody>
      </p:sp>
    </p:spTree>
    <p:extLst>
      <p:ext uri="{BB962C8B-B14F-4D97-AF65-F5344CB8AC3E}">
        <p14:creationId xmlns:p14="http://schemas.microsoft.com/office/powerpoint/2010/main" val="147991788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Disability Toolkit">
      <a:dk1>
        <a:srgbClr val="41B5A7"/>
      </a:dk1>
      <a:lt1>
        <a:srgbClr val="FFFFFF"/>
      </a:lt1>
      <a:dk2>
        <a:srgbClr val="41B5A7"/>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779</TotalTime>
  <Words>7483</Words>
  <Application>Microsoft Macintosh PowerPoint</Application>
  <PresentationFormat>On-screen Show (4:3)</PresentationFormat>
  <Paragraphs>565</Paragraphs>
  <Slides>44</Slides>
  <Notes>44</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Child Protection and Disability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Primate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Protection and Disability</dc:title>
  <dc:creator>Steven Brown</dc:creator>
  <cp:lastModifiedBy>Steven Brown</cp:lastModifiedBy>
  <cp:revision>105</cp:revision>
  <dcterms:created xsi:type="dcterms:W3CDTF">2014-04-11T11:46:25Z</dcterms:created>
  <dcterms:modified xsi:type="dcterms:W3CDTF">2014-05-02T10:51:19Z</dcterms:modified>
</cp:coreProperties>
</file>