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8.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9.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0.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1.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12.xml" ContentType="application/vnd.openxmlformats-officedocument.presentationml.tag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13.xml" ContentType="application/vnd.openxmlformats-officedocument.presentationml.tag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14.xml" ContentType="application/vnd.openxmlformats-officedocument.presentationml.tag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ags/tag15.xml" ContentType="application/vnd.openxmlformats-officedocument.presentationml.tag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ags/tag16.xml" ContentType="application/vnd.openxmlformats-officedocument.presentationml.tag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17.xml" ContentType="application/vnd.openxmlformats-officedocument.presentationml.tag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ags/tag18.xml" ContentType="application/vnd.openxmlformats-officedocument.presentationml.tag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ags/tag19.xml" ContentType="application/vnd.openxmlformats-officedocument.presentationml.tag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ags/tag20.xml" ContentType="application/vnd.openxmlformats-officedocument.presentationml.tag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ags/tag21.xml" ContentType="application/vnd.openxmlformats-officedocument.presentationml.tags+xml"/>
  <Override PartName="/ppt/tags/tag22.xml" ContentType="application/vnd.openxmlformats-officedocument.presentationml.tag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ags/tag23.xml" ContentType="application/vnd.openxmlformats-officedocument.presentationml.tag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8" r:id="rId2"/>
    <p:sldMasterId id="2147483816" r:id="rId3"/>
    <p:sldMasterId id="2147483888" r:id="rId4"/>
    <p:sldMasterId id="2147483906" r:id="rId5"/>
  </p:sldMasterIdLst>
  <p:handoutMasterIdLst>
    <p:handoutMasterId r:id="rId45"/>
  </p:handoutMasterIdLst>
  <p:sldIdLst>
    <p:sldId id="257" r:id="rId6"/>
    <p:sldId id="258" r:id="rId7"/>
    <p:sldId id="256" r:id="rId8"/>
    <p:sldId id="306" r:id="rId9"/>
    <p:sldId id="288" r:id="rId10"/>
    <p:sldId id="261" r:id="rId11"/>
    <p:sldId id="260" r:id="rId12"/>
    <p:sldId id="262" r:id="rId13"/>
    <p:sldId id="263" r:id="rId14"/>
    <p:sldId id="265" r:id="rId15"/>
    <p:sldId id="266" r:id="rId16"/>
    <p:sldId id="267" r:id="rId17"/>
    <p:sldId id="302" r:id="rId18"/>
    <p:sldId id="269" r:id="rId19"/>
    <p:sldId id="270" r:id="rId20"/>
    <p:sldId id="272" r:id="rId21"/>
    <p:sldId id="275" r:id="rId22"/>
    <p:sldId id="276" r:id="rId23"/>
    <p:sldId id="309" r:id="rId24"/>
    <p:sldId id="310" r:id="rId25"/>
    <p:sldId id="294" r:id="rId26"/>
    <p:sldId id="273" r:id="rId27"/>
    <p:sldId id="296" r:id="rId28"/>
    <p:sldId id="293" r:id="rId29"/>
    <p:sldId id="303" r:id="rId30"/>
    <p:sldId id="298" r:id="rId31"/>
    <p:sldId id="299" r:id="rId32"/>
    <p:sldId id="297" r:id="rId33"/>
    <p:sldId id="295" r:id="rId34"/>
    <p:sldId id="283" r:id="rId35"/>
    <p:sldId id="290" r:id="rId36"/>
    <p:sldId id="300" r:id="rId37"/>
    <p:sldId id="301" r:id="rId38"/>
    <p:sldId id="282" r:id="rId39"/>
    <p:sldId id="287" r:id="rId40"/>
    <p:sldId id="304" r:id="rId41"/>
    <p:sldId id="305" r:id="rId42"/>
    <p:sldId id="307" r:id="rId43"/>
    <p:sldId id="308" r:id="rId44"/>
  </p:sldIdLst>
  <p:sldSz cx="12192000" cy="6858000"/>
  <p:notesSz cx="6797675" cy="9926638"/>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C2FD486-84EC-4002-9EE2-F990A4EF8ACA}">
          <p14:sldIdLst>
            <p14:sldId id="257"/>
            <p14:sldId id="258"/>
            <p14:sldId id="256"/>
            <p14:sldId id="306"/>
            <p14:sldId id="288"/>
            <p14:sldId id="261"/>
            <p14:sldId id="260"/>
            <p14:sldId id="262"/>
            <p14:sldId id="263"/>
            <p14:sldId id="265"/>
            <p14:sldId id="266"/>
            <p14:sldId id="267"/>
            <p14:sldId id="302"/>
            <p14:sldId id="269"/>
            <p14:sldId id="270"/>
            <p14:sldId id="272"/>
            <p14:sldId id="275"/>
            <p14:sldId id="276"/>
            <p14:sldId id="309"/>
            <p14:sldId id="310"/>
            <p14:sldId id="294"/>
            <p14:sldId id="273"/>
            <p14:sldId id="296"/>
            <p14:sldId id="293"/>
            <p14:sldId id="303"/>
            <p14:sldId id="298"/>
            <p14:sldId id="299"/>
            <p14:sldId id="297"/>
            <p14:sldId id="295"/>
            <p14:sldId id="283"/>
            <p14:sldId id="290"/>
            <p14:sldId id="300"/>
            <p14:sldId id="301"/>
            <p14:sldId id="282"/>
            <p14:sldId id="287"/>
            <p14:sldId id="304"/>
            <p14:sldId id="305"/>
            <p14:sldId id="307"/>
            <p14:sldId id="30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68" d="100"/>
          <a:sy n="68" d="100"/>
        </p:scale>
        <p:origin x="77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Child Sexual Exploitation and Trafficking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663-40D7-815E-824936E54D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663-40D7-815E-824936E54D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663-40D7-815E-824936E54D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663-40D7-815E-824936E54D2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663-40D7-815E-824936E54D2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663-40D7-815E-824936E54D2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Social Services</c:v>
                </c:pt>
                <c:pt idx="1">
                  <c:v>Health</c:v>
                </c:pt>
                <c:pt idx="2">
                  <c:v>Third Sector</c:v>
                </c:pt>
                <c:pt idx="3">
                  <c:v>Education</c:v>
                </c:pt>
                <c:pt idx="4">
                  <c:v>Police</c:v>
                </c:pt>
                <c:pt idx="5">
                  <c:v>Housing</c:v>
                </c:pt>
              </c:strCache>
            </c:strRef>
          </c:cat>
          <c:val>
            <c:numRef>
              <c:f>Sheet1!$B$2:$B$7</c:f>
              <c:numCache>
                <c:formatCode>General</c:formatCode>
                <c:ptCount val="6"/>
                <c:pt idx="0">
                  <c:v>16</c:v>
                </c:pt>
                <c:pt idx="1">
                  <c:v>6</c:v>
                </c:pt>
                <c:pt idx="2">
                  <c:v>16</c:v>
                </c:pt>
                <c:pt idx="3">
                  <c:v>0</c:v>
                </c:pt>
                <c:pt idx="4">
                  <c:v>3</c:v>
                </c:pt>
                <c:pt idx="5">
                  <c:v>3</c:v>
                </c:pt>
              </c:numCache>
            </c:numRef>
          </c:val>
          <c:extLst>
            <c:ext xmlns:c16="http://schemas.microsoft.com/office/drawing/2014/chart" uri="{C3380CC4-5D6E-409C-BE32-E72D297353CC}">
              <c16:uniqueId val="{0000000C-6663-40D7-815E-824936E54D2F}"/>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Child</a:t>
            </a:r>
            <a:r>
              <a:rPr lang="en-GB" baseline="0" dirty="0"/>
              <a:t> Sexual Abuse</a:t>
            </a:r>
            <a:endParaRPr lang="en-GB"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Child Sexual Abuse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974-4616-BC86-3381D189A4D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974-4616-BC86-3381D189A4D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974-4616-BC86-3381D189A4D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974-4616-BC86-3381D189A4D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974-4616-BC86-3381D189A4D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974-4616-BC86-3381D189A4D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Social Services</c:v>
                </c:pt>
                <c:pt idx="1">
                  <c:v>Health</c:v>
                </c:pt>
                <c:pt idx="2">
                  <c:v>Third Sector</c:v>
                </c:pt>
                <c:pt idx="3">
                  <c:v>Education</c:v>
                </c:pt>
                <c:pt idx="4">
                  <c:v>Police</c:v>
                </c:pt>
                <c:pt idx="5">
                  <c:v>Housing</c:v>
                </c:pt>
              </c:strCache>
            </c:strRef>
          </c:cat>
          <c:val>
            <c:numRef>
              <c:f>Sheet1!$B$2:$B$7</c:f>
              <c:numCache>
                <c:formatCode>General</c:formatCode>
                <c:ptCount val="6"/>
                <c:pt idx="0">
                  <c:v>8</c:v>
                </c:pt>
                <c:pt idx="1">
                  <c:v>3</c:v>
                </c:pt>
                <c:pt idx="2">
                  <c:v>2</c:v>
                </c:pt>
                <c:pt idx="3">
                  <c:v>1</c:v>
                </c:pt>
                <c:pt idx="4">
                  <c:v>0</c:v>
                </c:pt>
                <c:pt idx="5">
                  <c:v>4</c:v>
                </c:pt>
              </c:numCache>
            </c:numRef>
          </c:val>
          <c:extLst>
            <c:ext xmlns:c16="http://schemas.microsoft.com/office/drawing/2014/chart" uri="{C3380CC4-5D6E-409C-BE32-E72D297353CC}">
              <c16:uniqueId val="{0000000C-5974-4616-BC86-3381D189A4D0}"/>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Children's Rights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345-4491-9650-2EF6D17657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345-4491-9650-2EF6D17657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345-4491-9650-2EF6D17657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345-4491-9650-2EF6D176572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345-4491-9650-2EF6D176572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345-4491-9650-2EF6D176572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social Services</c:v>
                </c:pt>
                <c:pt idx="1">
                  <c:v>Health</c:v>
                </c:pt>
                <c:pt idx="2">
                  <c:v>Third Sector</c:v>
                </c:pt>
                <c:pt idx="3">
                  <c:v>Education</c:v>
                </c:pt>
                <c:pt idx="4">
                  <c:v>Police </c:v>
                </c:pt>
                <c:pt idx="5">
                  <c:v>Housing</c:v>
                </c:pt>
              </c:strCache>
            </c:strRef>
          </c:cat>
          <c:val>
            <c:numRef>
              <c:f>Sheet1!$B$2:$B$7</c:f>
              <c:numCache>
                <c:formatCode>General</c:formatCode>
                <c:ptCount val="6"/>
                <c:pt idx="0">
                  <c:v>15</c:v>
                </c:pt>
                <c:pt idx="1">
                  <c:v>5</c:v>
                </c:pt>
                <c:pt idx="2">
                  <c:v>6</c:v>
                </c:pt>
                <c:pt idx="3">
                  <c:v>1</c:v>
                </c:pt>
                <c:pt idx="4">
                  <c:v>0</c:v>
                </c:pt>
                <c:pt idx="5">
                  <c:v>7</c:v>
                </c:pt>
              </c:numCache>
            </c:numRef>
          </c:val>
          <c:extLst>
            <c:ext xmlns:c16="http://schemas.microsoft.com/office/drawing/2014/chart" uri="{C3380CC4-5D6E-409C-BE32-E72D297353CC}">
              <c16:uniqueId val="{0000000C-5345-4491-9650-2EF6D176572F}"/>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Child Protection Awareness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85E-4E42-AB28-A4DE049D3BD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85E-4E42-AB28-A4DE049D3BD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85E-4E42-AB28-A4DE049D3BD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85E-4E42-AB28-A4DE049D3BD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85E-4E42-AB28-A4DE049D3BD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85E-4E42-AB28-A4DE049D3BD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Social Services</c:v>
                </c:pt>
                <c:pt idx="1">
                  <c:v>Health</c:v>
                </c:pt>
                <c:pt idx="2">
                  <c:v>Third Sector</c:v>
                </c:pt>
                <c:pt idx="3">
                  <c:v>Education</c:v>
                </c:pt>
                <c:pt idx="4">
                  <c:v>Police</c:v>
                </c:pt>
                <c:pt idx="5">
                  <c:v>Housing</c:v>
                </c:pt>
              </c:strCache>
            </c:strRef>
          </c:cat>
          <c:val>
            <c:numRef>
              <c:f>Sheet1!$B$2:$B$7</c:f>
              <c:numCache>
                <c:formatCode>General</c:formatCode>
                <c:ptCount val="6"/>
                <c:pt idx="0">
                  <c:v>33</c:v>
                </c:pt>
                <c:pt idx="1">
                  <c:v>13</c:v>
                </c:pt>
                <c:pt idx="2">
                  <c:v>35</c:v>
                </c:pt>
                <c:pt idx="3">
                  <c:v>18</c:v>
                </c:pt>
                <c:pt idx="4">
                  <c:v>0</c:v>
                </c:pt>
                <c:pt idx="5">
                  <c:v>5</c:v>
                </c:pt>
              </c:numCache>
            </c:numRef>
          </c:val>
          <c:extLst>
            <c:ext xmlns:c16="http://schemas.microsoft.com/office/drawing/2014/chart" uri="{C3380CC4-5D6E-409C-BE32-E72D297353CC}">
              <c16:uniqueId val="{0000000C-885E-4E42-AB28-A4DE049D3BD7}"/>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Resilience Trauma Informed Practice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293-48EB-BDE4-FF021365722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293-48EB-BDE4-FF021365722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293-48EB-BDE4-FF021365722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293-48EB-BDE4-FF021365722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293-48EB-BDE4-FF021365722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293-48EB-BDE4-FF021365722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Social Services</c:v>
                </c:pt>
                <c:pt idx="1">
                  <c:v>Health</c:v>
                </c:pt>
                <c:pt idx="2">
                  <c:v>Third Sector</c:v>
                </c:pt>
                <c:pt idx="3">
                  <c:v>Education</c:v>
                </c:pt>
                <c:pt idx="4">
                  <c:v>Police</c:v>
                </c:pt>
                <c:pt idx="5">
                  <c:v>Housing</c:v>
                </c:pt>
              </c:strCache>
            </c:strRef>
          </c:cat>
          <c:val>
            <c:numRef>
              <c:f>Sheet1!$B$2:$B$7</c:f>
              <c:numCache>
                <c:formatCode>General</c:formatCode>
                <c:ptCount val="6"/>
                <c:pt idx="0">
                  <c:v>24</c:v>
                </c:pt>
                <c:pt idx="1">
                  <c:v>22</c:v>
                </c:pt>
                <c:pt idx="2">
                  <c:v>26</c:v>
                </c:pt>
                <c:pt idx="3">
                  <c:v>9</c:v>
                </c:pt>
                <c:pt idx="4">
                  <c:v>0</c:v>
                </c:pt>
                <c:pt idx="5">
                  <c:v>0</c:v>
                </c:pt>
              </c:numCache>
            </c:numRef>
          </c:val>
          <c:extLst>
            <c:ext xmlns:c16="http://schemas.microsoft.com/office/drawing/2014/chart" uri="{C3380CC4-5D6E-409C-BE32-E72D297353CC}">
              <c16:uniqueId val="{0000000C-3293-48EB-BDE4-FF021365722E}"/>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National Risk Framework</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6A8-468B-8CE7-A49896BD983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6A8-468B-8CE7-A49896BD983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6A8-468B-8CE7-A49896BD983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6A8-468B-8CE7-A49896BD983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6A8-468B-8CE7-A49896BD983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6A8-468B-8CE7-A49896BD983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Social Services</c:v>
                </c:pt>
                <c:pt idx="1">
                  <c:v>Health </c:v>
                </c:pt>
                <c:pt idx="2">
                  <c:v>Third Sector</c:v>
                </c:pt>
                <c:pt idx="3">
                  <c:v>Education</c:v>
                </c:pt>
                <c:pt idx="4">
                  <c:v>Police</c:v>
                </c:pt>
                <c:pt idx="5">
                  <c:v>Housing</c:v>
                </c:pt>
              </c:strCache>
            </c:strRef>
          </c:cat>
          <c:val>
            <c:numRef>
              <c:f>Sheet1!$B$2:$B$7</c:f>
              <c:numCache>
                <c:formatCode>General</c:formatCode>
                <c:ptCount val="6"/>
                <c:pt idx="0">
                  <c:v>20</c:v>
                </c:pt>
                <c:pt idx="1">
                  <c:v>4</c:v>
                </c:pt>
                <c:pt idx="2">
                  <c:v>4</c:v>
                </c:pt>
                <c:pt idx="3">
                  <c:v>9</c:v>
                </c:pt>
                <c:pt idx="4">
                  <c:v>0</c:v>
                </c:pt>
                <c:pt idx="5">
                  <c:v>0</c:v>
                </c:pt>
              </c:numCache>
            </c:numRef>
          </c:val>
          <c:extLst>
            <c:ext xmlns:c16="http://schemas.microsoft.com/office/drawing/2014/chart" uri="{C3380CC4-5D6E-409C-BE32-E72D297353CC}">
              <c16:uniqueId val="{0000000C-26A8-468B-8CE7-A49896BD983D}"/>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Parents who Fatally Harm their Children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A84-4853-823F-43C743697A3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A84-4853-823F-43C743697A3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A84-4853-823F-43C743697A3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A84-4853-823F-43C743697A3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A84-4853-823F-43C743697A3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A84-4853-823F-43C743697A3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Social Services</c:v>
                </c:pt>
                <c:pt idx="1">
                  <c:v>Health</c:v>
                </c:pt>
                <c:pt idx="2">
                  <c:v>Third Sector</c:v>
                </c:pt>
                <c:pt idx="3">
                  <c:v>Education</c:v>
                </c:pt>
                <c:pt idx="4">
                  <c:v>Police</c:v>
                </c:pt>
                <c:pt idx="5">
                  <c:v>Housing</c:v>
                </c:pt>
              </c:strCache>
            </c:strRef>
          </c:cat>
          <c:val>
            <c:numRef>
              <c:f>Sheet1!$B$2:$B$7</c:f>
              <c:numCache>
                <c:formatCode>General</c:formatCode>
                <c:ptCount val="6"/>
                <c:pt idx="0">
                  <c:v>11</c:v>
                </c:pt>
                <c:pt idx="1">
                  <c:v>5</c:v>
                </c:pt>
                <c:pt idx="2">
                  <c:v>1</c:v>
                </c:pt>
                <c:pt idx="3">
                  <c:v>0</c:v>
                </c:pt>
                <c:pt idx="4">
                  <c:v>0</c:v>
                </c:pt>
                <c:pt idx="5">
                  <c:v>0</c:v>
                </c:pt>
              </c:numCache>
            </c:numRef>
          </c:val>
          <c:extLst>
            <c:ext xmlns:c16="http://schemas.microsoft.com/office/drawing/2014/chart" uri="{C3380CC4-5D6E-409C-BE32-E72D297353CC}">
              <c16:uniqueId val="{0000000C-0A84-4853-823F-43C743697A34}"/>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Mock</a:t>
            </a:r>
            <a:r>
              <a:rPr lang="en-GB" baseline="0" dirty="0"/>
              <a:t> Hearing Sessions</a:t>
            </a:r>
            <a:endParaRPr lang="en-GB"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Parents who Fatally Harm their Children</c:v>
                </c:pt>
              </c:strCache>
            </c:strRef>
          </c:tx>
          <c:explosion val="3"/>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A84-4853-823F-43C743697A3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A84-4853-823F-43C743697A3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A84-4853-823F-43C743697A3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A84-4853-823F-43C743697A3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A84-4853-823F-43C743697A3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A84-4853-823F-43C743697A3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Social Services</c:v>
                </c:pt>
                <c:pt idx="1">
                  <c:v>Health</c:v>
                </c:pt>
                <c:pt idx="2">
                  <c:v>Third Sector</c:v>
                </c:pt>
                <c:pt idx="3">
                  <c:v>Education</c:v>
                </c:pt>
                <c:pt idx="4">
                  <c:v>Police</c:v>
                </c:pt>
                <c:pt idx="5">
                  <c:v>Housing</c:v>
                </c:pt>
              </c:strCache>
            </c:strRef>
          </c:cat>
          <c:val>
            <c:numRef>
              <c:f>Sheet1!$B$2:$B$7</c:f>
              <c:numCache>
                <c:formatCode>General</c:formatCode>
                <c:ptCount val="6"/>
                <c:pt idx="0">
                  <c:v>9</c:v>
                </c:pt>
                <c:pt idx="1">
                  <c:v>4</c:v>
                </c:pt>
                <c:pt idx="2">
                  <c:v>2</c:v>
                </c:pt>
                <c:pt idx="3">
                  <c:v>0</c:v>
                </c:pt>
                <c:pt idx="4">
                  <c:v>5</c:v>
                </c:pt>
                <c:pt idx="5">
                  <c:v>0</c:v>
                </c:pt>
              </c:numCache>
            </c:numRef>
          </c:val>
          <c:extLst>
            <c:ext xmlns:c16="http://schemas.microsoft.com/office/drawing/2014/chart" uri="{C3380CC4-5D6E-409C-BE32-E72D297353CC}">
              <c16:uniqueId val="{0000000C-0A84-4853-823F-43C743697A34}"/>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Annual Attendance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CA7-4A6C-B71E-40D7C3E6FD4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CA7-4A6C-B71E-40D7C3E6FD4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CA7-4A6C-B71E-40D7C3E6FD4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CA7-4A6C-B71E-40D7C3E6FD4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CA7-4A6C-B71E-40D7C3E6FD4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CA7-4A6C-B71E-40D7C3E6FD4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Social Services</c:v>
                </c:pt>
                <c:pt idx="1">
                  <c:v>Education</c:v>
                </c:pt>
                <c:pt idx="2">
                  <c:v>Health</c:v>
                </c:pt>
                <c:pt idx="3">
                  <c:v>Police</c:v>
                </c:pt>
                <c:pt idx="4">
                  <c:v>Housing</c:v>
                </c:pt>
                <c:pt idx="5">
                  <c:v>Third Sector</c:v>
                </c:pt>
              </c:strCache>
            </c:strRef>
          </c:cat>
          <c:val>
            <c:numRef>
              <c:f>Sheet1!$B$2:$B$7</c:f>
              <c:numCache>
                <c:formatCode>General</c:formatCode>
                <c:ptCount val="6"/>
                <c:pt idx="0">
                  <c:v>297</c:v>
                </c:pt>
                <c:pt idx="1">
                  <c:v>64</c:v>
                </c:pt>
                <c:pt idx="2">
                  <c:v>141</c:v>
                </c:pt>
                <c:pt idx="3">
                  <c:v>11</c:v>
                </c:pt>
                <c:pt idx="4">
                  <c:v>31</c:v>
                </c:pt>
                <c:pt idx="5">
                  <c:v>208</c:v>
                </c:pt>
              </c:numCache>
            </c:numRef>
          </c:val>
          <c:extLst>
            <c:ext xmlns:c16="http://schemas.microsoft.com/office/drawing/2014/chart" uri="{C3380CC4-5D6E-409C-BE32-E72D297353CC}">
              <c16:uniqueId val="{0000000C-1CA7-4A6C-B71E-40D7C3E6FD48}"/>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Annual</a:t>
            </a:r>
            <a:r>
              <a:rPr lang="en-US" baseline="0" dirty="0"/>
              <a:t> Attendance </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A4A-4A3E-A70D-D0CAEA73B25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A4A-4A3E-A70D-D0CAEA73B25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A4A-4A3E-A70D-D0CAEA73B25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A4A-4A3E-A70D-D0CAEA73B25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A4A-4A3E-A70D-D0CAEA73B25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A4A-4A3E-A70D-D0CAEA73B25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Social Services</c:v>
                </c:pt>
                <c:pt idx="1">
                  <c:v>Education</c:v>
                </c:pt>
                <c:pt idx="2">
                  <c:v>Health</c:v>
                </c:pt>
                <c:pt idx="3">
                  <c:v>Police</c:v>
                </c:pt>
                <c:pt idx="4">
                  <c:v>Housing</c:v>
                </c:pt>
                <c:pt idx="5">
                  <c:v>Third Sector</c:v>
                </c:pt>
              </c:strCache>
            </c:strRef>
          </c:cat>
          <c:val>
            <c:numRef>
              <c:f>Sheet1!$B$2:$B$7</c:f>
              <c:numCache>
                <c:formatCode>General</c:formatCode>
                <c:ptCount val="6"/>
                <c:pt idx="0">
                  <c:v>288</c:v>
                </c:pt>
                <c:pt idx="1">
                  <c:v>64</c:v>
                </c:pt>
                <c:pt idx="2">
                  <c:v>137</c:v>
                </c:pt>
                <c:pt idx="3">
                  <c:v>5</c:v>
                </c:pt>
                <c:pt idx="4">
                  <c:v>31</c:v>
                </c:pt>
                <c:pt idx="5">
                  <c:v>208</c:v>
                </c:pt>
              </c:numCache>
            </c:numRef>
          </c:val>
          <c:extLst>
            <c:ext xmlns:c16="http://schemas.microsoft.com/office/drawing/2014/chart" uri="{C3380CC4-5D6E-409C-BE32-E72D297353CC}">
              <c16:uniqueId val="{0000000C-8A4A-4A3E-A70D-D0CAEA73B25C}"/>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Working with Resistance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6CF-44C6-B269-AE6007B14118}"/>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A6CF-44C6-B269-AE6007B14118}"/>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A6CF-44C6-B269-AE6007B14118}"/>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A6CF-44C6-B269-AE6007B14118}"/>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A6CF-44C6-B269-AE6007B14118}"/>
              </c:ext>
            </c:extLst>
          </c:dPt>
          <c:dPt>
            <c:idx val="5"/>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B-A6CF-44C6-B269-AE6007B1411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Social Services</c:v>
                </c:pt>
                <c:pt idx="1">
                  <c:v>Health</c:v>
                </c:pt>
                <c:pt idx="2">
                  <c:v>Third Sector</c:v>
                </c:pt>
                <c:pt idx="3">
                  <c:v>Education</c:v>
                </c:pt>
                <c:pt idx="4">
                  <c:v>Police</c:v>
                </c:pt>
                <c:pt idx="5">
                  <c:v>Housing</c:v>
                </c:pt>
              </c:strCache>
            </c:strRef>
          </c:cat>
          <c:val>
            <c:numRef>
              <c:f>Sheet1!$B$2:$B$7</c:f>
              <c:numCache>
                <c:formatCode>General</c:formatCode>
                <c:ptCount val="6"/>
                <c:pt idx="0">
                  <c:v>15</c:v>
                </c:pt>
                <c:pt idx="1">
                  <c:v>0</c:v>
                </c:pt>
                <c:pt idx="2">
                  <c:v>4</c:v>
                </c:pt>
                <c:pt idx="3">
                  <c:v>4</c:v>
                </c:pt>
                <c:pt idx="4">
                  <c:v>0</c:v>
                </c:pt>
                <c:pt idx="5">
                  <c:v>2</c:v>
                </c:pt>
              </c:numCache>
            </c:numRef>
          </c:val>
          <c:extLst>
            <c:ext xmlns:c16="http://schemas.microsoft.com/office/drawing/2014/chart" uri="{C3380CC4-5D6E-409C-BE32-E72D297353CC}">
              <c16:uniqueId val="{0000000C-A6CF-44C6-B269-AE6007B14118}"/>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Keeping Children Safe on line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FC7-4175-9EC6-524D303013B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FC7-4175-9EC6-524D303013B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FC7-4175-9EC6-524D303013B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FC7-4175-9EC6-524D303013B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FC7-4175-9EC6-524D303013B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FC7-4175-9EC6-524D303013B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Social Services</c:v>
                </c:pt>
                <c:pt idx="1">
                  <c:v>Health</c:v>
                </c:pt>
                <c:pt idx="2">
                  <c:v>Third Sector</c:v>
                </c:pt>
                <c:pt idx="3">
                  <c:v>Education</c:v>
                </c:pt>
                <c:pt idx="4">
                  <c:v>Police</c:v>
                </c:pt>
                <c:pt idx="5">
                  <c:v>Housing</c:v>
                </c:pt>
              </c:strCache>
            </c:strRef>
          </c:cat>
          <c:val>
            <c:numRef>
              <c:f>Sheet1!$B$2:$B$7</c:f>
              <c:numCache>
                <c:formatCode>General</c:formatCode>
                <c:ptCount val="6"/>
                <c:pt idx="0">
                  <c:v>25</c:v>
                </c:pt>
                <c:pt idx="1">
                  <c:v>1</c:v>
                </c:pt>
                <c:pt idx="2">
                  <c:v>8</c:v>
                </c:pt>
                <c:pt idx="3">
                  <c:v>9</c:v>
                </c:pt>
                <c:pt idx="4">
                  <c:v>0</c:v>
                </c:pt>
                <c:pt idx="5">
                  <c:v>2</c:v>
                </c:pt>
              </c:numCache>
            </c:numRef>
          </c:val>
          <c:extLst>
            <c:ext xmlns:c16="http://schemas.microsoft.com/office/drawing/2014/chart" uri="{C3380CC4-5D6E-409C-BE32-E72D297353CC}">
              <c16:uniqueId val="{0000000C-0FC7-4175-9EC6-524D303013BD}"/>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Chronology Workshop</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185-4452-A296-DBCF254F538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185-4452-A296-DBCF254F538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185-4452-A296-DBCF254F538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185-4452-A296-DBCF254F538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185-4452-A296-DBCF254F538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185-4452-A296-DBCF254F538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Social Services</c:v>
                </c:pt>
                <c:pt idx="1">
                  <c:v>Health</c:v>
                </c:pt>
                <c:pt idx="2">
                  <c:v>Third Sector</c:v>
                </c:pt>
                <c:pt idx="3">
                  <c:v>Education</c:v>
                </c:pt>
                <c:pt idx="4">
                  <c:v>Police</c:v>
                </c:pt>
                <c:pt idx="5">
                  <c:v>Housing</c:v>
                </c:pt>
              </c:strCache>
            </c:strRef>
          </c:cat>
          <c:val>
            <c:numRef>
              <c:f>Sheet1!$B$2:$B$7</c:f>
              <c:numCache>
                <c:formatCode>General</c:formatCode>
                <c:ptCount val="6"/>
                <c:pt idx="0">
                  <c:v>8</c:v>
                </c:pt>
                <c:pt idx="1">
                  <c:v>13</c:v>
                </c:pt>
                <c:pt idx="2">
                  <c:v>6</c:v>
                </c:pt>
                <c:pt idx="3">
                  <c:v>6</c:v>
                </c:pt>
                <c:pt idx="4">
                  <c:v>0</c:v>
                </c:pt>
                <c:pt idx="5">
                  <c:v>3</c:v>
                </c:pt>
              </c:numCache>
            </c:numRef>
          </c:val>
          <c:extLst>
            <c:ext xmlns:c16="http://schemas.microsoft.com/office/drawing/2014/chart" uri="{C3380CC4-5D6E-409C-BE32-E72D297353CC}">
              <c16:uniqueId val="{0000000C-0185-4452-A296-DBCF254F538E}"/>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9571576894432544"/>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Domestic Abuse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BF-4E29-8CCE-68154928CA5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CBF-4E29-8CCE-68154928CA5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CBF-4E29-8CCE-68154928CA5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CBF-4E29-8CCE-68154928CA5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CBF-4E29-8CCE-68154928CA5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CBF-4E29-8CCE-68154928CA5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Social Services</c:v>
                </c:pt>
                <c:pt idx="1">
                  <c:v>Health</c:v>
                </c:pt>
                <c:pt idx="2">
                  <c:v>Third Sector</c:v>
                </c:pt>
                <c:pt idx="3">
                  <c:v>Education</c:v>
                </c:pt>
                <c:pt idx="4">
                  <c:v>Police</c:v>
                </c:pt>
                <c:pt idx="5">
                  <c:v>Housing</c:v>
                </c:pt>
              </c:strCache>
            </c:strRef>
          </c:cat>
          <c:val>
            <c:numRef>
              <c:f>Sheet1!$B$2:$B$7</c:f>
              <c:numCache>
                <c:formatCode>General</c:formatCode>
                <c:ptCount val="6"/>
                <c:pt idx="0">
                  <c:v>20</c:v>
                </c:pt>
                <c:pt idx="1">
                  <c:v>1</c:v>
                </c:pt>
                <c:pt idx="2">
                  <c:v>13</c:v>
                </c:pt>
                <c:pt idx="3">
                  <c:v>1</c:v>
                </c:pt>
                <c:pt idx="4">
                  <c:v>0</c:v>
                </c:pt>
                <c:pt idx="5">
                  <c:v>0</c:v>
                </c:pt>
              </c:numCache>
            </c:numRef>
          </c:val>
          <c:extLst>
            <c:ext xmlns:c16="http://schemas.microsoft.com/office/drawing/2014/chart" uri="{C3380CC4-5D6E-409C-BE32-E72D297353CC}">
              <c16:uniqueId val="{0000000C-ECBF-4E29-8CCE-68154928CA5C}"/>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Working with Children and Young People displaying Problematic Sexual Behaviour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CA9-4327-A601-C4434628094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CA9-4327-A601-C4434628094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CA9-4327-A601-C4434628094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CA9-4327-A601-C4434628094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CA9-4327-A601-C4434628094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CA9-4327-A601-C4434628094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Social services</c:v>
                </c:pt>
                <c:pt idx="1">
                  <c:v>Health</c:v>
                </c:pt>
                <c:pt idx="2">
                  <c:v>Third Sector</c:v>
                </c:pt>
                <c:pt idx="3">
                  <c:v>Education</c:v>
                </c:pt>
                <c:pt idx="4">
                  <c:v>Police</c:v>
                </c:pt>
                <c:pt idx="5">
                  <c:v>Housing</c:v>
                </c:pt>
              </c:strCache>
            </c:strRef>
          </c:cat>
          <c:val>
            <c:numRef>
              <c:f>Sheet1!$B$2:$B$7</c:f>
              <c:numCache>
                <c:formatCode>General</c:formatCode>
                <c:ptCount val="6"/>
                <c:pt idx="0">
                  <c:v>14</c:v>
                </c:pt>
                <c:pt idx="1">
                  <c:v>4</c:v>
                </c:pt>
                <c:pt idx="2">
                  <c:v>18</c:v>
                </c:pt>
                <c:pt idx="3">
                  <c:v>5</c:v>
                </c:pt>
                <c:pt idx="4">
                  <c:v>0</c:v>
                </c:pt>
                <c:pt idx="5">
                  <c:v>0</c:v>
                </c:pt>
              </c:numCache>
            </c:numRef>
          </c:val>
          <c:extLst>
            <c:ext xmlns:c16="http://schemas.microsoft.com/office/drawing/2014/chart" uri="{C3380CC4-5D6E-409C-BE32-E72D297353CC}">
              <c16:uniqueId val="{0000000C-FCA9-4327-A601-C44346280941}"/>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Aim 3 Intervention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D0C-4C7A-9BF1-CDF70798480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D0C-4C7A-9BF1-CDF70798480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D0C-4C7A-9BF1-CDF70798480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D0C-4C7A-9BF1-CDF70798480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D0C-4C7A-9BF1-CDF70798480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D0C-4C7A-9BF1-CDF70798480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Social Services</c:v>
                </c:pt>
                <c:pt idx="1">
                  <c:v>Health</c:v>
                </c:pt>
                <c:pt idx="2">
                  <c:v>Third Sector</c:v>
                </c:pt>
                <c:pt idx="3">
                  <c:v>Education</c:v>
                </c:pt>
                <c:pt idx="4">
                  <c:v>Police</c:v>
                </c:pt>
                <c:pt idx="5">
                  <c:v>Housing</c:v>
                </c:pt>
              </c:strCache>
            </c:strRef>
          </c:cat>
          <c:val>
            <c:numRef>
              <c:f>Sheet1!$B$2:$B$7</c:f>
              <c:numCache>
                <c:formatCode>General</c:formatCode>
                <c:ptCount val="6"/>
                <c:pt idx="0">
                  <c:v>16</c:v>
                </c:pt>
                <c:pt idx="1">
                  <c:v>4</c:v>
                </c:pt>
                <c:pt idx="2">
                  <c:v>1</c:v>
                </c:pt>
                <c:pt idx="3">
                  <c:v>1</c:v>
                </c:pt>
                <c:pt idx="4">
                  <c:v>0</c:v>
                </c:pt>
                <c:pt idx="5">
                  <c:v>0</c:v>
                </c:pt>
              </c:numCache>
            </c:numRef>
          </c:val>
          <c:extLst>
            <c:ext xmlns:c16="http://schemas.microsoft.com/office/drawing/2014/chart" uri="{C3380CC4-5D6E-409C-BE32-E72D297353CC}">
              <c16:uniqueId val="{0000000C-DD0C-4C7A-9BF1-CDF707984801}"/>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072" cy="498008"/>
          </a:xfrm>
          <a:prstGeom prst="rect">
            <a:avLst/>
          </a:prstGeom>
        </p:spPr>
        <p:txBody>
          <a:bodyPr vert="horz" lIns="92034" tIns="46017" rIns="92034" bIns="46017" rtlCol="0"/>
          <a:lstStyle>
            <a:lvl1pPr algn="l">
              <a:defRPr sz="1200"/>
            </a:lvl1pPr>
          </a:lstStyle>
          <a:p>
            <a:endParaRPr lang="en-GB"/>
          </a:p>
        </p:txBody>
      </p:sp>
      <p:sp>
        <p:nvSpPr>
          <p:cNvPr id="3" name="Date Placeholder 2"/>
          <p:cNvSpPr>
            <a:spLocks noGrp="1"/>
          </p:cNvSpPr>
          <p:nvPr>
            <p:ph type="dt" sz="quarter" idx="1"/>
          </p:nvPr>
        </p:nvSpPr>
        <p:spPr>
          <a:xfrm>
            <a:off x="3851002" y="0"/>
            <a:ext cx="2945072" cy="498008"/>
          </a:xfrm>
          <a:prstGeom prst="rect">
            <a:avLst/>
          </a:prstGeom>
        </p:spPr>
        <p:txBody>
          <a:bodyPr vert="horz" lIns="92034" tIns="46017" rIns="92034" bIns="46017" rtlCol="0"/>
          <a:lstStyle>
            <a:lvl1pPr algn="r">
              <a:defRPr sz="1200"/>
            </a:lvl1pPr>
          </a:lstStyle>
          <a:p>
            <a:fld id="{C14D2CCB-1BA6-4CE7-A51D-8700BF048D7E}" type="datetimeFigureOut">
              <a:rPr lang="en-GB" smtClean="0"/>
              <a:t>01/10/2020</a:t>
            </a:fld>
            <a:endParaRPr lang="en-GB"/>
          </a:p>
        </p:txBody>
      </p:sp>
      <p:sp>
        <p:nvSpPr>
          <p:cNvPr id="4" name="Footer Placeholder 3"/>
          <p:cNvSpPr>
            <a:spLocks noGrp="1"/>
          </p:cNvSpPr>
          <p:nvPr>
            <p:ph type="ftr" sz="quarter" idx="2"/>
          </p:nvPr>
        </p:nvSpPr>
        <p:spPr>
          <a:xfrm>
            <a:off x="0" y="9428630"/>
            <a:ext cx="2945072" cy="498008"/>
          </a:xfrm>
          <a:prstGeom prst="rect">
            <a:avLst/>
          </a:prstGeom>
        </p:spPr>
        <p:txBody>
          <a:bodyPr vert="horz" lIns="92034" tIns="46017" rIns="92034" bIns="46017" rtlCol="0" anchor="b"/>
          <a:lstStyle>
            <a:lvl1pPr algn="l">
              <a:defRPr sz="1200"/>
            </a:lvl1pPr>
          </a:lstStyle>
          <a:p>
            <a:endParaRPr lang="en-GB"/>
          </a:p>
        </p:txBody>
      </p:sp>
      <p:sp>
        <p:nvSpPr>
          <p:cNvPr id="5" name="Slide Number Placeholder 4"/>
          <p:cNvSpPr>
            <a:spLocks noGrp="1"/>
          </p:cNvSpPr>
          <p:nvPr>
            <p:ph type="sldNum" sz="quarter" idx="3"/>
          </p:nvPr>
        </p:nvSpPr>
        <p:spPr>
          <a:xfrm>
            <a:off x="3851002" y="9428630"/>
            <a:ext cx="2945072" cy="498008"/>
          </a:xfrm>
          <a:prstGeom prst="rect">
            <a:avLst/>
          </a:prstGeom>
        </p:spPr>
        <p:txBody>
          <a:bodyPr vert="horz" lIns="92034" tIns="46017" rIns="92034" bIns="46017" rtlCol="0" anchor="b"/>
          <a:lstStyle>
            <a:lvl1pPr algn="r">
              <a:defRPr sz="1200"/>
            </a:lvl1pPr>
          </a:lstStyle>
          <a:p>
            <a:fld id="{70AAEDDF-E728-40B1-8F16-E018266299F3}" type="slidenum">
              <a:rPr lang="en-GB" smtClean="0"/>
              <a:t>‹#›</a:t>
            </a:fld>
            <a:endParaRPr lang="en-GB"/>
          </a:p>
        </p:txBody>
      </p:sp>
    </p:spTree>
    <p:extLst>
      <p:ext uri="{BB962C8B-B14F-4D97-AF65-F5344CB8AC3E}">
        <p14:creationId xmlns:p14="http://schemas.microsoft.com/office/powerpoint/2010/main" val="250696550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8A87A34-81AB-432B-8DAE-1953F412C126}" type="datetimeFigureOut">
              <a:rPr lang="en-US" smtClean="0">
                <a:solidFill>
                  <a:prstClr val="black">
                    <a:tint val="75000"/>
                  </a:prstClr>
                </a:solidFill>
              </a:rPr>
              <a:pPr/>
              <a:t>10/1/2020</a:t>
            </a:fld>
            <a:endParaRPr lang="en-US" dirty="0">
              <a:solidFill>
                <a:prstClr val="black">
                  <a:tint val="75000"/>
                </a:prstClr>
              </a:solidFill>
            </a:endParaRP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solidFill>
                <a:prstClr val="black">
                  <a:tint val="75000"/>
                </a:prstClr>
              </a:solidFill>
            </a:endParaRP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9120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tint val="75000"/>
                  </a:prstClr>
                </a:solidFill>
              </a:rPr>
              <a:pPr/>
              <a:t>10/1/2020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8451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10/1/2020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1654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10/1/2020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7756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10/1/2020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5106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solidFill>
                  <a:prstClr val="black">
                    <a:tint val="75000"/>
                  </a:prstClr>
                </a:solidFill>
              </a:rPr>
              <a:pPr/>
              <a:t>10/1/2020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2589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solidFill>
                  <a:prstClr val="black">
                    <a:tint val="75000"/>
                  </a:prstClr>
                </a:solidFill>
              </a:rPr>
              <a:pPr/>
              <a:t>10/1/2020</a:t>
            </a:fld>
            <a:endParaRPr lang="en-US" dirty="0">
              <a:solidFill>
                <a:prstClr val="black">
                  <a:tint val="75000"/>
                </a:prstClr>
              </a:solidFill>
            </a:endParaRPr>
          </a:p>
        </p:txBody>
      </p:sp>
      <p:sp>
        <p:nvSpPr>
          <p:cNvPr id="8" name="Footer Placeholder 7"/>
          <p:cNvSpPr>
            <a:spLocks noGrp="1"/>
          </p:cNvSpPr>
          <p:nvPr>
            <p:ph type="ftr" sz="quarter" idx="11"/>
          </p:nvPr>
        </p:nvSpPr>
        <p:spPr>
          <a:xfrm>
            <a:off x="561111" y="6391838"/>
            <a:ext cx="3644282" cy="304801"/>
          </a:xfr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5235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8A87A34-81AB-432B-8DAE-1953F412C126}" type="datetimeFigureOut">
              <a:rPr lang="en-US" smtClean="0">
                <a:solidFill>
                  <a:prstClr val="black">
                    <a:tint val="75000"/>
                  </a:prstClr>
                </a:solidFill>
              </a:rPr>
              <a:pPr/>
              <a:t>10/1/2020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1830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8A87A34-81AB-432B-8DAE-1953F412C126}" type="datetimeFigureOut">
              <a:rPr lang="en-US" smtClean="0">
                <a:solidFill>
                  <a:prstClr val="black">
                    <a:tint val="75000"/>
                  </a:prstClr>
                </a:solidFill>
              </a:rPr>
              <a:pPr/>
              <a:t>10/1/2020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6778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3FE5E97-0D83-46D0-B90C-17E6ECC0C45C}" type="datetimeFigureOut">
              <a:rPr lang="en-GB" smtClean="0">
                <a:solidFill>
                  <a:prstClr val="white">
                    <a:alpha val="60000"/>
                  </a:prstClr>
                </a:solidFill>
              </a:rPr>
              <a:pPr/>
              <a:t>01/10/2020</a:t>
            </a:fld>
            <a:endParaRPr lang="en-GB">
              <a:solidFill>
                <a:prstClr val="white">
                  <a:alpha val="60000"/>
                </a:prstClr>
              </a:solidFill>
            </a:endParaRP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solidFill>
                <a:prstClr val="white">
                  <a:alpha val="60000"/>
                </a:prstClr>
              </a:solidFill>
            </a:endParaRP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160674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6" name="Slide Number Placeholder 5"/>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945441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10/1/2020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4196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577019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6" name="Footer Placeholder 5"/>
          <p:cNvSpPr>
            <a:spLocks noGrp="1"/>
          </p:cNvSpPr>
          <p:nvPr>
            <p:ph type="ftr" sz="quarter" idx="11"/>
          </p:nvPr>
        </p:nvSpPr>
        <p:spPr/>
        <p:txBody>
          <a:bodyPr/>
          <a:lstStyle/>
          <a:p>
            <a:endParaRPr lang="en-GB">
              <a:solidFill>
                <a:srgbClr val="B31166"/>
              </a:solidFill>
            </a:endParaRPr>
          </a:p>
        </p:txBody>
      </p:sp>
      <p:sp>
        <p:nvSpPr>
          <p:cNvPr id="7" name="Slide Number Placeholder 6"/>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872257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8" name="Footer Placeholder 7"/>
          <p:cNvSpPr>
            <a:spLocks noGrp="1"/>
          </p:cNvSpPr>
          <p:nvPr>
            <p:ph type="ftr" sz="quarter" idx="11"/>
          </p:nvPr>
        </p:nvSpPr>
        <p:spPr/>
        <p:txBody>
          <a:bodyPr/>
          <a:lstStyle/>
          <a:p>
            <a:endParaRPr lang="en-GB">
              <a:solidFill>
                <a:srgbClr val="B31166"/>
              </a:solidFill>
            </a:endParaRPr>
          </a:p>
        </p:txBody>
      </p:sp>
      <p:sp>
        <p:nvSpPr>
          <p:cNvPr id="9" name="Slide Number Placeholder 8"/>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42786153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4" name="Footer Placeholder 3"/>
          <p:cNvSpPr>
            <a:spLocks noGrp="1"/>
          </p:cNvSpPr>
          <p:nvPr>
            <p:ph type="ftr" sz="quarter" idx="11"/>
          </p:nvPr>
        </p:nvSpPr>
        <p:spPr/>
        <p:txBody>
          <a:bodyPr/>
          <a:lstStyle/>
          <a:p>
            <a:endParaRPr lang="en-GB">
              <a:solidFill>
                <a:srgbClr val="B31166"/>
              </a:solidFill>
            </a:endParaRPr>
          </a:p>
        </p:txBody>
      </p:sp>
      <p:sp>
        <p:nvSpPr>
          <p:cNvPr id="5" name="Slide Number Placeholder 4"/>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920054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3" name="Footer Placeholder 2"/>
          <p:cNvSpPr>
            <a:spLocks noGrp="1"/>
          </p:cNvSpPr>
          <p:nvPr>
            <p:ph type="ftr" sz="quarter" idx="11"/>
          </p:nvPr>
        </p:nvSpPr>
        <p:spPr/>
        <p:txBody>
          <a:bodyPr/>
          <a:lstStyle/>
          <a:p>
            <a:endParaRPr lang="en-GB">
              <a:solidFill>
                <a:srgbClr val="B31166"/>
              </a:solidFill>
            </a:endParaRP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2489828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6" name="Footer Placeholder 5"/>
          <p:cNvSpPr>
            <a:spLocks noGrp="1"/>
          </p:cNvSpPr>
          <p:nvPr>
            <p:ph type="ftr" sz="quarter" idx="11"/>
          </p:nvPr>
        </p:nvSpPr>
        <p:spPr/>
        <p:txBody>
          <a:bodyPr/>
          <a:lstStyle/>
          <a:p>
            <a:endParaRPr lang="en-GB">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679074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6" name="Footer Placeholder 5"/>
          <p:cNvSpPr>
            <a:spLocks noGrp="1"/>
          </p:cNvSpPr>
          <p:nvPr>
            <p:ph type="ftr" sz="quarter" idx="11"/>
          </p:nvPr>
        </p:nvSpPr>
        <p:spPr/>
        <p:txBody>
          <a:bodyPr/>
          <a:lstStyle/>
          <a:p>
            <a:endParaRPr lang="en-GB">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7697112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6" name="Footer Placeholder 5"/>
          <p:cNvSpPr>
            <a:spLocks noGrp="1"/>
          </p:cNvSpPr>
          <p:nvPr>
            <p:ph type="ftr" sz="quarter" idx="11"/>
          </p:nvPr>
        </p:nvSpPr>
        <p:spPr/>
        <p:txBody>
          <a:bodyPr/>
          <a:lstStyle/>
          <a:p>
            <a:endParaRPr lang="en-GB">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6133763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4827927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dirty="0">
                <a:solidFill>
                  <a:srgbClr val="B31166">
                    <a:lumMod val="60000"/>
                    <a:lumOff val="40000"/>
                  </a:srgb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420244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10/1/2020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1400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4835896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8" name="Footer Placeholder 7"/>
          <p:cNvSpPr>
            <a:spLocks noGrp="1"/>
          </p:cNvSpPr>
          <p:nvPr>
            <p:ph type="ftr" sz="quarter" idx="11"/>
          </p:nvPr>
        </p:nvSpPr>
        <p:spPr/>
        <p:txBody>
          <a:bodyPr/>
          <a:lstStyle/>
          <a:p>
            <a:endParaRPr lang="en-GB">
              <a:solidFill>
                <a:srgbClr val="B31166"/>
              </a:solidFill>
            </a:endParaRPr>
          </a:p>
        </p:txBody>
      </p:sp>
      <p:sp>
        <p:nvSpPr>
          <p:cNvPr id="9" name="Slide Number Placeholder 8"/>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9183956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8" name="Footer Placeholder 7"/>
          <p:cNvSpPr>
            <a:spLocks noGrp="1"/>
          </p:cNvSpPr>
          <p:nvPr>
            <p:ph type="ftr" sz="quarter" idx="11"/>
          </p:nvPr>
        </p:nvSpPr>
        <p:spPr>
          <a:xfrm>
            <a:off x="561111" y="6391838"/>
            <a:ext cx="3644282" cy="304801"/>
          </a:xfrm>
        </p:spPr>
        <p:txBody>
          <a:bodyPr/>
          <a:lstStyle/>
          <a:p>
            <a:endParaRPr lang="en-GB">
              <a:solidFill>
                <a:srgbClr val="B31166"/>
              </a:solidFill>
            </a:endParaRPr>
          </a:p>
        </p:txBody>
      </p:sp>
      <p:sp>
        <p:nvSpPr>
          <p:cNvPr id="9" name="Slide Number Placeholder 8"/>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5092073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6" name="Slide Number Placeholder 5"/>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4887704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5433144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3FE5E97-0D83-46D0-B90C-17E6ECC0C45C}" type="datetimeFigureOut">
              <a:rPr lang="en-GB" smtClean="0">
                <a:solidFill>
                  <a:prstClr val="white">
                    <a:alpha val="60000"/>
                  </a:prstClr>
                </a:solidFill>
              </a:rPr>
              <a:pPr/>
              <a:t>01/10/2020</a:t>
            </a:fld>
            <a:endParaRPr lang="en-GB">
              <a:solidFill>
                <a:prstClr val="white">
                  <a:alpha val="60000"/>
                </a:prstClr>
              </a:solidFill>
            </a:endParaRP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solidFill>
                <a:prstClr val="white">
                  <a:alpha val="60000"/>
                </a:prstClr>
              </a:solidFill>
            </a:endParaRP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4863963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6" name="Slide Number Placeholder 5"/>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5199955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894653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6" name="Footer Placeholder 5"/>
          <p:cNvSpPr>
            <a:spLocks noGrp="1"/>
          </p:cNvSpPr>
          <p:nvPr>
            <p:ph type="ftr" sz="quarter" idx="11"/>
          </p:nvPr>
        </p:nvSpPr>
        <p:spPr/>
        <p:txBody>
          <a:bodyPr/>
          <a:lstStyle/>
          <a:p>
            <a:endParaRPr lang="en-GB">
              <a:solidFill>
                <a:srgbClr val="B31166"/>
              </a:solidFill>
            </a:endParaRPr>
          </a:p>
        </p:txBody>
      </p:sp>
      <p:sp>
        <p:nvSpPr>
          <p:cNvPr id="7" name="Slide Number Placeholder 6"/>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2531937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8" name="Footer Placeholder 7"/>
          <p:cNvSpPr>
            <a:spLocks noGrp="1"/>
          </p:cNvSpPr>
          <p:nvPr>
            <p:ph type="ftr" sz="quarter" idx="11"/>
          </p:nvPr>
        </p:nvSpPr>
        <p:spPr/>
        <p:txBody>
          <a:bodyPr/>
          <a:lstStyle/>
          <a:p>
            <a:endParaRPr lang="en-GB">
              <a:solidFill>
                <a:srgbClr val="B31166"/>
              </a:solidFill>
            </a:endParaRPr>
          </a:p>
        </p:txBody>
      </p:sp>
      <p:sp>
        <p:nvSpPr>
          <p:cNvPr id="9" name="Slide Number Placeholder 8"/>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396591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tint val="75000"/>
                  </a:prstClr>
                </a:solidFill>
              </a:rPr>
              <a:pPr/>
              <a:t>10/1/2020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3761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4" name="Footer Placeholder 3"/>
          <p:cNvSpPr>
            <a:spLocks noGrp="1"/>
          </p:cNvSpPr>
          <p:nvPr>
            <p:ph type="ftr" sz="quarter" idx="11"/>
          </p:nvPr>
        </p:nvSpPr>
        <p:spPr/>
        <p:txBody>
          <a:bodyPr/>
          <a:lstStyle/>
          <a:p>
            <a:endParaRPr lang="en-GB">
              <a:solidFill>
                <a:srgbClr val="B31166"/>
              </a:solidFill>
            </a:endParaRPr>
          </a:p>
        </p:txBody>
      </p:sp>
      <p:sp>
        <p:nvSpPr>
          <p:cNvPr id="5" name="Slide Number Placeholder 4"/>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834657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3" name="Footer Placeholder 2"/>
          <p:cNvSpPr>
            <a:spLocks noGrp="1"/>
          </p:cNvSpPr>
          <p:nvPr>
            <p:ph type="ftr" sz="quarter" idx="11"/>
          </p:nvPr>
        </p:nvSpPr>
        <p:spPr/>
        <p:txBody>
          <a:bodyPr/>
          <a:lstStyle/>
          <a:p>
            <a:endParaRPr lang="en-GB">
              <a:solidFill>
                <a:srgbClr val="B31166"/>
              </a:solidFill>
            </a:endParaRP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912312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6" name="Footer Placeholder 5"/>
          <p:cNvSpPr>
            <a:spLocks noGrp="1"/>
          </p:cNvSpPr>
          <p:nvPr>
            <p:ph type="ftr" sz="quarter" idx="11"/>
          </p:nvPr>
        </p:nvSpPr>
        <p:spPr/>
        <p:txBody>
          <a:bodyPr/>
          <a:lstStyle/>
          <a:p>
            <a:endParaRPr lang="en-GB">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40351817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6" name="Footer Placeholder 5"/>
          <p:cNvSpPr>
            <a:spLocks noGrp="1"/>
          </p:cNvSpPr>
          <p:nvPr>
            <p:ph type="ftr" sz="quarter" idx="11"/>
          </p:nvPr>
        </p:nvSpPr>
        <p:spPr/>
        <p:txBody>
          <a:bodyPr/>
          <a:lstStyle/>
          <a:p>
            <a:endParaRPr lang="en-GB">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4539548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6" name="Footer Placeholder 5"/>
          <p:cNvSpPr>
            <a:spLocks noGrp="1"/>
          </p:cNvSpPr>
          <p:nvPr>
            <p:ph type="ftr" sz="quarter" idx="11"/>
          </p:nvPr>
        </p:nvSpPr>
        <p:spPr/>
        <p:txBody>
          <a:bodyPr/>
          <a:lstStyle/>
          <a:p>
            <a:endParaRPr lang="en-GB">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0507714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5118149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dirty="0">
                <a:solidFill>
                  <a:srgbClr val="B31166">
                    <a:lumMod val="60000"/>
                    <a:lumOff val="40000"/>
                  </a:srgb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6946544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4698041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8" name="Footer Placeholder 7"/>
          <p:cNvSpPr>
            <a:spLocks noGrp="1"/>
          </p:cNvSpPr>
          <p:nvPr>
            <p:ph type="ftr" sz="quarter" idx="11"/>
          </p:nvPr>
        </p:nvSpPr>
        <p:spPr/>
        <p:txBody>
          <a:bodyPr/>
          <a:lstStyle/>
          <a:p>
            <a:endParaRPr lang="en-GB">
              <a:solidFill>
                <a:srgbClr val="B31166"/>
              </a:solidFill>
            </a:endParaRPr>
          </a:p>
        </p:txBody>
      </p:sp>
      <p:sp>
        <p:nvSpPr>
          <p:cNvPr id="9" name="Slide Number Placeholder 8"/>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4262378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8" name="Footer Placeholder 7"/>
          <p:cNvSpPr>
            <a:spLocks noGrp="1"/>
          </p:cNvSpPr>
          <p:nvPr>
            <p:ph type="ftr" sz="quarter" idx="11"/>
          </p:nvPr>
        </p:nvSpPr>
        <p:spPr>
          <a:xfrm>
            <a:off x="561111" y="6391838"/>
            <a:ext cx="3644282" cy="304801"/>
          </a:xfrm>
        </p:spPr>
        <p:txBody>
          <a:bodyPr/>
          <a:lstStyle/>
          <a:p>
            <a:endParaRPr lang="en-GB">
              <a:solidFill>
                <a:srgbClr val="B31166"/>
              </a:solidFill>
            </a:endParaRPr>
          </a:p>
        </p:txBody>
      </p:sp>
      <p:sp>
        <p:nvSpPr>
          <p:cNvPr id="9" name="Slide Number Placeholder 8"/>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474720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solidFill>
                  <a:prstClr val="black">
                    <a:tint val="75000"/>
                  </a:prstClr>
                </a:solidFill>
              </a:rPr>
              <a:pPr/>
              <a:t>10/1/2020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75517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6" name="Slide Number Placeholder 5"/>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9921556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5057569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3FE5E97-0D83-46D0-B90C-17E6ECC0C45C}" type="datetimeFigureOut">
              <a:rPr lang="en-GB" smtClean="0">
                <a:solidFill>
                  <a:prstClr val="white">
                    <a:alpha val="60000"/>
                  </a:prstClr>
                </a:solidFill>
              </a:rPr>
              <a:pPr/>
              <a:t>01/10/2020</a:t>
            </a:fld>
            <a:endParaRPr lang="en-GB">
              <a:solidFill>
                <a:prstClr val="white">
                  <a:alpha val="60000"/>
                </a:prstClr>
              </a:solidFill>
            </a:endParaRP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solidFill>
                <a:prstClr val="white">
                  <a:alpha val="60000"/>
                </a:prstClr>
              </a:solidFill>
            </a:endParaRP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0721788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6" name="Slide Number Placeholder 5"/>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2596109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6661149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6" name="Footer Placeholder 5"/>
          <p:cNvSpPr>
            <a:spLocks noGrp="1"/>
          </p:cNvSpPr>
          <p:nvPr>
            <p:ph type="ftr" sz="quarter" idx="11"/>
          </p:nvPr>
        </p:nvSpPr>
        <p:spPr/>
        <p:txBody>
          <a:bodyPr/>
          <a:lstStyle/>
          <a:p>
            <a:endParaRPr lang="en-GB">
              <a:solidFill>
                <a:srgbClr val="B31166"/>
              </a:solidFill>
            </a:endParaRPr>
          </a:p>
        </p:txBody>
      </p:sp>
      <p:sp>
        <p:nvSpPr>
          <p:cNvPr id="7" name="Slide Number Placeholder 6"/>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301607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8" name="Footer Placeholder 7"/>
          <p:cNvSpPr>
            <a:spLocks noGrp="1"/>
          </p:cNvSpPr>
          <p:nvPr>
            <p:ph type="ftr" sz="quarter" idx="11"/>
          </p:nvPr>
        </p:nvSpPr>
        <p:spPr/>
        <p:txBody>
          <a:bodyPr/>
          <a:lstStyle/>
          <a:p>
            <a:endParaRPr lang="en-GB">
              <a:solidFill>
                <a:srgbClr val="B31166"/>
              </a:solidFill>
            </a:endParaRPr>
          </a:p>
        </p:txBody>
      </p:sp>
      <p:sp>
        <p:nvSpPr>
          <p:cNvPr id="9" name="Slide Number Placeholder 8"/>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1631166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4" name="Footer Placeholder 3"/>
          <p:cNvSpPr>
            <a:spLocks noGrp="1"/>
          </p:cNvSpPr>
          <p:nvPr>
            <p:ph type="ftr" sz="quarter" idx="11"/>
          </p:nvPr>
        </p:nvSpPr>
        <p:spPr/>
        <p:txBody>
          <a:bodyPr/>
          <a:lstStyle/>
          <a:p>
            <a:endParaRPr lang="en-GB">
              <a:solidFill>
                <a:srgbClr val="B31166"/>
              </a:solidFill>
            </a:endParaRPr>
          </a:p>
        </p:txBody>
      </p:sp>
      <p:sp>
        <p:nvSpPr>
          <p:cNvPr id="5" name="Slide Number Placeholder 4"/>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1319052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3" name="Footer Placeholder 2"/>
          <p:cNvSpPr>
            <a:spLocks noGrp="1"/>
          </p:cNvSpPr>
          <p:nvPr>
            <p:ph type="ftr" sz="quarter" idx="11"/>
          </p:nvPr>
        </p:nvSpPr>
        <p:spPr/>
        <p:txBody>
          <a:bodyPr/>
          <a:lstStyle/>
          <a:p>
            <a:endParaRPr lang="en-GB">
              <a:solidFill>
                <a:srgbClr val="B31166"/>
              </a:solidFill>
            </a:endParaRP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7252244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6" name="Footer Placeholder 5"/>
          <p:cNvSpPr>
            <a:spLocks noGrp="1"/>
          </p:cNvSpPr>
          <p:nvPr>
            <p:ph type="ftr" sz="quarter" idx="11"/>
          </p:nvPr>
        </p:nvSpPr>
        <p:spPr/>
        <p:txBody>
          <a:bodyPr/>
          <a:lstStyle/>
          <a:p>
            <a:endParaRPr lang="en-GB">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448111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solidFill>
                  <a:prstClr val="black">
                    <a:tint val="75000"/>
                  </a:prstClr>
                </a:solidFill>
              </a:rPr>
              <a:pPr/>
              <a:t>10/1/2020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02643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6" name="Footer Placeholder 5"/>
          <p:cNvSpPr>
            <a:spLocks noGrp="1"/>
          </p:cNvSpPr>
          <p:nvPr>
            <p:ph type="ftr" sz="quarter" idx="11"/>
          </p:nvPr>
        </p:nvSpPr>
        <p:spPr/>
        <p:txBody>
          <a:bodyPr/>
          <a:lstStyle/>
          <a:p>
            <a:endParaRPr lang="en-GB">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0576379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6" name="Footer Placeholder 5"/>
          <p:cNvSpPr>
            <a:spLocks noGrp="1"/>
          </p:cNvSpPr>
          <p:nvPr>
            <p:ph type="ftr" sz="quarter" idx="11"/>
          </p:nvPr>
        </p:nvSpPr>
        <p:spPr/>
        <p:txBody>
          <a:bodyPr/>
          <a:lstStyle/>
          <a:p>
            <a:endParaRPr lang="en-GB">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9864857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3263740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dirty="0">
                <a:solidFill>
                  <a:srgbClr val="B31166">
                    <a:lumMod val="60000"/>
                    <a:lumOff val="40000"/>
                  </a:srgb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7904307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3528485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8" name="Footer Placeholder 7"/>
          <p:cNvSpPr>
            <a:spLocks noGrp="1"/>
          </p:cNvSpPr>
          <p:nvPr>
            <p:ph type="ftr" sz="quarter" idx="11"/>
          </p:nvPr>
        </p:nvSpPr>
        <p:spPr/>
        <p:txBody>
          <a:bodyPr/>
          <a:lstStyle/>
          <a:p>
            <a:endParaRPr lang="en-GB">
              <a:solidFill>
                <a:srgbClr val="B31166"/>
              </a:solidFill>
            </a:endParaRPr>
          </a:p>
        </p:txBody>
      </p:sp>
      <p:sp>
        <p:nvSpPr>
          <p:cNvPr id="9" name="Slide Number Placeholder 8"/>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2304277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8" name="Footer Placeholder 7"/>
          <p:cNvSpPr>
            <a:spLocks noGrp="1"/>
          </p:cNvSpPr>
          <p:nvPr>
            <p:ph type="ftr" sz="quarter" idx="11"/>
          </p:nvPr>
        </p:nvSpPr>
        <p:spPr>
          <a:xfrm>
            <a:off x="561111" y="6391838"/>
            <a:ext cx="3644282" cy="304801"/>
          </a:xfrm>
        </p:spPr>
        <p:txBody>
          <a:bodyPr/>
          <a:lstStyle/>
          <a:p>
            <a:endParaRPr lang="en-GB">
              <a:solidFill>
                <a:srgbClr val="B31166"/>
              </a:solidFill>
            </a:endParaRPr>
          </a:p>
        </p:txBody>
      </p:sp>
      <p:sp>
        <p:nvSpPr>
          <p:cNvPr id="9" name="Slide Number Placeholder 8"/>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5781574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6" name="Slide Number Placeholder 5"/>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4552410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42404544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3FE5E97-0D83-46D0-B90C-17E6ECC0C45C}" type="datetimeFigureOut">
              <a:rPr lang="en-GB" smtClean="0">
                <a:solidFill>
                  <a:prstClr val="white">
                    <a:alpha val="60000"/>
                  </a:prstClr>
                </a:solidFill>
              </a:rPr>
              <a:pPr/>
              <a:t>01/10/2020</a:t>
            </a:fld>
            <a:endParaRPr lang="en-GB">
              <a:solidFill>
                <a:prstClr val="white">
                  <a:alpha val="60000"/>
                </a:prstClr>
              </a:solidFill>
            </a:endParaRP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solidFill>
                <a:prstClr val="white">
                  <a:alpha val="60000"/>
                </a:prstClr>
              </a:solidFill>
            </a:endParaRP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469226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solidFill>
                  <a:prstClr val="black">
                    <a:tint val="75000"/>
                  </a:prstClr>
                </a:solidFill>
              </a:rPr>
              <a:pPr/>
              <a:t>10/1/2020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51569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6" name="Slide Number Placeholder 5"/>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3195858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4636780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6" name="Footer Placeholder 5"/>
          <p:cNvSpPr>
            <a:spLocks noGrp="1"/>
          </p:cNvSpPr>
          <p:nvPr>
            <p:ph type="ftr" sz="quarter" idx="11"/>
          </p:nvPr>
        </p:nvSpPr>
        <p:spPr/>
        <p:txBody>
          <a:bodyPr/>
          <a:lstStyle/>
          <a:p>
            <a:endParaRPr lang="en-GB">
              <a:solidFill>
                <a:srgbClr val="B31166"/>
              </a:solidFill>
            </a:endParaRPr>
          </a:p>
        </p:txBody>
      </p:sp>
      <p:sp>
        <p:nvSpPr>
          <p:cNvPr id="7" name="Slide Number Placeholder 6"/>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062913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8" name="Footer Placeholder 7"/>
          <p:cNvSpPr>
            <a:spLocks noGrp="1"/>
          </p:cNvSpPr>
          <p:nvPr>
            <p:ph type="ftr" sz="quarter" idx="11"/>
          </p:nvPr>
        </p:nvSpPr>
        <p:spPr/>
        <p:txBody>
          <a:bodyPr/>
          <a:lstStyle/>
          <a:p>
            <a:endParaRPr lang="en-GB">
              <a:solidFill>
                <a:srgbClr val="B31166"/>
              </a:solidFill>
            </a:endParaRPr>
          </a:p>
        </p:txBody>
      </p:sp>
      <p:sp>
        <p:nvSpPr>
          <p:cNvPr id="9" name="Slide Number Placeholder 8"/>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42533983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4" name="Footer Placeholder 3"/>
          <p:cNvSpPr>
            <a:spLocks noGrp="1"/>
          </p:cNvSpPr>
          <p:nvPr>
            <p:ph type="ftr" sz="quarter" idx="11"/>
          </p:nvPr>
        </p:nvSpPr>
        <p:spPr/>
        <p:txBody>
          <a:bodyPr/>
          <a:lstStyle/>
          <a:p>
            <a:endParaRPr lang="en-GB">
              <a:solidFill>
                <a:srgbClr val="B31166"/>
              </a:solidFill>
            </a:endParaRPr>
          </a:p>
        </p:txBody>
      </p:sp>
      <p:sp>
        <p:nvSpPr>
          <p:cNvPr id="5" name="Slide Number Placeholder 4"/>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4575163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3" name="Footer Placeholder 2"/>
          <p:cNvSpPr>
            <a:spLocks noGrp="1"/>
          </p:cNvSpPr>
          <p:nvPr>
            <p:ph type="ftr" sz="quarter" idx="11"/>
          </p:nvPr>
        </p:nvSpPr>
        <p:spPr/>
        <p:txBody>
          <a:bodyPr/>
          <a:lstStyle/>
          <a:p>
            <a:endParaRPr lang="en-GB">
              <a:solidFill>
                <a:srgbClr val="B31166"/>
              </a:solidFill>
            </a:endParaRP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0613525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6" name="Footer Placeholder 5"/>
          <p:cNvSpPr>
            <a:spLocks noGrp="1"/>
          </p:cNvSpPr>
          <p:nvPr>
            <p:ph type="ftr" sz="quarter" idx="11"/>
          </p:nvPr>
        </p:nvSpPr>
        <p:spPr/>
        <p:txBody>
          <a:bodyPr/>
          <a:lstStyle/>
          <a:p>
            <a:endParaRPr lang="en-GB">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5885076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6" name="Footer Placeholder 5"/>
          <p:cNvSpPr>
            <a:spLocks noGrp="1"/>
          </p:cNvSpPr>
          <p:nvPr>
            <p:ph type="ftr" sz="quarter" idx="11"/>
          </p:nvPr>
        </p:nvSpPr>
        <p:spPr/>
        <p:txBody>
          <a:bodyPr/>
          <a:lstStyle/>
          <a:p>
            <a:endParaRPr lang="en-GB">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8729860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6" name="Footer Placeholder 5"/>
          <p:cNvSpPr>
            <a:spLocks noGrp="1"/>
          </p:cNvSpPr>
          <p:nvPr>
            <p:ph type="ftr" sz="quarter" idx="11"/>
          </p:nvPr>
        </p:nvSpPr>
        <p:spPr/>
        <p:txBody>
          <a:bodyPr/>
          <a:lstStyle/>
          <a:p>
            <a:endParaRPr lang="en-GB">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2314198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936746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tint val="75000"/>
                  </a:prstClr>
                </a:solidFill>
              </a:rPr>
              <a:pPr/>
              <a:t>10/1/2020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3398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dirty="0">
                <a:solidFill>
                  <a:srgbClr val="B31166">
                    <a:lumMod val="60000"/>
                    <a:lumOff val="40000"/>
                  </a:srgb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677639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3804072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8" name="Footer Placeholder 7"/>
          <p:cNvSpPr>
            <a:spLocks noGrp="1"/>
          </p:cNvSpPr>
          <p:nvPr>
            <p:ph type="ftr" sz="quarter" idx="11"/>
          </p:nvPr>
        </p:nvSpPr>
        <p:spPr/>
        <p:txBody>
          <a:bodyPr/>
          <a:lstStyle/>
          <a:p>
            <a:endParaRPr lang="en-GB">
              <a:solidFill>
                <a:srgbClr val="B31166"/>
              </a:solidFill>
            </a:endParaRPr>
          </a:p>
        </p:txBody>
      </p:sp>
      <p:sp>
        <p:nvSpPr>
          <p:cNvPr id="9" name="Slide Number Placeholder 8"/>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1318115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8" name="Footer Placeholder 7"/>
          <p:cNvSpPr>
            <a:spLocks noGrp="1"/>
          </p:cNvSpPr>
          <p:nvPr>
            <p:ph type="ftr" sz="quarter" idx="11"/>
          </p:nvPr>
        </p:nvSpPr>
        <p:spPr>
          <a:xfrm>
            <a:off x="561111" y="6391838"/>
            <a:ext cx="3644282" cy="304801"/>
          </a:xfrm>
        </p:spPr>
        <p:txBody>
          <a:bodyPr/>
          <a:lstStyle/>
          <a:p>
            <a:endParaRPr lang="en-GB">
              <a:solidFill>
                <a:srgbClr val="B31166"/>
              </a:solidFill>
            </a:endParaRPr>
          </a:p>
        </p:txBody>
      </p:sp>
      <p:sp>
        <p:nvSpPr>
          <p:cNvPr id="9" name="Slide Number Placeholder 8"/>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7507837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6" name="Slide Number Placeholder 5"/>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7784484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58B81FD-14CC-4BCA-81F5-D50AA8CEAA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195350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tint val="75000"/>
                  </a:prstClr>
                </a:solidFill>
              </a:rPr>
              <a:pPr/>
              <a:t>10/1/2020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8097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jpe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1.jpe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heme" Target="../theme/theme5.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image" Target="../media/image1.jpeg"/><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defTabSz="457200"/>
            <a:fld id="{48A87A34-81AB-432B-8DAE-1953F412C126}" type="datetimeFigureOut">
              <a:rPr lang="en-US" smtClean="0">
                <a:solidFill>
                  <a:prstClr val="black">
                    <a:tint val="75000"/>
                  </a:prstClr>
                </a:solidFill>
              </a:rPr>
              <a:pPr defTabSz="457200"/>
              <a:t>10/1/2020</a:t>
            </a:fld>
            <a:endParaRPr lang="en-US" dirty="0">
              <a:solidFill>
                <a:prstClr val="black">
                  <a:tint val="75000"/>
                </a:prstClr>
              </a:solidFill>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defTabSz="457200"/>
            <a:endParaRPr lang="en-US" dirty="0">
              <a:solidFill>
                <a:prstClr val="black">
                  <a:tint val="75000"/>
                </a:prstClr>
              </a:solidFill>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defTabSz="457200"/>
            <a:fld id="{6D22F896-40B5-4ADD-8801-0D06FADFA095}" type="slidenum">
              <a:rPr lang="en-US" smtClean="0">
                <a:solidFill>
                  <a:prstClr val="black">
                    <a:tint val="75000"/>
                  </a:prstClr>
                </a:solidFill>
              </a:rPr>
              <a:pPr defTabSz="457200"/>
              <a:t>‹#›</a:t>
            </a:fld>
            <a:endParaRPr lang="en-US" dirty="0">
              <a:solidFill>
                <a:prstClr val="black">
                  <a:tint val="75000"/>
                </a:prstClr>
              </a:solidFill>
            </a:endParaRPr>
          </a:p>
        </p:txBody>
      </p:sp>
      <p:sp>
        <p:nvSpPr>
          <p:cNvPr id="9" name="MSIPCMContentMarking" descr="{&quot;HashCode&quot;:-1221952806,&quot;Placement&quot;:&quot;Header&quot;}">
            <a:extLst>
              <a:ext uri="{FF2B5EF4-FFF2-40B4-BE49-F238E27FC236}">
                <a16:creationId xmlns:a16="http://schemas.microsoft.com/office/drawing/2014/main" id="{7135421E-DA46-46C3-A58D-577FD9691764}"/>
              </a:ext>
            </a:extLst>
          </p:cNvPr>
          <p:cNvSpPr txBox="1"/>
          <p:nvPr userDrawn="1"/>
        </p:nvSpPr>
        <p:spPr>
          <a:xfrm>
            <a:off x="0" y="0"/>
            <a:ext cx="1299594"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A80000"/>
                </a:solidFill>
                <a:latin typeface="Calibri" panose="020F0502020204030204" pitchFamily="34" charset="0"/>
              </a:rPr>
              <a:t>Official Information</a:t>
            </a:r>
          </a:p>
        </p:txBody>
      </p:sp>
      <p:sp>
        <p:nvSpPr>
          <p:cNvPr id="10" name="MSIPCMContentMarking" descr="{&quot;HashCode&quot;:-1197815237,&quot;Placement&quot;:&quot;Footer&quot;}">
            <a:extLst>
              <a:ext uri="{FF2B5EF4-FFF2-40B4-BE49-F238E27FC236}">
                <a16:creationId xmlns:a16="http://schemas.microsoft.com/office/drawing/2014/main" id="{63739FB1-746B-4FA1-83E4-D97BEC277C6F}"/>
              </a:ext>
            </a:extLst>
          </p:cNvPr>
          <p:cNvSpPr txBox="1"/>
          <p:nvPr userDrawn="1"/>
        </p:nvSpPr>
        <p:spPr>
          <a:xfrm>
            <a:off x="0" y="6595656"/>
            <a:ext cx="1299594"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A80000"/>
                </a:solidFill>
                <a:latin typeface="Calibri" panose="020F0502020204030204" pitchFamily="34" charset="0"/>
              </a:rPr>
              <a:t>Official Information</a:t>
            </a:r>
          </a:p>
        </p:txBody>
      </p:sp>
    </p:spTree>
    <p:extLst>
      <p:ext uri="{BB962C8B-B14F-4D97-AF65-F5344CB8AC3E}">
        <p14:creationId xmlns:p14="http://schemas.microsoft.com/office/powerpoint/2010/main" val="176238910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solidFill>
                <a:srgbClr val="B31166"/>
              </a:solidFill>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58B81FD-14CC-4BCA-81F5-D50AA8CEAA16}" type="slidenum">
              <a:rPr lang="en-GB" smtClean="0">
                <a:solidFill>
                  <a:prstClr val="white"/>
                </a:solidFill>
              </a:rPr>
              <a:pPr/>
              <a:t>‹#›</a:t>
            </a:fld>
            <a:endParaRPr lang="en-GB">
              <a:solidFill>
                <a:prstClr val="white"/>
              </a:solidFill>
            </a:endParaRPr>
          </a:p>
        </p:txBody>
      </p:sp>
      <p:sp>
        <p:nvSpPr>
          <p:cNvPr id="9" name="MSIPCMContentMarking" descr="{&quot;HashCode&quot;:-1221952806,&quot;Placement&quot;:&quot;Header&quot;}">
            <a:extLst>
              <a:ext uri="{FF2B5EF4-FFF2-40B4-BE49-F238E27FC236}">
                <a16:creationId xmlns:a16="http://schemas.microsoft.com/office/drawing/2014/main" id="{DFFEFE92-C290-4AD8-9203-50C229878567}"/>
              </a:ext>
            </a:extLst>
          </p:cNvPr>
          <p:cNvSpPr txBox="1"/>
          <p:nvPr userDrawn="1"/>
        </p:nvSpPr>
        <p:spPr>
          <a:xfrm>
            <a:off x="0" y="0"/>
            <a:ext cx="1299594"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A80000"/>
                </a:solidFill>
                <a:latin typeface="Calibri" panose="020F0502020204030204" pitchFamily="34" charset="0"/>
              </a:rPr>
              <a:t>Official Information</a:t>
            </a:r>
          </a:p>
        </p:txBody>
      </p:sp>
      <p:sp>
        <p:nvSpPr>
          <p:cNvPr id="10" name="MSIPCMContentMarking" descr="{&quot;HashCode&quot;:-1197815237,&quot;Placement&quot;:&quot;Footer&quot;}">
            <a:extLst>
              <a:ext uri="{FF2B5EF4-FFF2-40B4-BE49-F238E27FC236}">
                <a16:creationId xmlns:a16="http://schemas.microsoft.com/office/drawing/2014/main" id="{05168135-6E20-4F57-8A81-1B9AE0FEC30B}"/>
              </a:ext>
            </a:extLst>
          </p:cNvPr>
          <p:cNvSpPr txBox="1"/>
          <p:nvPr userDrawn="1"/>
        </p:nvSpPr>
        <p:spPr>
          <a:xfrm>
            <a:off x="0" y="6595656"/>
            <a:ext cx="1299594"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A80000"/>
                </a:solidFill>
                <a:latin typeface="Calibri" panose="020F0502020204030204" pitchFamily="34" charset="0"/>
              </a:rPr>
              <a:t>Official Information</a:t>
            </a:r>
          </a:p>
        </p:txBody>
      </p:sp>
    </p:spTree>
    <p:extLst>
      <p:ext uri="{BB962C8B-B14F-4D97-AF65-F5344CB8AC3E}">
        <p14:creationId xmlns:p14="http://schemas.microsoft.com/office/powerpoint/2010/main" val="33221831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solidFill>
                <a:srgbClr val="B31166"/>
              </a:solidFill>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58B81FD-14CC-4BCA-81F5-D50AA8CEAA16}" type="slidenum">
              <a:rPr lang="en-GB" smtClean="0">
                <a:solidFill>
                  <a:prstClr val="white"/>
                </a:solidFill>
              </a:rPr>
              <a:pPr/>
              <a:t>‹#›</a:t>
            </a:fld>
            <a:endParaRPr lang="en-GB">
              <a:solidFill>
                <a:prstClr val="white"/>
              </a:solidFill>
            </a:endParaRPr>
          </a:p>
        </p:txBody>
      </p:sp>
      <p:sp>
        <p:nvSpPr>
          <p:cNvPr id="9" name="MSIPCMContentMarking" descr="{&quot;HashCode&quot;:-1221952806,&quot;Placement&quot;:&quot;Header&quot;}">
            <a:extLst>
              <a:ext uri="{FF2B5EF4-FFF2-40B4-BE49-F238E27FC236}">
                <a16:creationId xmlns:a16="http://schemas.microsoft.com/office/drawing/2014/main" id="{A6DF363C-CD99-4674-B03E-90D1B43C9615}"/>
              </a:ext>
            </a:extLst>
          </p:cNvPr>
          <p:cNvSpPr txBox="1"/>
          <p:nvPr userDrawn="1"/>
        </p:nvSpPr>
        <p:spPr>
          <a:xfrm>
            <a:off x="0" y="0"/>
            <a:ext cx="1299594"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A80000"/>
                </a:solidFill>
                <a:latin typeface="Calibri" panose="020F0502020204030204" pitchFamily="34" charset="0"/>
              </a:rPr>
              <a:t>Official Information</a:t>
            </a:r>
          </a:p>
        </p:txBody>
      </p:sp>
      <p:sp>
        <p:nvSpPr>
          <p:cNvPr id="10" name="MSIPCMContentMarking" descr="{&quot;HashCode&quot;:-1197815237,&quot;Placement&quot;:&quot;Footer&quot;}">
            <a:extLst>
              <a:ext uri="{FF2B5EF4-FFF2-40B4-BE49-F238E27FC236}">
                <a16:creationId xmlns:a16="http://schemas.microsoft.com/office/drawing/2014/main" id="{86749C4F-9061-4A77-9824-90D1D2952594}"/>
              </a:ext>
            </a:extLst>
          </p:cNvPr>
          <p:cNvSpPr txBox="1"/>
          <p:nvPr userDrawn="1"/>
        </p:nvSpPr>
        <p:spPr>
          <a:xfrm>
            <a:off x="0" y="6595656"/>
            <a:ext cx="1299594"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A80000"/>
                </a:solidFill>
                <a:latin typeface="Calibri" panose="020F0502020204030204" pitchFamily="34" charset="0"/>
              </a:rPr>
              <a:t>Official Information</a:t>
            </a:r>
          </a:p>
        </p:txBody>
      </p:sp>
    </p:spTree>
    <p:extLst>
      <p:ext uri="{BB962C8B-B14F-4D97-AF65-F5344CB8AC3E}">
        <p14:creationId xmlns:p14="http://schemas.microsoft.com/office/powerpoint/2010/main" val="291184526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solidFill>
                <a:srgbClr val="B31166"/>
              </a:solidFill>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58B81FD-14CC-4BCA-81F5-D50AA8CEAA16}" type="slidenum">
              <a:rPr lang="en-GB" smtClean="0">
                <a:solidFill>
                  <a:prstClr val="white"/>
                </a:solidFill>
              </a:rPr>
              <a:pPr/>
              <a:t>‹#›</a:t>
            </a:fld>
            <a:endParaRPr lang="en-GB">
              <a:solidFill>
                <a:prstClr val="white"/>
              </a:solidFill>
            </a:endParaRPr>
          </a:p>
        </p:txBody>
      </p:sp>
      <p:sp>
        <p:nvSpPr>
          <p:cNvPr id="9" name="MSIPCMContentMarking" descr="{&quot;HashCode&quot;:-1221952806,&quot;Placement&quot;:&quot;Header&quot;}">
            <a:extLst>
              <a:ext uri="{FF2B5EF4-FFF2-40B4-BE49-F238E27FC236}">
                <a16:creationId xmlns:a16="http://schemas.microsoft.com/office/drawing/2014/main" id="{7556C8B6-28AE-4FC5-9F27-5BEB4199FC62}"/>
              </a:ext>
            </a:extLst>
          </p:cNvPr>
          <p:cNvSpPr txBox="1"/>
          <p:nvPr userDrawn="1"/>
        </p:nvSpPr>
        <p:spPr>
          <a:xfrm>
            <a:off x="0" y="0"/>
            <a:ext cx="1299594"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A80000"/>
                </a:solidFill>
                <a:latin typeface="Calibri" panose="020F0502020204030204" pitchFamily="34" charset="0"/>
              </a:rPr>
              <a:t>Official Information</a:t>
            </a:r>
          </a:p>
        </p:txBody>
      </p:sp>
      <p:sp>
        <p:nvSpPr>
          <p:cNvPr id="10" name="MSIPCMContentMarking" descr="{&quot;HashCode&quot;:-1197815237,&quot;Placement&quot;:&quot;Footer&quot;}">
            <a:extLst>
              <a:ext uri="{FF2B5EF4-FFF2-40B4-BE49-F238E27FC236}">
                <a16:creationId xmlns:a16="http://schemas.microsoft.com/office/drawing/2014/main" id="{97112912-2982-4AA4-A953-0B7B088E331A}"/>
              </a:ext>
            </a:extLst>
          </p:cNvPr>
          <p:cNvSpPr txBox="1"/>
          <p:nvPr userDrawn="1"/>
        </p:nvSpPr>
        <p:spPr>
          <a:xfrm>
            <a:off x="0" y="6595656"/>
            <a:ext cx="1299594"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A80000"/>
                </a:solidFill>
                <a:latin typeface="Calibri" panose="020F0502020204030204" pitchFamily="34" charset="0"/>
              </a:rPr>
              <a:t>Official Information</a:t>
            </a:r>
          </a:p>
        </p:txBody>
      </p:sp>
    </p:spTree>
    <p:extLst>
      <p:ext uri="{BB962C8B-B14F-4D97-AF65-F5344CB8AC3E}">
        <p14:creationId xmlns:p14="http://schemas.microsoft.com/office/powerpoint/2010/main" val="269478594"/>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3FE5E97-0D83-46D0-B90C-17E6ECC0C45C}" type="datetimeFigureOut">
              <a:rPr lang="en-GB" smtClean="0">
                <a:solidFill>
                  <a:srgbClr val="B31166"/>
                </a:solidFill>
              </a:rPr>
              <a:pPr/>
              <a:t>01/10/2020</a:t>
            </a:fld>
            <a:endParaRPr lang="en-GB">
              <a:solidFill>
                <a:srgbClr val="B31166"/>
              </a:solidFill>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solidFill>
                <a:srgbClr val="B31166"/>
              </a:solidFill>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58B81FD-14CC-4BCA-81F5-D50AA8CEAA16}" type="slidenum">
              <a:rPr lang="en-GB" smtClean="0">
                <a:solidFill>
                  <a:prstClr val="white"/>
                </a:solidFill>
              </a:rPr>
              <a:pPr/>
              <a:t>‹#›</a:t>
            </a:fld>
            <a:endParaRPr lang="en-GB">
              <a:solidFill>
                <a:prstClr val="white"/>
              </a:solidFill>
            </a:endParaRPr>
          </a:p>
        </p:txBody>
      </p:sp>
      <p:sp>
        <p:nvSpPr>
          <p:cNvPr id="9" name="MSIPCMContentMarking" descr="{&quot;HashCode&quot;:-1221952806,&quot;Placement&quot;:&quot;Header&quot;}">
            <a:extLst>
              <a:ext uri="{FF2B5EF4-FFF2-40B4-BE49-F238E27FC236}">
                <a16:creationId xmlns:a16="http://schemas.microsoft.com/office/drawing/2014/main" id="{99832A5C-FAE3-4A7B-8129-08DAAB240E97}"/>
              </a:ext>
            </a:extLst>
          </p:cNvPr>
          <p:cNvSpPr txBox="1"/>
          <p:nvPr userDrawn="1"/>
        </p:nvSpPr>
        <p:spPr>
          <a:xfrm>
            <a:off x="0" y="0"/>
            <a:ext cx="1299594"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A80000"/>
                </a:solidFill>
                <a:latin typeface="Calibri" panose="020F0502020204030204" pitchFamily="34" charset="0"/>
              </a:rPr>
              <a:t>Official Information</a:t>
            </a:r>
          </a:p>
        </p:txBody>
      </p:sp>
      <p:sp>
        <p:nvSpPr>
          <p:cNvPr id="10" name="MSIPCMContentMarking" descr="{&quot;HashCode&quot;:-1197815237,&quot;Placement&quot;:&quot;Footer&quot;}">
            <a:extLst>
              <a:ext uri="{FF2B5EF4-FFF2-40B4-BE49-F238E27FC236}">
                <a16:creationId xmlns:a16="http://schemas.microsoft.com/office/drawing/2014/main" id="{288281C4-EC10-46A7-A1C4-4AAA92C414EF}"/>
              </a:ext>
            </a:extLst>
          </p:cNvPr>
          <p:cNvSpPr txBox="1"/>
          <p:nvPr userDrawn="1"/>
        </p:nvSpPr>
        <p:spPr>
          <a:xfrm>
            <a:off x="0" y="6595656"/>
            <a:ext cx="1299594"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A80000"/>
                </a:solidFill>
                <a:latin typeface="Calibri" panose="020F0502020204030204" pitchFamily="34" charset="0"/>
              </a:rPr>
              <a:t>Official Information</a:t>
            </a:r>
          </a:p>
        </p:txBody>
      </p:sp>
    </p:spTree>
    <p:extLst>
      <p:ext uri="{BB962C8B-B14F-4D97-AF65-F5344CB8AC3E}">
        <p14:creationId xmlns:p14="http://schemas.microsoft.com/office/powerpoint/2010/main" val="953938818"/>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chart" Target="../charts/chart10.xml"/><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package" Target="../embeddings/Microsoft_Word_Document.docx"/></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tags" Target="../tags/tag22.xml"/><Relationship Id="rId4" Type="http://schemas.openxmlformats.org/officeDocument/2006/relationships/chart" Target="../charts/chart17.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2400" b="1" dirty="0">
                <a:solidFill>
                  <a:schemeClr val="accent1">
                    <a:lumMod val="75000"/>
                  </a:schemeClr>
                </a:solidFill>
              </a:rPr>
              <a:t>North Ayrshire Child Protection Committee</a:t>
            </a:r>
            <a:br>
              <a:rPr lang="en-GB" sz="2400" b="1" dirty="0">
                <a:solidFill>
                  <a:schemeClr val="accent1">
                    <a:lumMod val="75000"/>
                  </a:schemeClr>
                </a:solidFill>
              </a:rPr>
            </a:br>
            <a:r>
              <a:rPr lang="en-GB" sz="2400" b="1" dirty="0">
                <a:solidFill>
                  <a:schemeClr val="accent1">
                    <a:lumMod val="75000"/>
                  </a:schemeClr>
                </a:solidFill>
              </a:rPr>
              <a:t>Learning and Development Annual Report</a:t>
            </a:r>
            <a:br>
              <a:rPr lang="en-GB" sz="2000" dirty="0">
                <a:solidFill>
                  <a:schemeClr val="accent1">
                    <a:lumMod val="75000"/>
                  </a:schemeClr>
                </a:solidFill>
              </a:rPr>
            </a:br>
            <a:br>
              <a:rPr lang="en-GB" sz="2000" dirty="0">
                <a:solidFill>
                  <a:schemeClr val="accent1">
                    <a:lumMod val="75000"/>
                  </a:schemeClr>
                </a:solidFill>
              </a:rPr>
            </a:br>
            <a:r>
              <a:rPr lang="en-GB" sz="2000" dirty="0">
                <a:solidFill>
                  <a:schemeClr val="accent1">
                    <a:lumMod val="75000"/>
                  </a:schemeClr>
                </a:solidFill>
              </a:rPr>
              <a:t>January 2019 – December 2019</a:t>
            </a:r>
          </a:p>
        </p:txBody>
      </p:sp>
      <p:sp>
        <p:nvSpPr>
          <p:cNvPr id="3" name="Rectangle 2"/>
          <p:cNvSpPr>
            <a:spLocks noChangeArrowheads="1"/>
          </p:cNvSpPr>
          <p:nvPr/>
        </p:nvSpPr>
        <p:spPr bwMode="auto">
          <a:xfrm>
            <a:off x="1313645" y="113334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4" name="Object 3"/>
          <p:cNvGraphicFramePr>
            <a:graphicFrameLocks noChangeAspect="1"/>
          </p:cNvGraphicFramePr>
          <p:nvPr>
            <p:extLst>
              <p:ext uri="{D42A27DB-BD31-4B8C-83A1-F6EECF244321}">
                <p14:modId xmlns:p14="http://schemas.microsoft.com/office/powerpoint/2010/main" val="4016204650"/>
              </p:ext>
            </p:extLst>
          </p:nvPr>
        </p:nvGraphicFramePr>
        <p:xfrm>
          <a:off x="1313645" y="1133340"/>
          <a:ext cx="2505075" cy="1666875"/>
        </p:xfrm>
        <a:graphic>
          <a:graphicData uri="http://schemas.openxmlformats.org/presentationml/2006/ole">
            <mc:AlternateContent xmlns:mc="http://schemas.openxmlformats.org/markup-compatibility/2006">
              <mc:Choice xmlns:v="urn:schemas-microsoft-com:vml" Requires="v">
                <p:oleObj spid="_x0000_s2097" name="Document" r:id="rId4" imgW="2510833" imgH="1668377" progId="Word.Document.8">
                  <p:embed/>
                </p:oleObj>
              </mc:Choice>
              <mc:Fallback>
                <p:oleObj name="Document" r:id="rId4" imgW="2510833" imgH="1668377" progId="Word.Document.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3645" y="1133340"/>
                        <a:ext cx="2505075" cy="1666875"/>
                      </a:xfrm>
                      <a:prstGeom prst="rect">
                        <a:avLst/>
                      </a:prstGeom>
                      <a:noFill/>
                    </p:spPr>
                  </p:pic>
                </p:oleObj>
              </mc:Fallback>
            </mc:AlternateContent>
          </a:graphicData>
        </a:graphic>
      </p:graphicFrame>
    </p:spTree>
    <p:custDataLst>
      <p:tags r:id="rId2"/>
    </p:custDataLst>
    <p:extLst>
      <p:ext uri="{BB962C8B-B14F-4D97-AF65-F5344CB8AC3E}">
        <p14:creationId xmlns:p14="http://schemas.microsoft.com/office/powerpoint/2010/main" val="1779284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t>Domestic Abuse Session - 2 Sessions in 2019* </a:t>
            </a:r>
          </a:p>
        </p:txBody>
      </p:sp>
      <p:graphicFrame>
        <p:nvGraphicFramePr>
          <p:cNvPr id="22" name="Content Placeholder 21"/>
          <p:cNvGraphicFramePr>
            <a:graphicFrameLocks noGrp="1"/>
          </p:cNvGraphicFramePr>
          <p:nvPr>
            <p:ph sz="half" idx="1"/>
            <p:extLst>
              <p:ext uri="{D42A27DB-BD31-4B8C-83A1-F6EECF244321}">
                <p14:modId xmlns:p14="http://schemas.microsoft.com/office/powerpoint/2010/main" val="3737272080"/>
              </p:ext>
            </p:extLst>
          </p:nvPr>
        </p:nvGraphicFramePr>
        <p:xfrm>
          <a:off x="1154954" y="2603500"/>
          <a:ext cx="4824413" cy="3416300"/>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8C87220E-016A-4FA9-AEAC-6975B0C097B8}"/>
              </a:ext>
            </a:extLst>
          </p:cNvPr>
          <p:cNvSpPr>
            <a:spLocks noGrp="1"/>
          </p:cNvSpPr>
          <p:nvPr>
            <p:ph sz="half" idx="2"/>
          </p:nvPr>
        </p:nvSpPr>
        <p:spPr/>
        <p:txBody>
          <a:bodyPr/>
          <a:lstStyle/>
          <a:p>
            <a:pPr marL="0" indent="0">
              <a:buNone/>
            </a:pPr>
            <a:r>
              <a:rPr lang="en-GB" b="1" dirty="0"/>
              <a:t>Comments from Participants </a:t>
            </a:r>
          </a:p>
          <a:p>
            <a:r>
              <a:rPr lang="en-GB" dirty="0"/>
              <a:t>‘Enjoyed the reflective sessions with group members’</a:t>
            </a:r>
          </a:p>
          <a:p>
            <a:r>
              <a:rPr lang="en-GB" dirty="0"/>
              <a:t>‘Multi agency approach helped me to understand other’s roles and responsibilities in the process’</a:t>
            </a:r>
          </a:p>
          <a:p>
            <a:r>
              <a:rPr lang="en-GB" dirty="0"/>
              <a:t>‘Good to get Scotland wide statistics on DA’ </a:t>
            </a:r>
          </a:p>
          <a:p>
            <a:endParaRPr lang="en-GB" dirty="0"/>
          </a:p>
        </p:txBody>
      </p:sp>
      <p:sp>
        <p:nvSpPr>
          <p:cNvPr id="4" name="TextBox 3">
            <a:extLst>
              <a:ext uri="{FF2B5EF4-FFF2-40B4-BE49-F238E27FC236}">
                <a16:creationId xmlns:a16="http://schemas.microsoft.com/office/drawing/2014/main" id="{6694D8D3-ABD7-49C9-B4FD-5F1AC8CDEE8A}"/>
              </a:ext>
            </a:extLst>
          </p:cNvPr>
          <p:cNvSpPr txBox="1"/>
          <p:nvPr/>
        </p:nvSpPr>
        <p:spPr>
          <a:xfrm>
            <a:off x="1154954" y="6019800"/>
            <a:ext cx="4919937" cy="369332"/>
          </a:xfrm>
          <a:prstGeom prst="rect">
            <a:avLst/>
          </a:prstGeom>
          <a:noFill/>
        </p:spPr>
        <p:txBody>
          <a:bodyPr wrap="none" rtlCol="0">
            <a:spAutoFit/>
          </a:bodyPr>
          <a:lstStyle/>
          <a:p>
            <a:r>
              <a:rPr lang="en-GB" dirty="0"/>
              <a:t>*Delivered by North Ayrshire Women’s Aid </a:t>
            </a:r>
          </a:p>
        </p:txBody>
      </p:sp>
    </p:spTree>
    <p:custDataLst>
      <p:tags r:id="rId1"/>
    </p:custDataLst>
    <p:extLst>
      <p:ext uri="{BB962C8B-B14F-4D97-AF65-F5344CB8AC3E}">
        <p14:creationId xmlns:p14="http://schemas.microsoft.com/office/powerpoint/2010/main" val="843519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GB" sz="3200" dirty="0"/>
              <a:t>Working with Children and Young People Displaying Problematic Sexual Behaviour -  2 sessions in 2019 *</a:t>
            </a:r>
          </a:p>
        </p:txBody>
      </p:sp>
      <p:graphicFrame>
        <p:nvGraphicFramePr>
          <p:cNvPr id="10" name="Content Placeholder 9"/>
          <p:cNvGraphicFramePr>
            <a:graphicFrameLocks noGrp="1"/>
          </p:cNvGraphicFramePr>
          <p:nvPr>
            <p:ph sz="half" idx="1"/>
            <p:extLst>
              <p:ext uri="{D42A27DB-BD31-4B8C-83A1-F6EECF244321}">
                <p14:modId xmlns:p14="http://schemas.microsoft.com/office/powerpoint/2010/main" val="940481771"/>
              </p:ext>
            </p:extLst>
          </p:nvPr>
        </p:nvGraphicFramePr>
        <p:xfrm>
          <a:off x="1155700" y="2603500"/>
          <a:ext cx="4824413" cy="3416300"/>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5">
            <a:extLst>
              <a:ext uri="{FF2B5EF4-FFF2-40B4-BE49-F238E27FC236}">
                <a16:creationId xmlns:a16="http://schemas.microsoft.com/office/drawing/2014/main" id="{5727C47E-BD5E-428D-B8A1-017C12C5F7C9}"/>
              </a:ext>
            </a:extLst>
          </p:cNvPr>
          <p:cNvSpPr>
            <a:spLocks noGrp="1"/>
          </p:cNvSpPr>
          <p:nvPr>
            <p:ph sz="half" idx="2"/>
          </p:nvPr>
        </p:nvSpPr>
        <p:spPr/>
        <p:txBody>
          <a:bodyPr>
            <a:normAutofit fontScale="85000" lnSpcReduction="20000"/>
          </a:bodyPr>
          <a:lstStyle/>
          <a:p>
            <a:pPr marL="0" indent="0">
              <a:buNone/>
            </a:pPr>
            <a:r>
              <a:rPr lang="en-GB" dirty="0"/>
              <a:t>The course offers an opportunity to develop a shared understanding about sexual behaviours, terminology, definitions and the required approach. This is essential to promote effective outcomes in the multi-agency task of managing and reducing risk and improving the overall well-being of children with sexually problematic behaviours</a:t>
            </a:r>
          </a:p>
          <a:p>
            <a:pPr marL="0" indent="0">
              <a:buNone/>
            </a:pPr>
            <a:r>
              <a:rPr lang="en-GB" b="1" dirty="0"/>
              <a:t>Comments from Participants </a:t>
            </a:r>
          </a:p>
          <a:p>
            <a:r>
              <a:rPr lang="en-GB" dirty="0"/>
              <a:t>‘Given me confidence to question behaviours more’</a:t>
            </a:r>
          </a:p>
          <a:p>
            <a:r>
              <a:rPr lang="en-GB" dirty="0"/>
              <a:t>‘Awareness of what is problematic and how to support’</a:t>
            </a:r>
          </a:p>
          <a:p>
            <a:r>
              <a:rPr lang="en-GB" dirty="0"/>
              <a:t>‘Really insightful and good examples to help me understand the young people better’ </a:t>
            </a:r>
          </a:p>
          <a:p>
            <a:endParaRPr lang="en-GB" dirty="0"/>
          </a:p>
          <a:p>
            <a:endParaRPr lang="en-GB" dirty="0"/>
          </a:p>
        </p:txBody>
      </p:sp>
      <p:sp>
        <p:nvSpPr>
          <p:cNvPr id="2" name="TextBox 1">
            <a:extLst>
              <a:ext uri="{FF2B5EF4-FFF2-40B4-BE49-F238E27FC236}">
                <a16:creationId xmlns:a16="http://schemas.microsoft.com/office/drawing/2014/main" id="{7EC63ABD-1F9B-480A-994B-271DD30E4DAD}"/>
              </a:ext>
            </a:extLst>
          </p:cNvPr>
          <p:cNvSpPr txBox="1"/>
          <p:nvPr/>
        </p:nvSpPr>
        <p:spPr>
          <a:xfrm>
            <a:off x="1154954" y="6175717"/>
            <a:ext cx="3541354" cy="369332"/>
          </a:xfrm>
          <a:prstGeom prst="rect">
            <a:avLst/>
          </a:prstGeom>
          <a:noFill/>
        </p:spPr>
        <p:txBody>
          <a:bodyPr wrap="none" rtlCol="0">
            <a:spAutoFit/>
          </a:bodyPr>
          <a:lstStyle/>
          <a:p>
            <a:r>
              <a:rPr lang="en-GB" dirty="0"/>
              <a:t>*Delivered by the Aim Project </a:t>
            </a:r>
          </a:p>
        </p:txBody>
      </p:sp>
    </p:spTree>
    <p:custDataLst>
      <p:tags r:id="rId1"/>
    </p:custDataLst>
    <p:extLst>
      <p:ext uri="{BB962C8B-B14F-4D97-AF65-F5344CB8AC3E}">
        <p14:creationId xmlns:p14="http://schemas.microsoft.com/office/powerpoint/2010/main" val="1547929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t>Aim 3 Intervention – 1 session in 2019*</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3708537327"/>
              </p:ext>
            </p:extLst>
          </p:nvPr>
        </p:nvGraphicFramePr>
        <p:xfrm>
          <a:off x="1155700" y="2603500"/>
          <a:ext cx="4824413" cy="3416300"/>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AC85E16E-B8A1-43B7-AD23-FE433587360B}"/>
              </a:ext>
            </a:extLst>
          </p:cNvPr>
          <p:cNvSpPr>
            <a:spLocks noGrp="1"/>
          </p:cNvSpPr>
          <p:nvPr>
            <p:ph sz="half" idx="2"/>
          </p:nvPr>
        </p:nvSpPr>
        <p:spPr>
          <a:xfrm>
            <a:off x="6208712" y="2603499"/>
            <a:ext cx="4825159" cy="4141857"/>
          </a:xfrm>
        </p:spPr>
        <p:txBody>
          <a:bodyPr>
            <a:normAutofit lnSpcReduction="10000"/>
          </a:bodyPr>
          <a:lstStyle/>
          <a:p>
            <a:r>
              <a:rPr lang="en-GB" dirty="0"/>
              <a:t>This two-day course aims to develop practice confidence and competence in completing an AIM3 Assessment with a young person. This training provides the practitioner with skills in analysing harmful sexual behaviour to create profiles of risk and need and develop through case formulation, effective safety plans.</a:t>
            </a:r>
          </a:p>
          <a:p>
            <a:pPr marL="0" indent="0">
              <a:buNone/>
            </a:pPr>
            <a:r>
              <a:rPr lang="en-GB" b="1" dirty="0"/>
              <a:t>Comments from Participants </a:t>
            </a:r>
          </a:p>
          <a:p>
            <a:r>
              <a:rPr lang="en-GB" dirty="0"/>
              <a:t>‘Excellent course, I am now confident in using the assessment method’</a:t>
            </a:r>
          </a:p>
          <a:p>
            <a:r>
              <a:rPr lang="en-GB" dirty="0"/>
              <a:t>‘Enjoyed this course very much. Very informative and thought provoking’ </a:t>
            </a:r>
          </a:p>
          <a:p>
            <a:pPr>
              <a:buFont typeface="Wingdings" panose="05000000000000000000" pitchFamily="2" charset="2"/>
              <a:buChar char="Ø"/>
            </a:pPr>
            <a:endParaRPr lang="en-GB" dirty="0"/>
          </a:p>
        </p:txBody>
      </p:sp>
      <p:sp>
        <p:nvSpPr>
          <p:cNvPr id="4" name="TextBox 3">
            <a:extLst>
              <a:ext uri="{FF2B5EF4-FFF2-40B4-BE49-F238E27FC236}">
                <a16:creationId xmlns:a16="http://schemas.microsoft.com/office/drawing/2014/main" id="{3B1D68DD-7854-4716-B9D6-D8B0092C2BDE}"/>
              </a:ext>
            </a:extLst>
          </p:cNvPr>
          <p:cNvSpPr txBox="1"/>
          <p:nvPr/>
        </p:nvSpPr>
        <p:spPr>
          <a:xfrm>
            <a:off x="1463040" y="6189785"/>
            <a:ext cx="3477234" cy="369332"/>
          </a:xfrm>
          <a:prstGeom prst="rect">
            <a:avLst/>
          </a:prstGeom>
          <a:noFill/>
        </p:spPr>
        <p:txBody>
          <a:bodyPr wrap="none" rtlCol="0">
            <a:spAutoFit/>
          </a:bodyPr>
          <a:lstStyle/>
          <a:p>
            <a:r>
              <a:rPr lang="en-GB" dirty="0"/>
              <a:t>*Delivered by the Aim Project</a:t>
            </a:r>
          </a:p>
        </p:txBody>
      </p:sp>
    </p:spTree>
    <p:custDataLst>
      <p:tags r:id="rId1"/>
    </p:custDataLst>
    <p:extLst>
      <p:ext uri="{BB962C8B-B14F-4D97-AF65-F5344CB8AC3E}">
        <p14:creationId xmlns:p14="http://schemas.microsoft.com/office/powerpoint/2010/main" val="2300439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5117E-E061-452A-AF51-758F44293286}"/>
              </a:ext>
            </a:extLst>
          </p:cNvPr>
          <p:cNvSpPr>
            <a:spLocks noGrp="1"/>
          </p:cNvSpPr>
          <p:nvPr>
            <p:ph type="title"/>
          </p:nvPr>
        </p:nvSpPr>
        <p:spPr/>
        <p:txBody>
          <a:bodyPr/>
          <a:lstStyle/>
          <a:p>
            <a:r>
              <a:rPr lang="en-GB" dirty="0"/>
              <a:t>Child Sexual Abuse – 2 sessions in 2019*</a:t>
            </a:r>
          </a:p>
        </p:txBody>
      </p:sp>
      <p:graphicFrame>
        <p:nvGraphicFramePr>
          <p:cNvPr id="8" name="Content Placeholder 7">
            <a:extLst>
              <a:ext uri="{FF2B5EF4-FFF2-40B4-BE49-F238E27FC236}">
                <a16:creationId xmlns:a16="http://schemas.microsoft.com/office/drawing/2014/main" id="{4A857E96-5450-4BBD-87E6-7E542A974A42}"/>
              </a:ext>
            </a:extLst>
          </p:cNvPr>
          <p:cNvGraphicFramePr>
            <a:graphicFrameLocks noGrp="1"/>
          </p:cNvGraphicFramePr>
          <p:nvPr>
            <p:ph sz="half" idx="1"/>
            <p:extLst>
              <p:ext uri="{D42A27DB-BD31-4B8C-83A1-F6EECF244321}">
                <p14:modId xmlns:p14="http://schemas.microsoft.com/office/powerpoint/2010/main" val="1868126382"/>
              </p:ext>
            </p:extLst>
          </p:nvPr>
        </p:nvGraphicFramePr>
        <p:xfrm>
          <a:off x="1155700" y="2603500"/>
          <a:ext cx="4824413" cy="3416300"/>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4">
            <a:extLst>
              <a:ext uri="{FF2B5EF4-FFF2-40B4-BE49-F238E27FC236}">
                <a16:creationId xmlns:a16="http://schemas.microsoft.com/office/drawing/2014/main" id="{1F58FD47-9D09-4F80-B7F1-51DFA0437FBC}"/>
              </a:ext>
            </a:extLst>
          </p:cNvPr>
          <p:cNvSpPr>
            <a:spLocks noGrp="1"/>
          </p:cNvSpPr>
          <p:nvPr>
            <p:ph sz="half" idx="2"/>
          </p:nvPr>
        </p:nvSpPr>
        <p:spPr>
          <a:xfrm>
            <a:off x="6208712" y="2603499"/>
            <a:ext cx="4825159" cy="3863561"/>
          </a:xfrm>
        </p:spPr>
        <p:txBody>
          <a:bodyPr>
            <a:normAutofit fontScale="92500" lnSpcReduction="10000"/>
          </a:bodyPr>
          <a:lstStyle/>
          <a:p>
            <a:pPr marL="0" indent="0">
              <a:buNone/>
            </a:pPr>
            <a:r>
              <a:rPr lang="en-GB" dirty="0"/>
              <a:t>Aims of course</a:t>
            </a:r>
          </a:p>
          <a:p>
            <a:r>
              <a:rPr lang="en-GB" sz="1600" dirty="0"/>
              <a:t>Define sexual abuse</a:t>
            </a:r>
          </a:p>
          <a:p>
            <a:r>
              <a:rPr lang="en-GB" sz="1600" dirty="0"/>
              <a:t>Examples of how survivors can present</a:t>
            </a:r>
          </a:p>
          <a:p>
            <a:r>
              <a:rPr lang="en-GB" sz="1600" dirty="0"/>
              <a:t>Survivors’ stories, and statistics</a:t>
            </a:r>
          </a:p>
          <a:p>
            <a:r>
              <a:rPr lang="en-GB" sz="1600" dirty="0"/>
              <a:t>Demonstrate how you can support survivors</a:t>
            </a:r>
          </a:p>
          <a:p>
            <a:r>
              <a:rPr lang="en-GB" sz="1600" dirty="0"/>
              <a:t>Demonstrate how to look after yourself when working or supporting survivors</a:t>
            </a:r>
          </a:p>
          <a:p>
            <a:pPr marL="0" indent="0">
              <a:buNone/>
            </a:pPr>
            <a:r>
              <a:rPr lang="en-GB" b="1" dirty="0"/>
              <a:t>Comments from Participants </a:t>
            </a:r>
          </a:p>
          <a:p>
            <a:r>
              <a:rPr lang="en-GB" dirty="0"/>
              <a:t>‘More knowledgeable about signs of sexual abuse in children and adults’</a:t>
            </a:r>
          </a:p>
          <a:p>
            <a:r>
              <a:rPr lang="en-GB" dirty="0"/>
              <a:t>‘Confident on how to deal with disclosure’ </a:t>
            </a:r>
          </a:p>
          <a:p>
            <a:pPr>
              <a:buFont typeface="Wingdings" panose="05000000000000000000" pitchFamily="2" charset="2"/>
              <a:buChar char="Ø"/>
            </a:pPr>
            <a:endParaRPr lang="en-GB" dirty="0"/>
          </a:p>
          <a:p>
            <a:pPr>
              <a:buFont typeface="Wingdings" panose="05000000000000000000" pitchFamily="2" charset="2"/>
              <a:buChar char="Ø"/>
            </a:pPr>
            <a:endParaRPr lang="en-GB" dirty="0"/>
          </a:p>
          <a:p>
            <a:endParaRPr lang="en-GB" dirty="0"/>
          </a:p>
          <a:p>
            <a:endParaRPr lang="en-GB" dirty="0"/>
          </a:p>
          <a:p>
            <a:endParaRPr lang="en-GB" dirty="0"/>
          </a:p>
          <a:p>
            <a:endParaRPr lang="en-GB" dirty="0"/>
          </a:p>
          <a:p>
            <a:endParaRPr lang="en-GB" dirty="0"/>
          </a:p>
        </p:txBody>
      </p:sp>
      <p:graphicFrame>
        <p:nvGraphicFramePr>
          <p:cNvPr id="9" name="Content Placeholder 7">
            <a:extLst>
              <a:ext uri="{FF2B5EF4-FFF2-40B4-BE49-F238E27FC236}">
                <a16:creationId xmlns:a16="http://schemas.microsoft.com/office/drawing/2014/main" id="{5BEF0765-2B1B-4C47-9E45-4D5126607C06}"/>
              </a:ext>
            </a:extLst>
          </p:cNvPr>
          <p:cNvGraphicFramePr>
            <a:graphicFrameLocks/>
          </p:cNvGraphicFramePr>
          <p:nvPr>
            <p:extLst>
              <p:ext uri="{D42A27DB-BD31-4B8C-83A1-F6EECF244321}">
                <p14:modId xmlns:p14="http://schemas.microsoft.com/office/powerpoint/2010/main" val="1868126382"/>
              </p:ext>
            </p:extLst>
          </p:nvPr>
        </p:nvGraphicFramePr>
        <p:xfrm>
          <a:off x="1154954" y="2603500"/>
          <a:ext cx="4824413" cy="34163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ontent Placeholder 7">
            <a:extLst>
              <a:ext uri="{FF2B5EF4-FFF2-40B4-BE49-F238E27FC236}">
                <a16:creationId xmlns:a16="http://schemas.microsoft.com/office/drawing/2014/main" id="{D20E1D11-263E-4E60-BB6D-D503BA7F2B8C}"/>
              </a:ext>
            </a:extLst>
          </p:cNvPr>
          <p:cNvGraphicFramePr>
            <a:graphicFrameLocks/>
          </p:cNvGraphicFramePr>
          <p:nvPr>
            <p:extLst>
              <p:ext uri="{D42A27DB-BD31-4B8C-83A1-F6EECF244321}">
                <p14:modId xmlns:p14="http://schemas.microsoft.com/office/powerpoint/2010/main" val="452009798"/>
              </p:ext>
            </p:extLst>
          </p:nvPr>
        </p:nvGraphicFramePr>
        <p:xfrm>
          <a:off x="1308100" y="2755900"/>
          <a:ext cx="4824413" cy="3416300"/>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D979E9A7-AD2D-4ECD-A85A-7C6A12B9D123}"/>
              </a:ext>
            </a:extLst>
          </p:cNvPr>
          <p:cNvSpPr txBox="1"/>
          <p:nvPr/>
        </p:nvSpPr>
        <p:spPr>
          <a:xfrm>
            <a:off x="1308100" y="6139934"/>
            <a:ext cx="3687228" cy="369332"/>
          </a:xfrm>
          <a:prstGeom prst="rect">
            <a:avLst/>
          </a:prstGeom>
          <a:noFill/>
        </p:spPr>
        <p:txBody>
          <a:bodyPr wrap="none" rtlCol="0">
            <a:spAutoFit/>
          </a:bodyPr>
          <a:lstStyle/>
          <a:p>
            <a:r>
              <a:rPr lang="en-GB" dirty="0"/>
              <a:t>*Delivered by Break the Silence</a:t>
            </a:r>
          </a:p>
        </p:txBody>
      </p:sp>
    </p:spTree>
    <p:custDataLst>
      <p:tags r:id="rId1"/>
    </p:custDataLst>
    <p:extLst>
      <p:ext uri="{BB962C8B-B14F-4D97-AF65-F5344CB8AC3E}">
        <p14:creationId xmlns:p14="http://schemas.microsoft.com/office/powerpoint/2010/main" val="4060709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t>Children’s Rights - 2 Sessions in 2019</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1766600600"/>
              </p:ext>
            </p:extLst>
          </p:nvPr>
        </p:nvGraphicFramePr>
        <p:xfrm>
          <a:off x="1155700" y="2603500"/>
          <a:ext cx="4824413" cy="3416300"/>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874970FD-091C-47FC-BBBF-C6F892790A97}"/>
              </a:ext>
            </a:extLst>
          </p:cNvPr>
          <p:cNvSpPr>
            <a:spLocks noGrp="1"/>
          </p:cNvSpPr>
          <p:nvPr>
            <p:ph sz="half" idx="2"/>
          </p:nvPr>
        </p:nvSpPr>
        <p:spPr/>
        <p:txBody>
          <a:bodyPr/>
          <a:lstStyle/>
          <a:p>
            <a:pPr marL="0" indent="0">
              <a:buNone/>
            </a:pPr>
            <a:r>
              <a:rPr lang="en-GB" b="1" dirty="0"/>
              <a:t>Comments from Participants </a:t>
            </a:r>
          </a:p>
          <a:p>
            <a:r>
              <a:rPr lang="en-GB" dirty="0"/>
              <a:t>‘Group work was good lot’s of information’ </a:t>
            </a:r>
          </a:p>
          <a:p>
            <a:r>
              <a:rPr lang="en-GB" dirty="0"/>
              <a:t>‘Very confident to put new skills into practice’</a:t>
            </a:r>
          </a:p>
          <a:p>
            <a:r>
              <a:rPr lang="en-GB" dirty="0"/>
              <a:t>‘I now have a greater understanding of children’s rights and how it fits in my role’</a:t>
            </a:r>
          </a:p>
        </p:txBody>
      </p:sp>
    </p:spTree>
    <p:custDataLst>
      <p:tags r:id="rId1"/>
    </p:custDataLst>
    <p:extLst>
      <p:ext uri="{BB962C8B-B14F-4D97-AF65-F5344CB8AC3E}">
        <p14:creationId xmlns:p14="http://schemas.microsoft.com/office/powerpoint/2010/main" val="2167923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Child Protection Awareness - 5 Sessions in 2019</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1725057392"/>
              </p:ext>
            </p:extLst>
          </p:nvPr>
        </p:nvGraphicFramePr>
        <p:xfrm>
          <a:off x="1155700" y="2603500"/>
          <a:ext cx="4824413" cy="3416300"/>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280FC658-3ED9-4232-A018-0CA941E1ED9F}"/>
              </a:ext>
            </a:extLst>
          </p:cNvPr>
          <p:cNvSpPr>
            <a:spLocks noGrp="1"/>
          </p:cNvSpPr>
          <p:nvPr>
            <p:ph sz="half" idx="2"/>
          </p:nvPr>
        </p:nvSpPr>
        <p:spPr/>
        <p:txBody>
          <a:bodyPr/>
          <a:lstStyle/>
          <a:p>
            <a:pPr marL="0" indent="0">
              <a:buNone/>
            </a:pPr>
            <a:r>
              <a:rPr lang="en-GB" b="1" dirty="0"/>
              <a:t>Comments from Participants </a:t>
            </a:r>
          </a:p>
          <a:p>
            <a:r>
              <a:rPr lang="en-GB" dirty="0"/>
              <a:t>Excellent update in awareness</a:t>
            </a:r>
          </a:p>
          <a:p>
            <a:r>
              <a:rPr lang="en-GB" dirty="0"/>
              <a:t>Training was appropriate and facilitator made it interesting</a:t>
            </a:r>
          </a:p>
          <a:p>
            <a:r>
              <a:rPr lang="en-GB" dirty="0"/>
              <a:t>Engaging group discussions</a:t>
            </a:r>
          </a:p>
          <a:p>
            <a:endParaRPr lang="en-GB" dirty="0"/>
          </a:p>
        </p:txBody>
      </p:sp>
    </p:spTree>
    <p:custDataLst>
      <p:tags r:id="rId1"/>
    </p:custDataLst>
    <p:extLst>
      <p:ext uri="{BB962C8B-B14F-4D97-AF65-F5344CB8AC3E}">
        <p14:creationId xmlns:p14="http://schemas.microsoft.com/office/powerpoint/2010/main" val="2276432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Resilience: Trauma Informed Practice - </a:t>
            </a:r>
            <a:br>
              <a:rPr lang="en-GB" dirty="0"/>
            </a:br>
            <a:r>
              <a:rPr lang="en-GB" dirty="0"/>
              <a:t>3 sessions in 2019</a:t>
            </a:r>
          </a:p>
        </p:txBody>
      </p:sp>
      <p:graphicFrame>
        <p:nvGraphicFramePr>
          <p:cNvPr id="12" name="Content Placeholder 11"/>
          <p:cNvGraphicFramePr>
            <a:graphicFrameLocks noGrp="1"/>
          </p:cNvGraphicFramePr>
          <p:nvPr>
            <p:ph sz="half" idx="1"/>
            <p:extLst>
              <p:ext uri="{D42A27DB-BD31-4B8C-83A1-F6EECF244321}">
                <p14:modId xmlns:p14="http://schemas.microsoft.com/office/powerpoint/2010/main" val="2770876535"/>
              </p:ext>
            </p:extLst>
          </p:nvPr>
        </p:nvGraphicFramePr>
        <p:xfrm>
          <a:off x="1155700" y="2603500"/>
          <a:ext cx="4824413" cy="3416300"/>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D31BB9F2-3FD6-4F00-84DC-A7E044F5C36F}"/>
              </a:ext>
            </a:extLst>
          </p:cNvPr>
          <p:cNvSpPr>
            <a:spLocks noGrp="1"/>
          </p:cNvSpPr>
          <p:nvPr>
            <p:ph sz="half" idx="2"/>
          </p:nvPr>
        </p:nvSpPr>
        <p:spPr/>
        <p:txBody>
          <a:bodyPr/>
          <a:lstStyle/>
          <a:p>
            <a:pPr marL="0" indent="0">
              <a:buNone/>
            </a:pPr>
            <a:r>
              <a:rPr lang="en-GB" b="1" dirty="0"/>
              <a:t>Comments from Participants </a:t>
            </a:r>
          </a:p>
          <a:p>
            <a:r>
              <a:rPr lang="en-GB" dirty="0"/>
              <a:t>‘Very confident, important to understand how trauma has a direct impact on family functioning and how factors need to be considered in a more therapeutic way’</a:t>
            </a:r>
          </a:p>
          <a:p>
            <a:r>
              <a:rPr lang="en-GB" dirty="0"/>
              <a:t>‘Will think more about not just children and the behaviour that they are showing but their parent and their possible ACEs and how this impacts them and their children’</a:t>
            </a:r>
          </a:p>
        </p:txBody>
      </p:sp>
    </p:spTree>
    <p:custDataLst>
      <p:tags r:id="rId1"/>
    </p:custDataLst>
    <p:extLst>
      <p:ext uri="{BB962C8B-B14F-4D97-AF65-F5344CB8AC3E}">
        <p14:creationId xmlns:p14="http://schemas.microsoft.com/office/powerpoint/2010/main" val="2993895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National Risk Framework - 2 Sessions in 2019</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304024206"/>
              </p:ext>
            </p:extLst>
          </p:nvPr>
        </p:nvGraphicFramePr>
        <p:xfrm>
          <a:off x="1155700" y="2603500"/>
          <a:ext cx="4824413" cy="3416300"/>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E1DD4923-FA5B-4EDC-A557-AD5254BF1293}"/>
              </a:ext>
            </a:extLst>
          </p:cNvPr>
          <p:cNvSpPr>
            <a:spLocks noGrp="1"/>
          </p:cNvSpPr>
          <p:nvPr>
            <p:ph sz="half" idx="2"/>
          </p:nvPr>
        </p:nvSpPr>
        <p:spPr/>
        <p:txBody>
          <a:bodyPr/>
          <a:lstStyle/>
          <a:p>
            <a:pPr marL="0" indent="0">
              <a:buNone/>
            </a:pPr>
            <a:r>
              <a:rPr lang="en-GB" b="1" dirty="0"/>
              <a:t>Comments from Participants </a:t>
            </a:r>
          </a:p>
          <a:p>
            <a:r>
              <a:rPr lang="en-GB" dirty="0"/>
              <a:t>‘I am able to use risk tools more effectively’</a:t>
            </a:r>
          </a:p>
          <a:p>
            <a:r>
              <a:rPr lang="en-GB" dirty="0"/>
              <a:t>‘Have a better understanding of the tools available to me’</a:t>
            </a:r>
          </a:p>
          <a:p>
            <a:r>
              <a:rPr lang="en-GB" dirty="0"/>
              <a:t>‘The facilitator explained all the tools in a way that was easy to understand’</a:t>
            </a:r>
          </a:p>
        </p:txBody>
      </p:sp>
    </p:spTree>
    <p:custDataLst>
      <p:tags r:id="rId1"/>
    </p:custDataLst>
    <p:extLst>
      <p:ext uri="{BB962C8B-B14F-4D97-AF65-F5344CB8AC3E}">
        <p14:creationId xmlns:p14="http://schemas.microsoft.com/office/powerpoint/2010/main" val="385065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Children Who are Fatally Injured or Harmed by Their Parents - 1 Session in 2019</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385073343"/>
              </p:ext>
            </p:extLst>
          </p:nvPr>
        </p:nvGraphicFramePr>
        <p:xfrm>
          <a:off x="1155700" y="2603500"/>
          <a:ext cx="4824413" cy="3416300"/>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5">
            <a:extLst>
              <a:ext uri="{FF2B5EF4-FFF2-40B4-BE49-F238E27FC236}">
                <a16:creationId xmlns:a16="http://schemas.microsoft.com/office/drawing/2014/main" id="{B7A10DC3-084B-4B11-9E12-3E418BB07453}"/>
              </a:ext>
            </a:extLst>
          </p:cNvPr>
          <p:cNvSpPr>
            <a:spLocks noGrp="1"/>
          </p:cNvSpPr>
          <p:nvPr>
            <p:ph sz="half" idx="2"/>
          </p:nvPr>
        </p:nvSpPr>
        <p:spPr/>
        <p:txBody>
          <a:bodyPr/>
          <a:lstStyle/>
          <a:p>
            <a:pPr marL="0" indent="0">
              <a:buNone/>
            </a:pPr>
            <a:r>
              <a:rPr lang="en-GB" b="1" dirty="0"/>
              <a:t>Comments from Participants </a:t>
            </a:r>
          </a:p>
          <a:p>
            <a:r>
              <a:rPr lang="en-GB" dirty="0"/>
              <a:t>‘Lots of info, very interesting material while challenging content’</a:t>
            </a:r>
          </a:p>
          <a:p>
            <a:r>
              <a:rPr lang="en-GB" dirty="0"/>
              <a:t>‘Presentation well presented and informative’</a:t>
            </a:r>
          </a:p>
          <a:p>
            <a:r>
              <a:rPr lang="en-GB" dirty="0"/>
              <a:t>‘Very Informative and knowledgeable’</a:t>
            </a:r>
          </a:p>
          <a:p>
            <a:pPr marL="0" indent="0">
              <a:buNone/>
            </a:pPr>
            <a:endParaRPr lang="en-GB" dirty="0"/>
          </a:p>
        </p:txBody>
      </p:sp>
    </p:spTree>
    <p:custDataLst>
      <p:tags r:id="rId1"/>
    </p:custDataLst>
    <p:extLst>
      <p:ext uri="{BB962C8B-B14F-4D97-AF65-F5344CB8AC3E}">
        <p14:creationId xmlns:p14="http://schemas.microsoft.com/office/powerpoint/2010/main" val="3059367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SCRA-Mock Hearing Sessions 2 sessions in 2019</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049209515"/>
              </p:ext>
            </p:extLst>
          </p:nvPr>
        </p:nvGraphicFramePr>
        <p:xfrm>
          <a:off x="1155700" y="2603500"/>
          <a:ext cx="4824413" cy="3416300"/>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5">
            <a:extLst>
              <a:ext uri="{FF2B5EF4-FFF2-40B4-BE49-F238E27FC236}">
                <a16:creationId xmlns:a16="http://schemas.microsoft.com/office/drawing/2014/main" id="{B7A10DC3-084B-4B11-9E12-3E418BB07453}"/>
              </a:ext>
            </a:extLst>
          </p:cNvPr>
          <p:cNvSpPr>
            <a:spLocks noGrp="1"/>
          </p:cNvSpPr>
          <p:nvPr>
            <p:ph sz="half" idx="2"/>
          </p:nvPr>
        </p:nvSpPr>
        <p:spPr/>
        <p:txBody>
          <a:bodyPr/>
          <a:lstStyle/>
          <a:p>
            <a:pPr marL="0" indent="0">
              <a:buNone/>
            </a:pPr>
            <a:r>
              <a:rPr lang="en-GB" b="1" dirty="0"/>
              <a:t>Comments from Participants </a:t>
            </a:r>
          </a:p>
          <a:p>
            <a:pPr>
              <a:buFont typeface="Wingdings" panose="05000000000000000000" pitchFamily="2" charset="2"/>
              <a:buChar char="Ø"/>
            </a:pPr>
            <a:r>
              <a:rPr lang="en-GB" dirty="0"/>
              <a:t>Really good introduction into process</a:t>
            </a:r>
          </a:p>
          <a:p>
            <a:pPr>
              <a:buFont typeface="Wingdings" panose="05000000000000000000" pitchFamily="2" charset="2"/>
              <a:buChar char="Ø"/>
            </a:pPr>
            <a:r>
              <a:rPr lang="en-GB" dirty="0"/>
              <a:t>Enjoyed the role play</a:t>
            </a:r>
          </a:p>
          <a:p>
            <a:pPr>
              <a:buFont typeface="Wingdings" panose="05000000000000000000" pitchFamily="2" charset="2"/>
              <a:buChar char="Ø"/>
            </a:pPr>
            <a:r>
              <a:rPr lang="en-GB" dirty="0"/>
              <a:t>Increased knowledge and confidence</a:t>
            </a:r>
          </a:p>
          <a:p>
            <a:pPr>
              <a:buFont typeface="Wingdings" panose="05000000000000000000" pitchFamily="2" charset="2"/>
              <a:buChar char="Ø"/>
            </a:pPr>
            <a:r>
              <a:rPr lang="en-GB" dirty="0"/>
              <a:t>Very well described by the trainers</a:t>
            </a:r>
          </a:p>
          <a:p>
            <a:pPr>
              <a:buFont typeface="Wingdings" panose="05000000000000000000" pitchFamily="2" charset="2"/>
              <a:buChar char="Ø"/>
            </a:pPr>
            <a:r>
              <a:rPr lang="en-GB" dirty="0"/>
              <a:t>Very informative</a:t>
            </a:r>
          </a:p>
        </p:txBody>
      </p:sp>
    </p:spTree>
    <p:custDataLst>
      <p:tags r:id="rId1"/>
    </p:custDataLst>
    <p:extLst>
      <p:ext uri="{BB962C8B-B14F-4D97-AF65-F5344CB8AC3E}">
        <p14:creationId xmlns:p14="http://schemas.microsoft.com/office/powerpoint/2010/main" val="425242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normAutofit/>
          </a:bodyPr>
          <a:lstStyle/>
          <a:p>
            <a:pPr algn="ctr"/>
            <a:r>
              <a:rPr lang="en-GB" sz="3600" dirty="0"/>
              <a:t>Calendar</a:t>
            </a:r>
          </a:p>
        </p:txBody>
      </p:sp>
      <p:graphicFrame>
        <p:nvGraphicFramePr>
          <p:cNvPr id="3" name="Content Placeholder 2">
            <a:extLst>
              <a:ext uri="{FF2B5EF4-FFF2-40B4-BE49-F238E27FC236}">
                <a16:creationId xmlns:a16="http://schemas.microsoft.com/office/drawing/2014/main" id="{E91D0255-E4DE-4265-9F1C-257FC38703F4}"/>
              </a:ext>
            </a:extLst>
          </p:cNvPr>
          <p:cNvGraphicFramePr>
            <a:graphicFrameLocks noGrp="1" noChangeAspect="1"/>
          </p:cNvGraphicFramePr>
          <p:nvPr>
            <p:ph idx="1"/>
            <p:extLst>
              <p:ext uri="{D42A27DB-BD31-4B8C-83A1-F6EECF244321}">
                <p14:modId xmlns:p14="http://schemas.microsoft.com/office/powerpoint/2010/main" val="1058223972"/>
              </p:ext>
            </p:extLst>
          </p:nvPr>
        </p:nvGraphicFramePr>
        <p:xfrm>
          <a:off x="1680754" y="2412274"/>
          <a:ext cx="7985759" cy="3607526"/>
        </p:xfrm>
        <a:graphic>
          <a:graphicData uri="http://schemas.openxmlformats.org/presentationml/2006/ole">
            <mc:AlternateContent xmlns:mc="http://schemas.openxmlformats.org/markup-compatibility/2006">
              <mc:Choice xmlns:v="urn:schemas-microsoft-com:vml" Requires="v">
                <p:oleObj spid="_x0000_s3111" name="Document" r:id="rId4" imgW="10700760" imgH="6588366" progId="Word.Document.12">
                  <p:embed/>
                </p:oleObj>
              </mc:Choice>
              <mc:Fallback>
                <p:oleObj name="Document" r:id="rId4" imgW="10700760" imgH="6588366" progId="Word.Document.12">
                  <p:embed/>
                  <p:pic>
                    <p:nvPicPr>
                      <p:cNvPr id="0" name=""/>
                      <p:cNvPicPr/>
                      <p:nvPr/>
                    </p:nvPicPr>
                    <p:blipFill>
                      <a:blip r:embed="rId5"/>
                      <a:stretch>
                        <a:fillRect/>
                      </a:stretch>
                    </p:blipFill>
                    <p:spPr>
                      <a:xfrm>
                        <a:off x="1680754" y="2412274"/>
                        <a:ext cx="7985759" cy="3607526"/>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702256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SCRA-Non Disclosure 4 sessions planned for 2019</a:t>
            </a:r>
          </a:p>
        </p:txBody>
      </p:sp>
      <p:sp>
        <p:nvSpPr>
          <p:cNvPr id="4" name="Content Placeholder 3">
            <a:extLst>
              <a:ext uri="{FF2B5EF4-FFF2-40B4-BE49-F238E27FC236}">
                <a16:creationId xmlns:a16="http://schemas.microsoft.com/office/drawing/2014/main" id="{A202D53B-D171-4735-B220-5DC2C254175C}"/>
              </a:ext>
            </a:extLst>
          </p:cNvPr>
          <p:cNvSpPr>
            <a:spLocks noGrp="1"/>
          </p:cNvSpPr>
          <p:nvPr>
            <p:ph sz="half" idx="2"/>
          </p:nvPr>
        </p:nvSpPr>
        <p:spPr/>
        <p:txBody>
          <a:bodyPr/>
          <a:lstStyle/>
          <a:p>
            <a:endParaRPr lang="en-GB" dirty="0"/>
          </a:p>
        </p:txBody>
      </p:sp>
      <p:sp>
        <p:nvSpPr>
          <p:cNvPr id="5" name="Content Placeholder 4">
            <a:extLst>
              <a:ext uri="{FF2B5EF4-FFF2-40B4-BE49-F238E27FC236}">
                <a16:creationId xmlns:a16="http://schemas.microsoft.com/office/drawing/2014/main" id="{E0C2F317-7E12-4BF3-A931-BE0378BCAB5C}"/>
              </a:ext>
            </a:extLst>
          </p:cNvPr>
          <p:cNvSpPr>
            <a:spLocks noGrp="1"/>
          </p:cNvSpPr>
          <p:nvPr>
            <p:ph sz="half" idx="1"/>
          </p:nvPr>
        </p:nvSpPr>
        <p:spPr/>
        <p:txBody>
          <a:bodyPr/>
          <a:lstStyle/>
          <a:p>
            <a:r>
              <a:rPr lang="en-GB" dirty="0"/>
              <a:t>4 sessions were planned for 2019 however due to lack of interest in this subject all sessions were cancelled.</a:t>
            </a:r>
          </a:p>
          <a:p>
            <a:r>
              <a:rPr lang="en-GB" dirty="0"/>
              <a:t>This was queried at CPC whether Managers were doing enough in their own area. </a:t>
            </a:r>
          </a:p>
          <a:p>
            <a:r>
              <a:rPr lang="en-GB" dirty="0"/>
              <a:t>L &amp; D subgroup to discuss at future meetings and try find a solution to this.</a:t>
            </a:r>
          </a:p>
        </p:txBody>
      </p:sp>
    </p:spTree>
    <p:custDataLst>
      <p:tags r:id="rId1"/>
    </p:custDataLst>
    <p:extLst>
      <p:ext uri="{BB962C8B-B14F-4D97-AF65-F5344CB8AC3E}">
        <p14:creationId xmlns:p14="http://schemas.microsoft.com/office/powerpoint/2010/main" val="1288913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7390C-EEAC-47CC-9CF7-BACE95AB31BF}"/>
              </a:ext>
            </a:extLst>
          </p:cNvPr>
          <p:cNvSpPr>
            <a:spLocks noGrp="1"/>
          </p:cNvSpPr>
          <p:nvPr>
            <p:ph type="title"/>
          </p:nvPr>
        </p:nvSpPr>
        <p:spPr/>
        <p:txBody>
          <a:bodyPr/>
          <a:lstStyle/>
          <a:p>
            <a:r>
              <a:rPr lang="en-GB" dirty="0"/>
              <a:t>Comparison of practice development attendance: 2018 vs 2019 </a:t>
            </a:r>
          </a:p>
        </p:txBody>
      </p:sp>
      <p:sp>
        <p:nvSpPr>
          <p:cNvPr id="3" name="Text Placeholder 2">
            <a:extLst>
              <a:ext uri="{FF2B5EF4-FFF2-40B4-BE49-F238E27FC236}">
                <a16:creationId xmlns:a16="http://schemas.microsoft.com/office/drawing/2014/main" id="{A900AFDA-0929-4A59-890D-847384C9168F}"/>
              </a:ext>
            </a:extLst>
          </p:cNvPr>
          <p:cNvSpPr>
            <a:spLocks noGrp="1"/>
          </p:cNvSpPr>
          <p:nvPr>
            <p:ph type="body" idx="1"/>
          </p:nvPr>
        </p:nvSpPr>
        <p:spPr/>
        <p:txBody>
          <a:bodyPr/>
          <a:lstStyle/>
          <a:p>
            <a:r>
              <a:rPr lang="en-GB" dirty="0"/>
              <a:t>2018</a:t>
            </a:r>
          </a:p>
        </p:txBody>
      </p:sp>
      <p:sp>
        <p:nvSpPr>
          <p:cNvPr id="5" name="Text Placeholder 4">
            <a:extLst>
              <a:ext uri="{FF2B5EF4-FFF2-40B4-BE49-F238E27FC236}">
                <a16:creationId xmlns:a16="http://schemas.microsoft.com/office/drawing/2014/main" id="{67C2BEB1-7A32-44F5-85AD-E3DF576B7F4F}"/>
              </a:ext>
            </a:extLst>
          </p:cNvPr>
          <p:cNvSpPr>
            <a:spLocks noGrp="1"/>
          </p:cNvSpPr>
          <p:nvPr>
            <p:ph type="body" sz="quarter" idx="3"/>
          </p:nvPr>
        </p:nvSpPr>
        <p:spPr/>
        <p:txBody>
          <a:bodyPr/>
          <a:lstStyle/>
          <a:p>
            <a:r>
              <a:rPr lang="en-GB" dirty="0"/>
              <a:t>2019</a:t>
            </a:r>
          </a:p>
        </p:txBody>
      </p:sp>
      <p:pic>
        <p:nvPicPr>
          <p:cNvPr id="11" name="Content Placeholder 10">
            <a:extLst>
              <a:ext uri="{FF2B5EF4-FFF2-40B4-BE49-F238E27FC236}">
                <a16:creationId xmlns:a16="http://schemas.microsoft.com/office/drawing/2014/main" id="{288ABA59-CFED-4E41-BD56-C9BF71DA4D0C}"/>
              </a:ext>
            </a:extLst>
          </p:cNvPr>
          <p:cNvPicPr>
            <a:picLocks noGrp="1" noChangeAspect="1"/>
          </p:cNvPicPr>
          <p:nvPr>
            <p:ph sz="half" idx="2"/>
          </p:nvPr>
        </p:nvPicPr>
        <p:blipFill>
          <a:blip r:embed="rId3"/>
          <a:stretch>
            <a:fillRect/>
          </a:stretch>
        </p:blipFill>
        <p:spPr>
          <a:xfrm>
            <a:off x="1155700" y="3183524"/>
            <a:ext cx="4824413" cy="2832515"/>
          </a:xfrm>
          <a:prstGeom prst="rect">
            <a:avLst/>
          </a:prstGeom>
        </p:spPr>
      </p:pic>
      <p:graphicFrame>
        <p:nvGraphicFramePr>
          <p:cNvPr id="13" name="Content Placeholder 12">
            <a:extLst>
              <a:ext uri="{FF2B5EF4-FFF2-40B4-BE49-F238E27FC236}">
                <a16:creationId xmlns:a16="http://schemas.microsoft.com/office/drawing/2014/main" id="{AA5E4BCA-E991-4B72-960B-8460748B8A87}"/>
              </a:ext>
            </a:extLst>
          </p:cNvPr>
          <p:cNvGraphicFramePr>
            <a:graphicFrameLocks noGrp="1"/>
          </p:cNvGraphicFramePr>
          <p:nvPr>
            <p:ph sz="quarter" idx="4"/>
            <p:extLst>
              <p:ext uri="{D42A27DB-BD31-4B8C-83A1-F6EECF244321}">
                <p14:modId xmlns:p14="http://schemas.microsoft.com/office/powerpoint/2010/main" val="1044679006"/>
              </p:ext>
            </p:extLst>
          </p:nvPr>
        </p:nvGraphicFramePr>
        <p:xfrm>
          <a:off x="5700713" y="3179762"/>
          <a:ext cx="5332412" cy="2832514"/>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668499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Annual Attendance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94442666"/>
              </p:ext>
            </p:extLst>
          </p:nvPr>
        </p:nvGraphicFramePr>
        <p:xfrm>
          <a:off x="4462272" y="2414210"/>
          <a:ext cx="6888480" cy="394360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011937" y="2816352"/>
            <a:ext cx="3291840" cy="3139321"/>
          </a:xfrm>
          <a:prstGeom prst="rect">
            <a:avLst/>
          </a:prstGeom>
          <a:noFill/>
        </p:spPr>
        <p:txBody>
          <a:bodyPr wrap="square" rtlCol="0">
            <a:spAutoFit/>
          </a:bodyPr>
          <a:lstStyle/>
          <a:p>
            <a:pPr marL="285750" indent="-285750">
              <a:buFont typeface="Wingdings" panose="05000000000000000000" pitchFamily="2" charset="2"/>
              <a:buChar char="Ø"/>
            </a:pPr>
            <a:r>
              <a:rPr lang="en-GB" dirty="0"/>
              <a:t>733 Participants accessed multi agency training in 2019</a:t>
            </a:r>
          </a:p>
          <a:p>
            <a:pPr marL="285750" indent="-285750">
              <a:buFont typeface="Wingdings" panose="05000000000000000000" pitchFamily="2" charset="2"/>
              <a:buChar char="Ø"/>
            </a:pPr>
            <a:r>
              <a:rPr lang="en-GB" dirty="0"/>
              <a:t>Social services and 3</a:t>
            </a:r>
            <a:r>
              <a:rPr lang="en-GB" baseline="30000" dirty="0"/>
              <a:t>rd</a:t>
            </a:r>
            <a:r>
              <a:rPr lang="en-GB" dirty="0"/>
              <a:t> sector have the highest attendance, with the police having the lowest attendance</a:t>
            </a:r>
          </a:p>
          <a:p>
            <a:pPr marL="285750" indent="-285750">
              <a:buFont typeface="Wingdings" panose="05000000000000000000" pitchFamily="2" charset="2"/>
              <a:buChar char="Ø"/>
            </a:pPr>
            <a:r>
              <a:rPr lang="en-GB" dirty="0"/>
              <a:t>3</a:t>
            </a:r>
            <a:r>
              <a:rPr lang="en-GB" baseline="30000" dirty="0"/>
              <a:t>rd</a:t>
            </a:r>
            <a:r>
              <a:rPr lang="en-GB" dirty="0"/>
              <a:t> sector has had the biggest increase of almost 100 participants</a:t>
            </a:r>
          </a:p>
        </p:txBody>
      </p:sp>
    </p:spTree>
    <p:custDataLst>
      <p:tags r:id="rId1"/>
    </p:custDataLst>
    <p:extLst>
      <p:ext uri="{BB962C8B-B14F-4D97-AF65-F5344CB8AC3E}">
        <p14:creationId xmlns:p14="http://schemas.microsoft.com/office/powerpoint/2010/main" val="3350295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A9A57-C35E-43F3-8654-10E09434F7BA}"/>
              </a:ext>
            </a:extLst>
          </p:cNvPr>
          <p:cNvSpPr>
            <a:spLocks noGrp="1"/>
          </p:cNvSpPr>
          <p:nvPr>
            <p:ph type="title"/>
          </p:nvPr>
        </p:nvSpPr>
        <p:spPr/>
        <p:txBody>
          <a:bodyPr/>
          <a:lstStyle/>
          <a:p>
            <a:r>
              <a:rPr lang="en-GB" dirty="0"/>
              <a:t>Child Protection In the Family</a:t>
            </a:r>
            <a:br>
              <a:rPr lang="en-GB" dirty="0"/>
            </a:br>
            <a:r>
              <a:rPr lang="en-GB" dirty="0"/>
              <a:t>Adult Services (Mandatory)</a:t>
            </a:r>
          </a:p>
        </p:txBody>
      </p:sp>
      <p:sp>
        <p:nvSpPr>
          <p:cNvPr id="3" name="Content Placeholder 2">
            <a:extLst>
              <a:ext uri="{FF2B5EF4-FFF2-40B4-BE49-F238E27FC236}">
                <a16:creationId xmlns:a16="http://schemas.microsoft.com/office/drawing/2014/main" id="{0C6312E5-3E7B-4E9C-9E1F-E9C43B2DB3B7}"/>
              </a:ext>
            </a:extLst>
          </p:cNvPr>
          <p:cNvSpPr>
            <a:spLocks noGrp="1"/>
          </p:cNvSpPr>
          <p:nvPr>
            <p:ph idx="1"/>
          </p:nvPr>
        </p:nvSpPr>
        <p:spPr>
          <a:xfrm>
            <a:off x="1154954" y="2603500"/>
            <a:ext cx="8825659" cy="3929822"/>
          </a:xfrm>
        </p:spPr>
        <p:txBody>
          <a:bodyPr>
            <a:normAutofit fontScale="92500" lnSpcReduction="10000"/>
          </a:bodyPr>
          <a:lstStyle/>
          <a:p>
            <a:pPr marL="0" indent="0">
              <a:buNone/>
            </a:pPr>
            <a:r>
              <a:rPr lang="en-GB" dirty="0"/>
              <a:t>In March 2018 North Ayrshire Child Protection Committee published a Significant Case Review in relation to J family. </a:t>
            </a:r>
          </a:p>
          <a:p>
            <a:pPr marL="0" indent="0">
              <a:buNone/>
            </a:pPr>
            <a:r>
              <a:rPr lang="en-GB" dirty="0"/>
              <a:t>Finding 4 highlighted </a:t>
            </a:r>
          </a:p>
          <a:p>
            <a:pPr marL="0" indent="0">
              <a:buNone/>
            </a:pPr>
            <a:r>
              <a:rPr lang="en-GB" b="1" dirty="0"/>
              <a:t>“ In North Ayrshire some services for adults take insufficient account of children connected to their clients and thereby fail to identify risks to their wellbeing and safety or alert relevant others to do so” </a:t>
            </a:r>
          </a:p>
          <a:p>
            <a:pPr marL="0" indent="0">
              <a:buNone/>
            </a:pPr>
            <a:r>
              <a:rPr lang="en-GB" dirty="0"/>
              <a:t>In response to this finding, this workshop was developed to support those working in adult services, to be able to, identify, react and report any concern they had about a child they may come into contact with.</a:t>
            </a:r>
          </a:p>
          <a:p>
            <a:pPr marL="0" indent="0">
              <a:buNone/>
            </a:pPr>
            <a:r>
              <a:rPr lang="en-GB" dirty="0"/>
              <a:t>Participants are introduced to a generic risk indicator tool, adapted from the National Risk Framework 2012 and principles of GIRFEC. The tool helps them explore the impact, of the behaviour of an adult connected to children, and offers a way to open discussions regarding what steps to take next with their line manager when they feel there is a concern.</a:t>
            </a:r>
          </a:p>
        </p:txBody>
      </p:sp>
    </p:spTree>
    <p:custDataLst>
      <p:tags r:id="rId1"/>
    </p:custDataLst>
    <p:extLst>
      <p:ext uri="{BB962C8B-B14F-4D97-AF65-F5344CB8AC3E}">
        <p14:creationId xmlns:p14="http://schemas.microsoft.com/office/powerpoint/2010/main" val="4273790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D009-4842-424A-BE88-E9FBB0783B1C}"/>
              </a:ext>
            </a:extLst>
          </p:cNvPr>
          <p:cNvSpPr>
            <a:spLocks noGrp="1"/>
          </p:cNvSpPr>
          <p:nvPr>
            <p:ph type="title"/>
          </p:nvPr>
        </p:nvSpPr>
        <p:spPr/>
        <p:txBody>
          <a:bodyPr/>
          <a:lstStyle/>
          <a:p>
            <a:r>
              <a:rPr lang="en-GB" dirty="0"/>
              <a:t>Child Protection in the Family</a:t>
            </a:r>
            <a:br>
              <a:rPr lang="en-GB" dirty="0"/>
            </a:br>
            <a:r>
              <a:rPr lang="en-GB" dirty="0"/>
              <a:t>Adult Services</a:t>
            </a:r>
          </a:p>
        </p:txBody>
      </p:sp>
      <p:sp>
        <p:nvSpPr>
          <p:cNvPr id="3" name="Content Placeholder 2">
            <a:extLst>
              <a:ext uri="{FF2B5EF4-FFF2-40B4-BE49-F238E27FC236}">
                <a16:creationId xmlns:a16="http://schemas.microsoft.com/office/drawing/2014/main" id="{CFC83CD1-DE32-4CA7-930E-36A323ECAAE9}"/>
              </a:ext>
            </a:extLst>
          </p:cNvPr>
          <p:cNvSpPr>
            <a:spLocks noGrp="1"/>
          </p:cNvSpPr>
          <p:nvPr>
            <p:ph idx="1"/>
          </p:nvPr>
        </p:nvSpPr>
        <p:spPr>
          <a:xfrm>
            <a:off x="1154954" y="2301766"/>
            <a:ext cx="10338108" cy="4240924"/>
          </a:xfrm>
        </p:spPr>
        <p:txBody>
          <a:bodyPr>
            <a:normAutofit lnSpcReduction="10000"/>
          </a:bodyPr>
          <a:lstStyle/>
          <a:p>
            <a:pPr marL="0" indent="0">
              <a:buNone/>
            </a:pPr>
            <a:r>
              <a:rPr lang="en-GB" b="1" dirty="0"/>
              <a:t> 262 </a:t>
            </a:r>
            <a:r>
              <a:rPr lang="en-GB" dirty="0"/>
              <a:t>participants from adult services have accessed training at monthly sessions, these include:</a:t>
            </a:r>
          </a:p>
          <a:p>
            <a:r>
              <a:rPr lang="en-GB" b="1" dirty="0"/>
              <a:t>20</a:t>
            </a:r>
            <a:r>
              <a:rPr lang="en-GB" dirty="0"/>
              <a:t> managers</a:t>
            </a:r>
          </a:p>
          <a:p>
            <a:r>
              <a:rPr lang="en-GB" b="1" dirty="0"/>
              <a:t>242</a:t>
            </a:r>
            <a:r>
              <a:rPr lang="en-GB" dirty="0"/>
              <a:t> staff</a:t>
            </a:r>
          </a:p>
          <a:p>
            <a:pPr marL="0" indent="0">
              <a:buNone/>
            </a:pPr>
            <a:r>
              <a:rPr lang="en-GB" dirty="0"/>
              <a:t>Services have included, </a:t>
            </a:r>
          </a:p>
          <a:p>
            <a:r>
              <a:rPr lang="en-GB" dirty="0"/>
              <a:t>addictions, </a:t>
            </a:r>
          </a:p>
          <a:p>
            <a:r>
              <a:rPr lang="en-GB" dirty="0"/>
              <a:t>community care,</a:t>
            </a:r>
          </a:p>
          <a:p>
            <a:r>
              <a:rPr lang="en-GB" dirty="0"/>
              <a:t>locality services,</a:t>
            </a:r>
          </a:p>
          <a:p>
            <a:r>
              <a:rPr lang="en-GB" dirty="0"/>
              <a:t>justice services </a:t>
            </a:r>
          </a:p>
          <a:p>
            <a:r>
              <a:rPr lang="en-GB" dirty="0"/>
              <a:t>primary care services and </a:t>
            </a:r>
          </a:p>
          <a:p>
            <a:r>
              <a:rPr lang="en-GB" dirty="0"/>
              <a:t>intervention services.</a:t>
            </a:r>
          </a:p>
        </p:txBody>
      </p:sp>
    </p:spTree>
    <p:custDataLst>
      <p:tags r:id="rId1"/>
    </p:custDataLst>
    <p:extLst>
      <p:ext uri="{BB962C8B-B14F-4D97-AF65-F5344CB8AC3E}">
        <p14:creationId xmlns:p14="http://schemas.microsoft.com/office/powerpoint/2010/main" val="3412580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FB6DB-56FA-48CF-A92A-2E15AD6012A3}"/>
              </a:ext>
            </a:extLst>
          </p:cNvPr>
          <p:cNvSpPr>
            <a:spLocks noGrp="1"/>
          </p:cNvSpPr>
          <p:nvPr>
            <p:ph type="title"/>
          </p:nvPr>
        </p:nvSpPr>
        <p:spPr/>
        <p:txBody>
          <a:bodyPr/>
          <a:lstStyle/>
          <a:p>
            <a:r>
              <a:rPr lang="en-GB" dirty="0"/>
              <a:t>Child Protection in The Family Feedback</a:t>
            </a:r>
          </a:p>
        </p:txBody>
      </p:sp>
      <p:sp>
        <p:nvSpPr>
          <p:cNvPr id="3" name="Content Placeholder 2">
            <a:extLst>
              <a:ext uri="{FF2B5EF4-FFF2-40B4-BE49-F238E27FC236}">
                <a16:creationId xmlns:a16="http://schemas.microsoft.com/office/drawing/2014/main" id="{E5503893-FA5A-41AF-8840-FA30F7C4CE71}"/>
              </a:ext>
            </a:extLst>
          </p:cNvPr>
          <p:cNvSpPr>
            <a:spLocks noGrp="1"/>
          </p:cNvSpPr>
          <p:nvPr>
            <p:ph idx="1"/>
          </p:nvPr>
        </p:nvSpPr>
        <p:spPr/>
        <p:txBody>
          <a:bodyPr>
            <a:normAutofit/>
          </a:bodyPr>
          <a:lstStyle/>
          <a:p>
            <a:r>
              <a:rPr lang="en-GB" dirty="0"/>
              <a:t>‘Course raised awareness.  Provided good knowledge on what to do in a situation involving child/children’</a:t>
            </a:r>
          </a:p>
          <a:p>
            <a:r>
              <a:rPr lang="en-GB" dirty="0"/>
              <a:t>‘Feel more confident and re-assured’</a:t>
            </a:r>
          </a:p>
          <a:p>
            <a:r>
              <a:rPr lang="en-GB" dirty="0"/>
              <a:t>‘Prior to coming on the course today my knowledge was extremely limited.  This has opened up a new learning experience which I am now eager to take forward’</a:t>
            </a:r>
          </a:p>
          <a:p>
            <a:r>
              <a:rPr lang="en-GB" dirty="0"/>
              <a:t>‘Applying knowledge to practice - being able to identify harm/concerns and report accordingly’</a:t>
            </a:r>
          </a:p>
          <a:p>
            <a:r>
              <a:rPr lang="en-GB" dirty="0"/>
              <a:t>‘I found the training informative and helpful in identifying child protection issues’</a:t>
            </a:r>
          </a:p>
        </p:txBody>
      </p:sp>
    </p:spTree>
    <p:custDataLst>
      <p:tags r:id="rId1"/>
    </p:custDataLst>
    <p:extLst>
      <p:ext uri="{BB962C8B-B14F-4D97-AF65-F5344CB8AC3E}">
        <p14:creationId xmlns:p14="http://schemas.microsoft.com/office/powerpoint/2010/main" val="3765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5EE6-99A7-4B62-8E3C-73D3BFA2F282}"/>
              </a:ext>
            </a:extLst>
          </p:cNvPr>
          <p:cNvSpPr>
            <a:spLocks noGrp="1"/>
          </p:cNvSpPr>
          <p:nvPr>
            <p:ph type="title"/>
          </p:nvPr>
        </p:nvSpPr>
        <p:spPr/>
        <p:txBody>
          <a:bodyPr/>
          <a:lstStyle/>
          <a:p>
            <a:r>
              <a:rPr lang="en-GB" dirty="0"/>
              <a:t>PRISM (Practice Reflective Improvement Short Modules) </a:t>
            </a:r>
          </a:p>
        </p:txBody>
      </p:sp>
      <p:sp>
        <p:nvSpPr>
          <p:cNvPr id="3" name="Content Placeholder 2">
            <a:extLst>
              <a:ext uri="{FF2B5EF4-FFF2-40B4-BE49-F238E27FC236}">
                <a16:creationId xmlns:a16="http://schemas.microsoft.com/office/drawing/2014/main" id="{796B5ABA-5084-44D7-966B-80A5CCB76F48}"/>
              </a:ext>
            </a:extLst>
          </p:cNvPr>
          <p:cNvSpPr>
            <a:spLocks noGrp="1"/>
          </p:cNvSpPr>
          <p:nvPr>
            <p:ph idx="1"/>
          </p:nvPr>
        </p:nvSpPr>
        <p:spPr/>
        <p:txBody>
          <a:bodyPr/>
          <a:lstStyle/>
          <a:p>
            <a:r>
              <a:rPr lang="en-GB" dirty="0"/>
              <a:t>A total of four PRISMs were delivered by the CPC Lead Officer in 2019. These sessions provide both single-agency and multi-agency opportunities to reflect and learn from cases.  Two of these sessions focused on the Significant Case Review of J Family which was delivered to Child Protection Co-ordinators within education establishments. Two were delivered on qualitative evaluation work on children’s experiences of the Child Protection system within North Ayrshire. Practitioners have benefited from having a safe space to discuss cases with multi-agency colleagues and reflect on their own practice in relation to child protection. </a:t>
            </a:r>
          </a:p>
          <a:p>
            <a:r>
              <a:rPr lang="en-GB" dirty="0"/>
              <a:t>The sessions delivered to education were well received and appreciated by education leaders and staff.</a:t>
            </a:r>
          </a:p>
        </p:txBody>
      </p:sp>
    </p:spTree>
    <p:custDataLst>
      <p:tags r:id="rId1"/>
    </p:custDataLst>
    <p:extLst>
      <p:ext uri="{BB962C8B-B14F-4D97-AF65-F5344CB8AC3E}">
        <p14:creationId xmlns:p14="http://schemas.microsoft.com/office/powerpoint/2010/main" val="1251704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74C89-05BB-4FDE-B79E-760A2E5A55B3}"/>
              </a:ext>
            </a:extLst>
          </p:cNvPr>
          <p:cNvSpPr>
            <a:spLocks noGrp="1"/>
          </p:cNvSpPr>
          <p:nvPr>
            <p:ph type="title"/>
          </p:nvPr>
        </p:nvSpPr>
        <p:spPr/>
        <p:txBody>
          <a:bodyPr/>
          <a:lstStyle/>
          <a:p>
            <a:r>
              <a:rPr lang="en-GB" dirty="0"/>
              <a:t>PRISM</a:t>
            </a:r>
          </a:p>
        </p:txBody>
      </p:sp>
      <p:sp>
        <p:nvSpPr>
          <p:cNvPr id="3" name="Content Placeholder 2">
            <a:extLst>
              <a:ext uri="{FF2B5EF4-FFF2-40B4-BE49-F238E27FC236}">
                <a16:creationId xmlns:a16="http://schemas.microsoft.com/office/drawing/2014/main" id="{FFFB797B-0942-4CB3-B981-0D75E6CA4C54}"/>
              </a:ext>
            </a:extLst>
          </p:cNvPr>
          <p:cNvSpPr>
            <a:spLocks noGrp="1"/>
          </p:cNvSpPr>
          <p:nvPr>
            <p:ph idx="1"/>
          </p:nvPr>
        </p:nvSpPr>
        <p:spPr/>
        <p:txBody>
          <a:bodyPr>
            <a:normAutofit lnSpcReduction="10000"/>
          </a:bodyPr>
          <a:lstStyle/>
          <a:p>
            <a:pPr marL="0" indent="0">
              <a:buNone/>
            </a:pPr>
            <a:r>
              <a:rPr lang="en-GB" sz="2400" b="1" dirty="0"/>
              <a:t>Comments from Participants </a:t>
            </a:r>
          </a:p>
          <a:p>
            <a:pPr>
              <a:buFont typeface="Wingdings" panose="05000000000000000000" pitchFamily="2" charset="2"/>
              <a:buChar char="Ø"/>
            </a:pPr>
            <a:r>
              <a:rPr lang="en-GB" sz="2400" dirty="0"/>
              <a:t>‘</a:t>
            </a:r>
            <a:r>
              <a:rPr lang="en-GB" sz="2000" dirty="0"/>
              <a:t>It</a:t>
            </a:r>
            <a:r>
              <a:rPr lang="en-GB" sz="2400" dirty="0"/>
              <a:t> </a:t>
            </a:r>
            <a:r>
              <a:rPr lang="en-GB" sz="2000" dirty="0"/>
              <a:t>will support me in future with regards to CP procedures, recording, </a:t>
            </a:r>
            <a:r>
              <a:rPr lang="en-GB" sz="2000" dirty="0" err="1"/>
              <a:t>Ayrshare</a:t>
            </a:r>
            <a:r>
              <a:rPr lang="en-GB" sz="2000" dirty="0"/>
              <a:t>, communication and follow up’</a:t>
            </a:r>
          </a:p>
          <a:p>
            <a:pPr>
              <a:buFont typeface="Wingdings" panose="05000000000000000000" pitchFamily="2" charset="2"/>
              <a:buChar char="Ø"/>
            </a:pPr>
            <a:r>
              <a:rPr lang="en-GB" sz="2000" dirty="0"/>
              <a:t>‘Gained a better knowledge and understanding of the importance of recording all information and SCR processes’</a:t>
            </a:r>
          </a:p>
          <a:p>
            <a:pPr>
              <a:buFont typeface="Wingdings" panose="05000000000000000000" pitchFamily="2" charset="2"/>
              <a:buChar char="Ø"/>
            </a:pPr>
            <a:r>
              <a:rPr lang="en-GB" sz="2000" dirty="0"/>
              <a:t>‘Helped me to reflect on my current practice’</a:t>
            </a:r>
          </a:p>
          <a:p>
            <a:pPr>
              <a:buFont typeface="Wingdings" panose="05000000000000000000" pitchFamily="2" charset="2"/>
              <a:buChar char="Ø"/>
            </a:pPr>
            <a:r>
              <a:rPr lang="en-GB" sz="2000" dirty="0"/>
              <a:t>Improved communication and the building of more effective chronologies particularly pastoral notes where actions and significant events are more precisely recorded</a:t>
            </a:r>
          </a:p>
        </p:txBody>
      </p:sp>
    </p:spTree>
    <p:custDataLst>
      <p:tags r:id="rId1"/>
    </p:custDataLst>
    <p:extLst>
      <p:ext uri="{BB962C8B-B14F-4D97-AF65-F5344CB8AC3E}">
        <p14:creationId xmlns:p14="http://schemas.microsoft.com/office/powerpoint/2010/main" val="3787290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E7601-7E7B-4524-9DA9-C82CD7D4CDF4}"/>
              </a:ext>
            </a:extLst>
          </p:cNvPr>
          <p:cNvSpPr>
            <a:spLocks noGrp="1"/>
          </p:cNvSpPr>
          <p:nvPr>
            <p:ph type="title"/>
          </p:nvPr>
        </p:nvSpPr>
        <p:spPr/>
        <p:txBody>
          <a:bodyPr/>
          <a:lstStyle/>
          <a:p>
            <a:r>
              <a:rPr lang="en-GB" dirty="0"/>
              <a:t>Child Protection Awareness Bespoke Sessions</a:t>
            </a:r>
          </a:p>
        </p:txBody>
      </p:sp>
      <p:sp>
        <p:nvSpPr>
          <p:cNvPr id="3" name="Content Placeholder 2">
            <a:extLst>
              <a:ext uri="{FF2B5EF4-FFF2-40B4-BE49-F238E27FC236}">
                <a16:creationId xmlns:a16="http://schemas.microsoft.com/office/drawing/2014/main" id="{5636791C-EFF2-49C7-8005-56E0D88E05A9}"/>
              </a:ext>
            </a:extLst>
          </p:cNvPr>
          <p:cNvSpPr>
            <a:spLocks noGrp="1"/>
          </p:cNvSpPr>
          <p:nvPr>
            <p:ph idx="1"/>
          </p:nvPr>
        </p:nvSpPr>
        <p:spPr/>
        <p:txBody>
          <a:bodyPr>
            <a:normAutofit lnSpcReduction="10000"/>
          </a:bodyPr>
          <a:lstStyle/>
          <a:p>
            <a:pPr marL="0" indent="0">
              <a:buNone/>
            </a:pPr>
            <a:r>
              <a:rPr lang="en-GB" dirty="0"/>
              <a:t>The coordinator has delivered several bespoke session on child protection awareness. Each session has been pitched at different levels according to the audience however all have had the same aim which is to:</a:t>
            </a:r>
          </a:p>
          <a:p>
            <a:r>
              <a:rPr lang="en-GB" dirty="0"/>
              <a:t>Raise awareness of different types of abuse</a:t>
            </a:r>
          </a:p>
          <a:p>
            <a:r>
              <a:rPr lang="en-GB" dirty="0"/>
              <a:t>How and where to report a concern, and what to expect</a:t>
            </a:r>
          </a:p>
          <a:p>
            <a:r>
              <a:rPr lang="en-GB" dirty="0"/>
              <a:t>Raise awareness of child protection procedures and pathway</a:t>
            </a:r>
          </a:p>
          <a:p>
            <a:r>
              <a:rPr lang="en-GB" dirty="0"/>
              <a:t>Raise confidence in the community regarding reporting</a:t>
            </a:r>
          </a:p>
          <a:p>
            <a:pPr marL="0" indent="0">
              <a:buNone/>
            </a:pPr>
            <a:r>
              <a:rPr lang="en-GB" dirty="0"/>
              <a:t>Each session also generated discussion around individual responsibilities, the role of identified CP officer for community groups and generally reassuring people that it is alright to be wrong.</a:t>
            </a:r>
          </a:p>
        </p:txBody>
      </p:sp>
    </p:spTree>
    <p:custDataLst>
      <p:tags r:id="rId1"/>
    </p:custDataLst>
    <p:extLst>
      <p:ext uri="{BB962C8B-B14F-4D97-AF65-F5344CB8AC3E}">
        <p14:creationId xmlns:p14="http://schemas.microsoft.com/office/powerpoint/2010/main" val="673593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2AC1-5923-4659-AC1D-C7A32C713B94}"/>
              </a:ext>
            </a:extLst>
          </p:cNvPr>
          <p:cNvSpPr>
            <a:spLocks noGrp="1"/>
          </p:cNvSpPr>
          <p:nvPr>
            <p:ph type="title"/>
          </p:nvPr>
        </p:nvSpPr>
        <p:spPr/>
        <p:txBody>
          <a:bodyPr/>
          <a:lstStyle/>
          <a:p>
            <a:r>
              <a:rPr lang="en-GB" dirty="0"/>
              <a:t>Bespoke Sessions</a:t>
            </a:r>
          </a:p>
        </p:txBody>
      </p:sp>
      <p:sp>
        <p:nvSpPr>
          <p:cNvPr id="3" name="Content Placeholder 2">
            <a:extLst>
              <a:ext uri="{FF2B5EF4-FFF2-40B4-BE49-F238E27FC236}">
                <a16:creationId xmlns:a16="http://schemas.microsoft.com/office/drawing/2014/main" id="{2D7C1D87-5D8D-4E45-8EBA-3E8C5D6EF1F2}"/>
              </a:ext>
            </a:extLst>
          </p:cNvPr>
          <p:cNvSpPr>
            <a:spLocks noGrp="1"/>
          </p:cNvSpPr>
          <p:nvPr>
            <p:ph idx="1"/>
          </p:nvPr>
        </p:nvSpPr>
        <p:spPr>
          <a:xfrm>
            <a:off x="1154954" y="2603499"/>
            <a:ext cx="8825659" cy="3825435"/>
          </a:xfrm>
        </p:spPr>
        <p:txBody>
          <a:bodyPr>
            <a:normAutofit fontScale="85000" lnSpcReduction="10000"/>
          </a:bodyPr>
          <a:lstStyle/>
          <a:p>
            <a:r>
              <a:rPr lang="en-GB" dirty="0"/>
              <a:t>Coast watch Irvine</a:t>
            </a:r>
          </a:p>
          <a:p>
            <a:r>
              <a:rPr lang="en-GB" dirty="0"/>
              <a:t>Water ski club Glengarnock</a:t>
            </a:r>
          </a:p>
          <a:p>
            <a:r>
              <a:rPr lang="en-GB" dirty="0"/>
              <a:t>Bourtreehill Tenants Association</a:t>
            </a:r>
          </a:p>
          <a:p>
            <a:r>
              <a:rPr lang="en-GB" dirty="0"/>
              <a:t>Tenants AGM Dalry</a:t>
            </a:r>
          </a:p>
          <a:p>
            <a:r>
              <a:rPr lang="en-GB" dirty="0"/>
              <a:t>Beith Community Trust</a:t>
            </a:r>
          </a:p>
          <a:p>
            <a:r>
              <a:rPr lang="en-GB" dirty="0"/>
              <a:t>Hutton Park Care Home</a:t>
            </a:r>
          </a:p>
          <a:p>
            <a:pPr marL="0" indent="0">
              <a:buNone/>
            </a:pPr>
            <a:r>
              <a:rPr lang="en-GB" dirty="0"/>
              <a:t>A total of 70 people working or volunteering in North Ayrshires communities received Child Protection Awareness</a:t>
            </a:r>
          </a:p>
          <a:p>
            <a:r>
              <a:rPr lang="en-GB" dirty="0"/>
              <a:t>Youth Council Workshop on CSE</a:t>
            </a:r>
          </a:p>
          <a:p>
            <a:pPr marL="0" indent="0">
              <a:buNone/>
            </a:pPr>
            <a:r>
              <a:rPr lang="en-GB" dirty="0"/>
              <a:t>Approximately 100 young people took part In a CSE workshop, from this at least 20 young people registered an interest in the CSE young persons group.</a:t>
            </a:r>
          </a:p>
          <a:p>
            <a:pPr marL="0" indent="0">
              <a:buNone/>
            </a:pPr>
            <a:r>
              <a:rPr lang="en-GB" dirty="0"/>
              <a:t>As of June 2020, this group has yet to be established due to the </a:t>
            </a:r>
            <a:r>
              <a:rPr lang="en-GB" dirty="0" err="1"/>
              <a:t>Covid</a:t>
            </a:r>
            <a:r>
              <a:rPr lang="en-GB" dirty="0"/>
              <a:t> 19 pandemic. </a:t>
            </a:r>
          </a:p>
          <a:p>
            <a:endParaRPr lang="en-GB" dirty="0"/>
          </a:p>
        </p:txBody>
      </p:sp>
    </p:spTree>
    <p:custDataLst>
      <p:tags r:id="rId1"/>
    </p:custDataLst>
    <p:extLst>
      <p:ext uri="{BB962C8B-B14F-4D97-AF65-F5344CB8AC3E}">
        <p14:creationId xmlns:p14="http://schemas.microsoft.com/office/powerpoint/2010/main" val="483583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17264" y="364749"/>
            <a:ext cx="9448800" cy="830067"/>
          </a:xfrm>
        </p:spPr>
        <p:txBody>
          <a:bodyPr>
            <a:normAutofit/>
          </a:bodyPr>
          <a:lstStyle/>
          <a:p>
            <a:r>
              <a:rPr lang="en-GB" sz="3200" dirty="0"/>
              <a:t>Parameters of the report</a:t>
            </a:r>
          </a:p>
        </p:txBody>
      </p:sp>
      <p:sp>
        <p:nvSpPr>
          <p:cNvPr id="3" name="Subtitle 2"/>
          <p:cNvSpPr>
            <a:spLocks noGrp="1"/>
          </p:cNvSpPr>
          <p:nvPr>
            <p:ph type="subTitle" idx="1"/>
          </p:nvPr>
        </p:nvSpPr>
        <p:spPr>
          <a:xfrm>
            <a:off x="1384126" y="1194816"/>
            <a:ext cx="9448800" cy="4269813"/>
          </a:xfrm>
        </p:spPr>
        <p:txBody>
          <a:bodyPr>
            <a:normAutofit fontScale="25000" lnSpcReduction="20000"/>
          </a:bodyPr>
          <a:lstStyle/>
          <a:p>
            <a:endParaRPr lang="en-GB" sz="8000" dirty="0"/>
          </a:p>
          <a:p>
            <a:endParaRPr lang="en-GB" sz="5600" cap="none" dirty="0">
              <a:solidFill>
                <a:schemeClr val="bg2"/>
              </a:solidFill>
            </a:endParaRPr>
          </a:p>
          <a:p>
            <a:r>
              <a:rPr lang="en-GB" sz="6400" cap="none" dirty="0">
                <a:solidFill>
                  <a:schemeClr val="bg2"/>
                </a:solidFill>
              </a:rPr>
              <a:t>As outlined in the National Framework for Child Protection Learning and Development in Scotland 2012 – the training is designed and delivered in relation to the General Workforce, the Specific Contact Workforce and the Intensive Contact Workforce.</a:t>
            </a:r>
          </a:p>
          <a:p>
            <a:endParaRPr lang="en-GB" sz="6400" cap="none" dirty="0">
              <a:solidFill>
                <a:schemeClr val="bg2"/>
              </a:solidFill>
            </a:endParaRPr>
          </a:p>
          <a:p>
            <a:r>
              <a:rPr lang="en-GB" sz="6400" cap="none" dirty="0">
                <a:solidFill>
                  <a:schemeClr val="bg2"/>
                </a:solidFill>
              </a:rPr>
              <a:t>The report outlines the range of courses, the range of agencies accessing the course , number of participants and the number of participants from each agency that have accessed development sessions annually. </a:t>
            </a:r>
          </a:p>
          <a:p>
            <a:endParaRPr lang="en-GB" sz="6400" cap="none" dirty="0">
              <a:solidFill>
                <a:schemeClr val="bg2"/>
              </a:solidFill>
            </a:endParaRPr>
          </a:p>
          <a:p>
            <a:r>
              <a:rPr lang="en-GB" sz="6400" cap="none" dirty="0">
                <a:solidFill>
                  <a:schemeClr val="bg2"/>
                </a:solidFill>
              </a:rPr>
              <a:t>A total of 1362 people attended, multi agency, bespoke, workshops and training in 2019.</a:t>
            </a:r>
          </a:p>
          <a:p>
            <a:endParaRPr lang="en-GB" sz="6400" dirty="0">
              <a:solidFill>
                <a:schemeClr val="bg2"/>
              </a:solidFill>
            </a:endParaRPr>
          </a:p>
          <a:p>
            <a:endParaRPr lang="en-GB" sz="6400" dirty="0">
              <a:solidFill>
                <a:schemeClr val="bg2"/>
              </a:solidFill>
            </a:endParaRPr>
          </a:p>
          <a:p>
            <a:r>
              <a:rPr lang="en-GB" sz="6400" dirty="0">
                <a:solidFill>
                  <a:schemeClr val="bg2"/>
                </a:solidFill>
              </a:rPr>
              <a:t>* Indicates training was commissioned  from and provided by an external provider</a:t>
            </a:r>
          </a:p>
          <a:p>
            <a:endParaRPr lang="en-GB" sz="5600" dirty="0"/>
          </a:p>
        </p:txBody>
      </p:sp>
    </p:spTree>
    <p:custDataLst>
      <p:tags r:id="rId1"/>
    </p:custDataLst>
    <p:extLst>
      <p:ext uri="{BB962C8B-B14F-4D97-AF65-F5344CB8AC3E}">
        <p14:creationId xmlns:p14="http://schemas.microsoft.com/office/powerpoint/2010/main" val="3509496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59854" y="2369713"/>
          <a:ext cx="10650827" cy="4297680"/>
        </p:xfrm>
        <a:graphic>
          <a:graphicData uri="http://schemas.openxmlformats.org/drawingml/2006/table">
            <a:tbl>
              <a:tblPr firstRow="1" firstCol="1" lastRow="1" lastCol="1" bandRow="1" bandCol="1">
                <a:tableStyleId>{5C22544A-7EE6-4342-B048-85BDC9FD1C3A}</a:tableStyleId>
              </a:tblPr>
              <a:tblGrid>
                <a:gridCol w="3550026">
                  <a:extLst>
                    <a:ext uri="{9D8B030D-6E8A-4147-A177-3AD203B41FA5}">
                      <a16:colId xmlns:a16="http://schemas.microsoft.com/office/drawing/2014/main" val="20000"/>
                    </a:ext>
                  </a:extLst>
                </a:gridCol>
                <a:gridCol w="3550026">
                  <a:extLst>
                    <a:ext uri="{9D8B030D-6E8A-4147-A177-3AD203B41FA5}">
                      <a16:colId xmlns:a16="http://schemas.microsoft.com/office/drawing/2014/main" val="20001"/>
                    </a:ext>
                  </a:extLst>
                </a:gridCol>
                <a:gridCol w="3550775">
                  <a:extLst>
                    <a:ext uri="{9D8B030D-6E8A-4147-A177-3AD203B41FA5}">
                      <a16:colId xmlns:a16="http://schemas.microsoft.com/office/drawing/2014/main" val="20002"/>
                    </a:ext>
                  </a:extLst>
                </a:gridCol>
              </a:tblGrid>
              <a:tr h="1003989">
                <a:tc>
                  <a:txBody>
                    <a:bodyPr/>
                    <a:lstStyle/>
                    <a:p>
                      <a:pPr algn="ctr">
                        <a:spcAft>
                          <a:spcPts val="0"/>
                        </a:spcAft>
                      </a:pPr>
                      <a:r>
                        <a:rPr lang="en-US" sz="1400" dirty="0">
                          <a:effectLst/>
                        </a:rPr>
                        <a:t>STAGE 1</a:t>
                      </a:r>
                      <a:endParaRPr lang="en-GB" sz="1400" dirty="0">
                        <a:effectLst/>
                      </a:endParaRPr>
                    </a:p>
                    <a:p>
                      <a:pPr algn="ctr">
                        <a:spcAft>
                          <a:spcPts val="0"/>
                        </a:spcAft>
                      </a:pPr>
                      <a:r>
                        <a:rPr lang="en-US" sz="1400" dirty="0">
                          <a:effectLst/>
                        </a:rPr>
                        <a:t>Learning </a:t>
                      </a:r>
                      <a:endParaRPr lang="en-GB" sz="1400" dirty="0">
                        <a:effectLst/>
                      </a:endParaRPr>
                    </a:p>
                    <a:p>
                      <a:pPr algn="ctr">
                        <a:spcAft>
                          <a:spcPts val="0"/>
                        </a:spcAft>
                      </a:pPr>
                      <a:r>
                        <a:rPr lang="en-US" sz="1400" dirty="0">
                          <a:effectLst/>
                        </a:rPr>
                        <a:t> </a:t>
                      </a:r>
                      <a:endParaRPr lang="en-GB" sz="1400" dirty="0">
                        <a:effectLst/>
                        <a:latin typeface="Times New Roman" panose="02020603050405020304" pitchFamily="18" charset="0"/>
                        <a:ea typeface="Times New Roman" panose="02020603050405020304" pitchFamily="18" charset="0"/>
                      </a:endParaRPr>
                    </a:p>
                  </a:txBody>
                  <a:tcPr marL="54132" marR="54132" marT="0" marB="0"/>
                </a:tc>
                <a:tc>
                  <a:txBody>
                    <a:bodyPr/>
                    <a:lstStyle/>
                    <a:p>
                      <a:pPr algn="ctr">
                        <a:spcAft>
                          <a:spcPts val="0"/>
                        </a:spcAft>
                      </a:pPr>
                      <a:r>
                        <a:rPr lang="en-US" sz="1400" dirty="0">
                          <a:effectLst/>
                        </a:rPr>
                        <a:t>STAGE 2</a:t>
                      </a:r>
                      <a:endParaRPr lang="en-GB" sz="1400" dirty="0">
                        <a:effectLst/>
                      </a:endParaRPr>
                    </a:p>
                    <a:p>
                      <a:pPr algn="ctr">
                        <a:spcAft>
                          <a:spcPts val="0"/>
                        </a:spcAft>
                      </a:pPr>
                      <a:r>
                        <a:rPr lang="en-US" sz="1400" dirty="0">
                          <a:effectLst/>
                        </a:rPr>
                        <a:t>Transfer of learning into practice</a:t>
                      </a:r>
                      <a:endParaRPr lang="en-GB" sz="1400" dirty="0">
                        <a:effectLst/>
                      </a:endParaRPr>
                    </a:p>
                    <a:p>
                      <a:pPr algn="ctr">
                        <a:spcAft>
                          <a:spcPts val="0"/>
                        </a:spcAft>
                      </a:pPr>
                      <a:r>
                        <a:rPr lang="en-US" sz="1400" dirty="0">
                          <a:effectLst/>
                        </a:rPr>
                        <a:t> </a:t>
                      </a:r>
                      <a:endParaRPr lang="en-GB" sz="1400" dirty="0">
                        <a:effectLst/>
                        <a:latin typeface="Times New Roman" panose="02020603050405020304" pitchFamily="18" charset="0"/>
                        <a:ea typeface="Times New Roman" panose="02020603050405020304" pitchFamily="18" charset="0"/>
                      </a:endParaRPr>
                    </a:p>
                  </a:txBody>
                  <a:tcPr marL="54132" marR="54132" marT="0" marB="0"/>
                </a:tc>
                <a:tc>
                  <a:txBody>
                    <a:bodyPr/>
                    <a:lstStyle/>
                    <a:p>
                      <a:pPr algn="ctr">
                        <a:spcAft>
                          <a:spcPts val="0"/>
                        </a:spcAft>
                      </a:pPr>
                      <a:r>
                        <a:rPr lang="en-US" sz="1400" dirty="0">
                          <a:effectLst/>
                        </a:rPr>
                        <a:t>STAGE 3</a:t>
                      </a:r>
                      <a:endParaRPr lang="en-GB" sz="1400" dirty="0">
                        <a:effectLst/>
                      </a:endParaRPr>
                    </a:p>
                    <a:p>
                      <a:pPr algn="ctr">
                        <a:spcAft>
                          <a:spcPts val="0"/>
                        </a:spcAft>
                      </a:pPr>
                      <a:r>
                        <a:rPr lang="en-US" sz="1400" dirty="0">
                          <a:effectLst/>
                        </a:rPr>
                        <a:t>Impact of training </a:t>
                      </a:r>
                      <a:endParaRPr lang="en-GB" sz="1400" dirty="0">
                        <a:effectLst/>
                      </a:endParaRPr>
                    </a:p>
                    <a:p>
                      <a:pPr algn="ctr">
                        <a:spcAft>
                          <a:spcPts val="0"/>
                        </a:spcAft>
                      </a:pPr>
                      <a:r>
                        <a:rPr lang="en-US" sz="1400" dirty="0">
                          <a:effectLst/>
                        </a:rPr>
                        <a:t>Supporting improvements in practice and outcomes for children and young people.  </a:t>
                      </a:r>
                      <a:endParaRPr lang="en-GB" sz="1400" dirty="0">
                        <a:effectLst/>
                      </a:endParaRPr>
                    </a:p>
                    <a:p>
                      <a:pPr algn="ctr">
                        <a:spcAft>
                          <a:spcPts val="0"/>
                        </a:spcAft>
                      </a:pPr>
                      <a:r>
                        <a:rPr lang="en-US" sz="1400" dirty="0">
                          <a:effectLst/>
                        </a:rPr>
                        <a:t> </a:t>
                      </a:r>
                      <a:endParaRPr lang="en-GB" sz="1400" dirty="0">
                        <a:effectLst/>
                        <a:latin typeface="Times New Roman" panose="02020603050405020304" pitchFamily="18" charset="0"/>
                        <a:ea typeface="Times New Roman" panose="02020603050405020304" pitchFamily="18" charset="0"/>
                      </a:endParaRPr>
                    </a:p>
                  </a:txBody>
                  <a:tcPr marL="54132" marR="54132" marT="0" marB="0"/>
                </a:tc>
                <a:extLst>
                  <a:ext uri="{0D108BD9-81ED-4DB2-BD59-A6C34878D82A}">
                    <a16:rowId xmlns:a16="http://schemas.microsoft.com/office/drawing/2014/main" val="10000"/>
                  </a:ext>
                </a:extLst>
              </a:tr>
              <a:tr h="2898309">
                <a:tc>
                  <a:txBody>
                    <a:bodyPr/>
                    <a:lstStyle/>
                    <a:p>
                      <a:pPr algn="ctr">
                        <a:spcAft>
                          <a:spcPts val="0"/>
                        </a:spcAft>
                      </a:pPr>
                      <a:r>
                        <a:rPr lang="en-US" sz="1100" dirty="0">
                          <a:effectLst/>
                        </a:rPr>
                        <a:t> </a:t>
                      </a:r>
                      <a:endParaRPr lang="en-GB" sz="1100" dirty="0">
                        <a:effectLst/>
                      </a:endParaRPr>
                    </a:p>
                    <a:p>
                      <a:pPr algn="ctr">
                        <a:spcAft>
                          <a:spcPts val="0"/>
                        </a:spcAft>
                      </a:pPr>
                      <a:r>
                        <a:rPr lang="en-US" sz="1100" dirty="0">
                          <a:effectLst/>
                        </a:rPr>
                        <a:t>L&amp;D group responsibilities</a:t>
                      </a:r>
                      <a:endParaRPr lang="en-GB" sz="1100" dirty="0">
                        <a:effectLst/>
                      </a:endParaRPr>
                    </a:p>
                    <a:p>
                      <a:pPr algn="ctr">
                        <a:spcAft>
                          <a:spcPts val="0"/>
                        </a:spcAft>
                      </a:pPr>
                      <a:r>
                        <a:rPr lang="en-US" sz="1100" dirty="0">
                          <a:effectLst/>
                        </a:rPr>
                        <a:t>By asking those who attended what they think including were the learning outcomes met using evaluation feedback sheets at the end of course delivery</a:t>
                      </a:r>
                      <a:endParaRPr lang="en-GB" sz="1100" dirty="0">
                        <a:effectLst/>
                      </a:endParaRPr>
                    </a:p>
                    <a:p>
                      <a:pPr algn="ctr">
                        <a:spcAft>
                          <a:spcPts val="0"/>
                        </a:spcAft>
                      </a:pPr>
                      <a:r>
                        <a:rPr lang="en-US" sz="1100" dirty="0">
                          <a:effectLst/>
                        </a:rPr>
                        <a:t> </a:t>
                      </a:r>
                      <a:endParaRPr lang="en-GB" sz="1100" dirty="0">
                        <a:effectLst/>
                      </a:endParaRPr>
                    </a:p>
                    <a:p>
                      <a:pPr algn="ctr">
                        <a:spcAft>
                          <a:spcPts val="0"/>
                        </a:spcAft>
                      </a:pPr>
                      <a:r>
                        <a:rPr lang="en-US" sz="1100" dirty="0">
                          <a:effectLst/>
                        </a:rPr>
                        <a:t> </a:t>
                      </a:r>
                      <a:endParaRPr lang="en-GB" sz="1100" dirty="0">
                        <a:effectLst/>
                      </a:endParaRPr>
                    </a:p>
                    <a:p>
                      <a:pPr algn="ctr">
                        <a:spcAft>
                          <a:spcPts val="0"/>
                        </a:spcAft>
                      </a:pPr>
                      <a:r>
                        <a:rPr lang="en-US" sz="1100" dirty="0">
                          <a:effectLst/>
                        </a:rPr>
                        <a:t> </a:t>
                      </a:r>
                      <a:endParaRPr lang="en-GB" sz="1100" dirty="0">
                        <a:effectLst/>
                      </a:endParaRPr>
                    </a:p>
                    <a:p>
                      <a:pPr>
                        <a:spcAft>
                          <a:spcPts val="0"/>
                        </a:spcAft>
                      </a:pPr>
                      <a:r>
                        <a:rPr lang="en-US" sz="1100" dirty="0">
                          <a:effectLst/>
                        </a:rPr>
                        <a:t> </a:t>
                      </a:r>
                      <a:endParaRPr lang="en-GB" sz="1100" dirty="0">
                        <a:effectLst/>
                      </a:endParaRPr>
                    </a:p>
                    <a:p>
                      <a:pPr algn="ctr">
                        <a:spcAft>
                          <a:spcPts val="0"/>
                        </a:spcAft>
                      </a:pPr>
                      <a:r>
                        <a:rPr lang="en-US" sz="1100" dirty="0">
                          <a:effectLst/>
                        </a:rPr>
                        <a:t>Staff responsibilities</a:t>
                      </a:r>
                      <a:endParaRPr lang="en-GB" sz="1100" dirty="0">
                        <a:effectLst/>
                      </a:endParaRPr>
                    </a:p>
                    <a:p>
                      <a:pPr algn="ctr">
                        <a:spcAft>
                          <a:spcPts val="0"/>
                        </a:spcAft>
                      </a:pPr>
                      <a:r>
                        <a:rPr lang="en-US" sz="1100" dirty="0">
                          <a:effectLst/>
                        </a:rPr>
                        <a:t>By following up on any course requirements and reporting back /sharing learning with colleagues and teams.</a:t>
                      </a:r>
                      <a:endParaRPr lang="en-GB" sz="1100" dirty="0">
                        <a:effectLst/>
                      </a:endParaRPr>
                    </a:p>
                    <a:p>
                      <a:pPr algn="ctr">
                        <a:spcAft>
                          <a:spcPts val="0"/>
                        </a:spcAft>
                      </a:pPr>
                      <a:r>
                        <a:rPr lang="en-US" sz="1100" dirty="0">
                          <a:effectLst/>
                        </a:rPr>
                        <a:t> </a:t>
                      </a:r>
                      <a:endParaRPr lang="en-GB" sz="1100" dirty="0">
                        <a:effectLst/>
                      </a:endParaRPr>
                    </a:p>
                    <a:p>
                      <a:pPr algn="ctr">
                        <a:spcAft>
                          <a:spcPts val="0"/>
                        </a:spcAft>
                      </a:pPr>
                      <a:r>
                        <a:rPr lang="en-US" sz="1100" dirty="0">
                          <a:effectLst/>
                        </a:rPr>
                        <a:t> </a:t>
                      </a:r>
                      <a:endParaRPr lang="en-GB" sz="1100" dirty="0">
                        <a:effectLst/>
                      </a:endParaRPr>
                    </a:p>
                    <a:p>
                      <a:pPr algn="ctr">
                        <a:spcAft>
                          <a:spcPts val="0"/>
                        </a:spcAft>
                      </a:pPr>
                      <a:r>
                        <a:rPr lang="en-US" sz="1100" dirty="0">
                          <a:effectLst/>
                        </a:rPr>
                        <a:t> </a:t>
                      </a:r>
                      <a:endParaRPr lang="en-GB" sz="1100" dirty="0">
                        <a:effectLst/>
                      </a:endParaRPr>
                    </a:p>
                    <a:p>
                      <a:pPr algn="ctr">
                        <a:spcAft>
                          <a:spcPts val="0"/>
                        </a:spcAft>
                      </a:pPr>
                      <a:r>
                        <a:rPr lang="en-US" sz="1100" dirty="0">
                          <a:effectLst/>
                        </a:rPr>
                        <a:t> </a:t>
                      </a:r>
                      <a:endParaRPr lang="en-GB" sz="1100" dirty="0">
                        <a:effectLst/>
                        <a:latin typeface="Times New Roman" panose="02020603050405020304" pitchFamily="18" charset="0"/>
                        <a:ea typeface="Times New Roman" panose="02020603050405020304" pitchFamily="18" charset="0"/>
                      </a:endParaRPr>
                    </a:p>
                  </a:txBody>
                  <a:tcPr marL="54132" marR="54132" marT="0" marB="0"/>
                </a:tc>
                <a:tc>
                  <a:txBody>
                    <a:bodyPr/>
                    <a:lstStyle/>
                    <a:p>
                      <a:pPr algn="ctr">
                        <a:spcAft>
                          <a:spcPts val="0"/>
                        </a:spcAft>
                      </a:pPr>
                      <a:r>
                        <a:rPr lang="en-US" sz="1100" dirty="0">
                          <a:effectLst/>
                        </a:rPr>
                        <a:t> </a:t>
                      </a:r>
                      <a:endParaRPr lang="en-GB" sz="1100" dirty="0">
                        <a:effectLst/>
                      </a:endParaRPr>
                    </a:p>
                    <a:p>
                      <a:pPr algn="ctr">
                        <a:spcAft>
                          <a:spcPts val="0"/>
                        </a:spcAft>
                      </a:pPr>
                      <a:r>
                        <a:rPr lang="en-US" sz="1100" dirty="0">
                          <a:effectLst/>
                        </a:rPr>
                        <a:t>L&amp;D group responsibilities</a:t>
                      </a:r>
                      <a:endParaRPr lang="en-GB" sz="1100" dirty="0">
                        <a:effectLst/>
                      </a:endParaRPr>
                    </a:p>
                    <a:p>
                      <a:pPr algn="ctr">
                        <a:spcAft>
                          <a:spcPts val="0"/>
                        </a:spcAft>
                      </a:pPr>
                      <a:r>
                        <a:rPr lang="en-US" sz="1100" dirty="0">
                          <a:effectLst/>
                        </a:rPr>
                        <a:t>By emailing out post training evaluations to measure how attendance has affected practice and better protected children. </a:t>
                      </a:r>
                      <a:endParaRPr lang="en-GB" sz="1100" dirty="0">
                        <a:effectLst/>
                      </a:endParaRPr>
                    </a:p>
                    <a:p>
                      <a:pPr algn="ctr">
                        <a:spcAft>
                          <a:spcPts val="0"/>
                        </a:spcAft>
                      </a:pPr>
                      <a:r>
                        <a:rPr lang="en-US" sz="1100" dirty="0">
                          <a:effectLst/>
                        </a:rPr>
                        <a:t> </a:t>
                      </a:r>
                      <a:endParaRPr lang="en-GB" sz="1100" dirty="0">
                        <a:effectLst/>
                      </a:endParaRPr>
                    </a:p>
                    <a:p>
                      <a:pPr algn="ctr">
                        <a:spcAft>
                          <a:spcPts val="0"/>
                        </a:spcAft>
                      </a:pPr>
                      <a:r>
                        <a:rPr lang="en-US" sz="1100" dirty="0">
                          <a:effectLst/>
                        </a:rPr>
                        <a:t> </a:t>
                      </a:r>
                      <a:endParaRPr lang="en-GB" sz="1100" dirty="0">
                        <a:effectLst/>
                      </a:endParaRPr>
                    </a:p>
                    <a:p>
                      <a:pPr algn="ctr">
                        <a:spcAft>
                          <a:spcPts val="0"/>
                        </a:spcAft>
                      </a:pPr>
                      <a:r>
                        <a:rPr lang="en-US" sz="1100" dirty="0">
                          <a:effectLst/>
                        </a:rPr>
                        <a:t> </a:t>
                      </a:r>
                      <a:endParaRPr lang="en-GB" sz="1100" dirty="0">
                        <a:effectLst/>
                      </a:endParaRPr>
                    </a:p>
                    <a:p>
                      <a:pPr algn="ctr">
                        <a:spcAft>
                          <a:spcPts val="0"/>
                        </a:spcAft>
                      </a:pPr>
                      <a:r>
                        <a:rPr lang="en-US" sz="1100" dirty="0">
                          <a:effectLst/>
                        </a:rPr>
                        <a:t>Staff and managers responsibilities</a:t>
                      </a:r>
                      <a:endParaRPr lang="en-GB" sz="1100" dirty="0">
                        <a:effectLst/>
                      </a:endParaRPr>
                    </a:p>
                    <a:p>
                      <a:pPr algn="ctr">
                        <a:spcAft>
                          <a:spcPts val="0"/>
                        </a:spcAft>
                      </a:pPr>
                      <a:r>
                        <a:rPr lang="en-US" sz="1100" dirty="0">
                          <a:effectLst/>
                        </a:rPr>
                        <a:t>By reflecting on learning in CPD/PPD, supervision and auditing processes to consider how learning has transferred into practice and improved outcomes for children, in line with single agency frameworks for continuous learning.</a:t>
                      </a:r>
                      <a:endParaRPr lang="en-GB" sz="1100" dirty="0">
                        <a:effectLst/>
                        <a:latin typeface="Times New Roman" panose="02020603050405020304" pitchFamily="18" charset="0"/>
                        <a:ea typeface="Times New Roman" panose="02020603050405020304" pitchFamily="18" charset="0"/>
                      </a:endParaRPr>
                    </a:p>
                  </a:txBody>
                  <a:tcPr marL="54132" marR="54132" marT="0" marB="0"/>
                </a:tc>
                <a:tc>
                  <a:txBody>
                    <a:bodyPr/>
                    <a:lstStyle/>
                    <a:p>
                      <a:pPr algn="ctr">
                        <a:spcAft>
                          <a:spcPts val="0"/>
                        </a:spcAft>
                      </a:pPr>
                      <a:r>
                        <a:rPr lang="en-US" sz="1100" dirty="0">
                          <a:effectLst/>
                        </a:rPr>
                        <a:t> </a:t>
                      </a:r>
                      <a:endParaRPr lang="en-GB" sz="1100" dirty="0">
                        <a:effectLst/>
                      </a:endParaRPr>
                    </a:p>
                    <a:p>
                      <a:pPr algn="ctr">
                        <a:spcAft>
                          <a:spcPts val="0"/>
                        </a:spcAft>
                      </a:pPr>
                      <a:r>
                        <a:rPr lang="en-US" sz="1100" dirty="0">
                          <a:effectLst/>
                        </a:rPr>
                        <a:t>NACPC L&amp;D Sub</a:t>
                      </a:r>
                      <a:r>
                        <a:rPr lang="en-US" sz="1100" baseline="0" dirty="0">
                          <a:effectLst/>
                        </a:rPr>
                        <a:t> G</a:t>
                      </a:r>
                      <a:r>
                        <a:rPr lang="en-US" sz="1100" dirty="0">
                          <a:effectLst/>
                        </a:rPr>
                        <a:t>roup Responsibilities</a:t>
                      </a:r>
                      <a:endParaRPr lang="en-GB" sz="1100" dirty="0">
                        <a:effectLst/>
                      </a:endParaRPr>
                    </a:p>
                    <a:p>
                      <a:pPr algn="ctr">
                        <a:spcAft>
                          <a:spcPts val="0"/>
                        </a:spcAft>
                      </a:pPr>
                      <a:r>
                        <a:rPr lang="en-US" sz="1100" dirty="0" err="1">
                          <a:effectLst/>
                        </a:rPr>
                        <a:t>Analysing</a:t>
                      </a:r>
                      <a:r>
                        <a:rPr lang="en-US" sz="1100" dirty="0">
                          <a:effectLst/>
                        </a:rPr>
                        <a:t> findings from evaluation processes and reporting improvements to NACPC</a:t>
                      </a:r>
                      <a:endParaRPr lang="en-GB" sz="1100" dirty="0">
                        <a:effectLst/>
                      </a:endParaRPr>
                    </a:p>
                    <a:p>
                      <a:pPr algn="ctr">
                        <a:spcAft>
                          <a:spcPts val="0"/>
                        </a:spcAft>
                      </a:pPr>
                      <a:r>
                        <a:rPr lang="en-US" sz="1100" dirty="0">
                          <a:effectLst/>
                        </a:rPr>
                        <a:t> </a:t>
                      </a:r>
                      <a:endParaRPr lang="en-GB" sz="1100" dirty="0">
                        <a:effectLst/>
                      </a:endParaRPr>
                    </a:p>
                    <a:p>
                      <a:pPr algn="ctr">
                        <a:spcAft>
                          <a:spcPts val="0"/>
                        </a:spcAft>
                      </a:pPr>
                      <a:r>
                        <a:rPr lang="en-US" sz="1100" dirty="0">
                          <a:effectLst/>
                        </a:rPr>
                        <a:t> </a:t>
                      </a:r>
                      <a:endParaRPr lang="en-GB" sz="1100" dirty="0">
                        <a:effectLst/>
                      </a:endParaRPr>
                    </a:p>
                    <a:p>
                      <a:pPr algn="ctr">
                        <a:spcAft>
                          <a:spcPts val="0"/>
                        </a:spcAft>
                      </a:pPr>
                      <a:r>
                        <a:rPr lang="en-US" sz="1100" dirty="0">
                          <a:effectLst/>
                        </a:rPr>
                        <a:t> NACPC responsibilities</a:t>
                      </a:r>
                      <a:endParaRPr lang="en-GB" sz="1100" dirty="0">
                        <a:effectLst/>
                      </a:endParaRPr>
                    </a:p>
                    <a:p>
                      <a:pPr algn="ctr">
                        <a:spcAft>
                          <a:spcPts val="0"/>
                        </a:spcAft>
                      </a:pPr>
                      <a:r>
                        <a:rPr lang="en-US" sz="1100" dirty="0">
                          <a:effectLst/>
                        </a:rPr>
                        <a:t>Identifying practice improvements as part of strategic and operational self-evaluation processes </a:t>
                      </a:r>
                      <a:endParaRPr lang="en-GB" sz="1100" dirty="0">
                        <a:effectLst/>
                      </a:endParaRPr>
                    </a:p>
                    <a:p>
                      <a:pPr algn="ctr">
                        <a:spcAft>
                          <a:spcPts val="0"/>
                        </a:spcAft>
                      </a:pPr>
                      <a:r>
                        <a:rPr lang="en-US" sz="1100" dirty="0">
                          <a:effectLst/>
                        </a:rPr>
                        <a:t> </a:t>
                      </a:r>
                      <a:endParaRPr lang="en-GB" sz="1100" dirty="0">
                        <a:effectLst/>
                      </a:endParaRPr>
                    </a:p>
                    <a:p>
                      <a:pPr algn="ctr">
                        <a:spcAft>
                          <a:spcPts val="0"/>
                        </a:spcAft>
                      </a:pPr>
                      <a:r>
                        <a:rPr lang="en-US" sz="1100" dirty="0">
                          <a:effectLst/>
                        </a:rPr>
                        <a:t> </a:t>
                      </a:r>
                      <a:endParaRPr lang="en-GB" sz="1100" dirty="0">
                        <a:effectLst/>
                      </a:endParaRPr>
                    </a:p>
                    <a:p>
                      <a:pPr algn="ctr">
                        <a:spcAft>
                          <a:spcPts val="0"/>
                        </a:spcAft>
                      </a:pPr>
                      <a:r>
                        <a:rPr lang="en-US" sz="1100" dirty="0">
                          <a:effectLst/>
                        </a:rPr>
                        <a:t>Single agencies responsibilities</a:t>
                      </a:r>
                      <a:endParaRPr lang="en-GB" sz="1100" dirty="0">
                        <a:effectLst/>
                      </a:endParaRPr>
                    </a:p>
                    <a:p>
                      <a:pPr algn="ctr">
                        <a:spcAft>
                          <a:spcPts val="0"/>
                        </a:spcAft>
                      </a:pPr>
                      <a:r>
                        <a:rPr lang="en-US" sz="1100" dirty="0">
                          <a:effectLst/>
                        </a:rPr>
                        <a:t>Evidence of learning and development from auditing and review processes </a:t>
                      </a:r>
                      <a:r>
                        <a:rPr lang="en-US" sz="1100" dirty="0" err="1">
                          <a:effectLst/>
                        </a:rPr>
                        <a:t>e.g</a:t>
                      </a:r>
                      <a:r>
                        <a:rPr lang="en-US" sz="1100" dirty="0">
                          <a:effectLst/>
                        </a:rPr>
                        <a:t> reference to specific tools written in case files.</a:t>
                      </a:r>
                      <a:endParaRPr lang="en-GB" sz="1100" dirty="0">
                        <a:effectLst/>
                      </a:endParaRPr>
                    </a:p>
                    <a:p>
                      <a:pPr algn="ctr">
                        <a:spcAft>
                          <a:spcPts val="0"/>
                        </a:spcAft>
                      </a:pPr>
                      <a:r>
                        <a:rPr lang="en-US" sz="1100" dirty="0">
                          <a:effectLst/>
                        </a:rPr>
                        <a:t> </a:t>
                      </a:r>
                      <a:endParaRPr lang="en-GB" sz="1100" dirty="0">
                        <a:effectLst/>
                      </a:endParaRPr>
                    </a:p>
                    <a:p>
                      <a:pPr algn="ctr">
                        <a:spcAft>
                          <a:spcPts val="0"/>
                        </a:spcAft>
                      </a:pPr>
                      <a:r>
                        <a:rPr lang="en-US" sz="1100" dirty="0">
                          <a:effectLst/>
                        </a:rPr>
                        <a:t> </a:t>
                      </a:r>
                      <a:endParaRPr lang="en-GB" sz="1100" dirty="0">
                        <a:effectLst/>
                        <a:latin typeface="Times New Roman" panose="02020603050405020304" pitchFamily="18" charset="0"/>
                        <a:ea typeface="Times New Roman" panose="02020603050405020304" pitchFamily="18" charset="0"/>
                      </a:endParaRPr>
                    </a:p>
                  </a:txBody>
                  <a:tcPr marL="54132" marR="54132" marT="0" marB="0"/>
                </a:tc>
                <a:extLst>
                  <a:ext uri="{0D108BD9-81ED-4DB2-BD59-A6C34878D82A}">
                    <a16:rowId xmlns:a16="http://schemas.microsoft.com/office/drawing/2014/main" val="10001"/>
                  </a:ext>
                </a:extLst>
              </a:tr>
            </a:tbl>
          </a:graphicData>
        </a:graphic>
      </p:graphicFrame>
      <p:sp>
        <p:nvSpPr>
          <p:cNvPr id="4" name="TextBox 3"/>
          <p:cNvSpPr txBox="1"/>
          <p:nvPr/>
        </p:nvSpPr>
        <p:spPr>
          <a:xfrm>
            <a:off x="1378039" y="669701"/>
            <a:ext cx="7830356" cy="1323439"/>
          </a:xfrm>
          <a:prstGeom prst="rect">
            <a:avLst/>
          </a:prstGeom>
          <a:noFill/>
        </p:spPr>
        <p:txBody>
          <a:bodyPr wrap="square" rtlCol="0">
            <a:spAutoFit/>
          </a:bodyPr>
          <a:lstStyle/>
          <a:p>
            <a:r>
              <a:rPr lang="en-GB" sz="4800" dirty="0">
                <a:solidFill>
                  <a:prstClr val="white"/>
                </a:solidFill>
              </a:rPr>
              <a:t>So what…?</a:t>
            </a:r>
          </a:p>
          <a:p>
            <a:r>
              <a:rPr lang="en-GB" sz="3200" dirty="0">
                <a:solidFill>
                  <a:prstClr val="white"/>
                </a:solidFill>
              </a:rPr>
              <a:t>The Evaluation Process…</a:t>
            </a:r>
          </a:p>
        </p:txBody>
      </p:sp>
    </p:spTree>
    <p:custDataLst>
      <p:tags r:id="rId1"/>
    </p:custDataLst>
    <p:extLst>
      <p:ext uri="{BB962C8B-B14F-4D97-AF65-F5344CB8AC3E}">
        <p14:creationId xmlns:p14="http://schemas.microsoft.com/office/powerpoint/2010/main" val="1265403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Evaluations: Stage One General Comments </a:t>
            </a:r>
          </a:p>
        </p:txBody>
      </p:sp>
      <p:sp>
        <p:nvSpPr>
          <p:cNvPr id="3" name="Content Placeholder 2"/>
          <p:cNvSpPr>
            <a:spLocks noGrp="1"/>
          </p:cNvSpPr>
          <p:nvPr>
            <p:ph idx="1"/>
          </p:nvPr>
        </p:nvSpPr>
        <p:spPr>
          <a:xfrm>
            <a:off x="1154954" y="2468032"/>
            <a:ext cx="8825659" cy="3416300"/>
          </a:xfrm>
        </p:spPr>
        <p:txBody>
          <a:bodyPr>
            <a:normAutofit fontScale="92500" lnSpcReduction="20000"/>
          </a:bodyPr>
          <a:lstStyle/>
          <a:p>
            <a:pPr marL="0" indent="0">
              <a:buNone/>
            </a:pPr>
            <a:r>
              <a:rPr lang="en-GB" dirty="0"/>
              <a:t>	</a:t>
            </a:r>
          </a:p>
          <a:p>
            <a:r>
              <a:rPr lang="en-GB" sz="1900" dirty="0"/>
              <a:t>‘Excellent and insightful – lots of opportunity for worthwhile professional discussion’</a:t>
            </a:r>
          </a:p>
          <a:p>
            <a:r>
              <a:rPr lang="en-GB" sz="1900" dirty="0"/>
              <a:t>‘Real life like case study was helpful’</a:t>
            </a:r>
          </a:p>
          <a:p>
            <a:r>
              <a:rPr lang="en-GB" sz="1900" dirty="0"/>
              <a:t>‘Very engaging, practical, informative’</a:t>
            </a:r>
          </a:p>
          <a:p>
            <a:r>
              <a:rPr lang="en-GB" sz="1900" dirty="0"/>
              <a:t>‘Great to have a multi-agency approach more familiar with toolkit’</a:t>
            </a:r>
          </a:p>
          <a:p>
            <a:r>
              <a:rPr lang="en-GB" sz="1900" dirty="0"/>
              <a:t>‘Pace of course very good. Knowledge/style very good’</a:t>
            </a:r>
          </a:p>
          <a:p>
            <a:r>
              <a:rPr lang="en-GB" sz="1900" dirty="0"/>
              <a:t>‘Personable. Made a difficult topic interesting’</a:t>
            </a:r>
          </a:p>
          <a:p>
            <a:pPr marL="0" indent="0">
              <a:buNone/>
            </a:pPr>
            <a:r>
              <a:rPr lang="en-GB" sz="1900" dirty="0"/>
              <a:t>Note: All participants are now encouraged to put evaluations in a sealed box to ensure a level of anonymity.</a:t>
            </a:r>
          </a:p>
          <a:p>
            <a:pPr marL="0" indent="0">
              <a:buNone/>
            </a:pPr>
            <a:endParaRPr lang="en-GB" dirty="0"/>
          </a:p>
        </p:txBody>
      </p:sp>
    </p:spTree>
    <p:custDataLst>
      <p:tags r:id="rId1"/>
    </p:custDataLst>
    <p:extLst>
      <p:ext uri="{BB962C8B-B14F-4D97-AF65-F5344CB8AC3E}">
        <p14:creationId xmlns:p14="http://schemas.microsoft.com/office/powerpoint/2010/main" val="4285697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23785-5E24-4573-956F-DA67B37F4781}"/>
              </a:ext>
            </a:extLst>
          </p:cNvPr>
          <p:cNvSpPr>
            <a:spLocks noGrp="1"/>
          </p:cNvSpPr>
          <p:nvPr>
            <p:ph type="title"/>
          </p:nvPr>
        </p:nvSpPr>
        <p:spPr/>
        <p:txBody>
          <a:bodyPr/>
          <a:lstStyle/>
          <a:p>
            <a:r>
              <a:rPr lang="en-GB" dirty="0"/>
              <a:t>Evaluations Stage Two</a:t>
            </a:r>
          </a:p>
        </p:txBody>
      </p:sp>
      <p:sp>
        <p:nvSpPr>
          <p:cNvPr id="3" name="Content Placeholder 2">
            <a:extLst>
              <a:ext uri="{FF2B5EF4-FFF2-40B4-BE49-F238E27FC236}">
                <a16:creationId xmlns:a16="http://schemas.microsoft.com/office/drawing/2014/main" id="{6B882177-FFCF-490F-8F9C-B6A9CE921279}"/>
              </a:ext>
            </a:extLst>
          </p:cNvPr>
          <p:cNvSpPr>
            <a:spLocks noGrp="1"/>
          </p:cNvSpPr>
          <p:nvPr>
            <p:ph idx="1"/>
          </p:nvPr>
        </p:nvSpPr>
        <p:spPr/>
        <p:txBody>
          <a:bodyPr/>
          <a:lstStyle/>
          <a:p>
            <a:r>
              <a:rPr lang="en-GB" dirty="0"/>
              <a:t>Stage two evaluations were sent out through Survey Monkey. 50 participants were contacted, however only 10 participants completed the survey.</a:t>
            </a:r>
          </a:p>
          <a:p>
            <a:r>
              <a:rPr lang="en-GB" dirty="0"/>
              <a:t>The low response rate from the survey presents challenges in relation to how the CPC can measure the impact the training has had on professional practice</a:t>
            </a:r>
          </a:p>
          <a:p>
            <a:r>
              <a:rPr lang="en-GB" dirty="0"/>
              <a:t>At stage two Managers are responsible for following up during supervision, however no feedback has been received. (This is an area for development)</a:t>
            </a:r>
          </a:p>
          <a:p>
            <a:pPr marL="0" indent="0">
              <a:buNone/>
            </a:pPr>
            <a:endParaRPr lang="en-GB" dirty="0"/>
          </a:p>
        </p:txBody>
      </p:sp>
    </p:spTree>
    <p:custDataLst>
      <p:tags r:id="rId1"/>
    </p:custDataLst>
    <p:extLst>
      <p:ext uri="{BB962C8B-B14F-4D97-AF65-F5344CB8AC3E}">
        <p14:creationId xmlns:p14="http://schemas.microsoft.com/office/powerpoint/2010/main" val="3804435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62767-C8AC-4F2B-B173-1E6A4FB67BDD}"/>
              </a:ext>
            </a:extLst>
          </p:cNvPr>
          <p:cNvSpPr>
            <a:spLocks noGrp="1"/>
          </p:cNvSpPr>
          <p:nvPr>
            <p:ph type="title"/>
          </p:nvPr>
        </p:nvSpPr>
        <p:spPr/>
        <p:txBody>
          <a:bodyPr/>
          <a:lstStyle/>
          <a:p>
            <a:r>
              <a:rPr lang="en-GB" dirty="0"/>
              <a:t>Evaluations Stage Three</a:t>
            </a:r>
          </a:p>
        </p:txBody>
      </p:sp>
      <p:sp>
        <p:nvSpPr>
          <p:cNvPr id="3" name="Content Placeholder 2">
            <a:extLst>
              <a:ext uri="{FF2B5EF4-FFF2-40B4-BE49-F238E27FC236}">
                <a16:creationId xmlns:a16="http://schemas.microsoft.com/office/drawing/2014/main" id="{D9E4B8DD-483E-491A-8363-B6C57D3789C0}"/>
              </a:ext>
            </a:extLst>
          </p:cNvPr>
          <p:cNvSpPr>
            <a:spLocks noGrp="1"/>
          </p:cNvSpPr>
          <p:nvPr>
            <p:ph idx="1"/>
          </p:nvPr>
        </p:nvSpPr>
        <p:spPr>
          <a:xfrm>
            <a:off x="1154954" y="2603500"/>
            <a:ext cx="8825659" cy="4254500"/>
          </a:xfrm>
        </p:spPr>
        <p:txBody>
          <a:bodyPr>
            <a:noAutofit/>
          </a:bodyPr>
          <a:lstStyle/>
          <a:p>
            <a:pPr marL="0" indent="0">
              <a:buNone/>
            </a:pPr>
            <a:r>
              <a:rPr lang="en-GB" sz="1600" dirty="0"/>
              <a:t>The learning and development sub group chose 3 courses to evaluate from the last 6 months in 2019. These were:</a:t>
            </a:r>
          </a:p>
          <a:p>
            <a:r>
              <a:rPr lang="en-GB" sz="1600" dirty="0"/>
              <a:t>Child Sexual Exploitation</a:t>
            </a:r>
          </a:p>
          <a:p>
            <a:r>
              <a:rPr lang="en-GB" sz="1600" dirty="0"/>
              <a:t>Child Protection Awareness and</a:t>
            </a:r>
          </a:p>
          <a:p>
            <a:r>
              <a:rPr lang="en-GB" sz="1600" dirty="0"/>
              <a:t>Chronologies </a:t>
            </a:r>
          </a:p>
          <a:p>
            <a:pPr marL="0" indent="0">
              <a:buNone/>
            </a:pPr>
            <a:r>
              <a:rPr lang="en-GB" sz="1600" dirty="0"/>
              <a:t>A practice development evaluation day was planned in March, where over 30 participants agreed to take part. Members of the sub group agreed to support on the day with various workshops, reflecting on how course participants had put their learning into practice and being able to offer practical help on the day</a:t>
            </a:r>
          </a:p>
          <a:p>
            <a:pPr marL="0" indent="0">
              <a:buNone/>
            </a:pPr>
            <a:r>
              <a:rPr lang="en-GB" sz="1600" dirty="0"/>
              <a:t>Unfortunately this was cancelled due to Covid19 outbreak, however the coordinator feels that the number of people wanting to attend is promising and is hopeful that this will continue in 2021, although it may be organised differently and take a different format than previously planned. </a:t>
            </a:r>
          </a:p>
        </p:txBody>
      </p:sp>
    </p:spTree>
    <p:custDataLst>
      <p:tags r:id="rId1"/>
    </p:custDataLst>
    <p:extLst>
      <p:ext uri="{BB962C8B-B14F-4D97-AF65-F5344CB8AC3E}">
        <p14:creationId xmlns:p14="http://schemas.microsoft.com/office/powerpoint/2010/main" val="3235094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6072" y="875762"/>
            <a:ext cx="7508383" cy="1261884"/>
          </a:xfrm>
          <a:prstGeom prst="rect">
            <a:avLst/>
          </a:prstGeom>
        </p:spPr>
        <p:txBody>
          <a:bodyPr wrap="square">
            <a:spAutoFit/>
          </a:bodyPr>
          <a:lstStyle/>
          <a:p>
            <a:r>
              <a:rPr lang="en-GB" sz="4800" dirty="0">
                <a:solidFill>
                  <a:prstClr val="white"/>
                </a:solidFill>
              </a:rPr>
              <a:t>So what…?</a:t>
            </a:r>
          </a:p>
          <a:p>
            <a:r>
              <a:rPr lang="en-GB" sz="2800" dirty="0">
                <a:solidFill>
                  <a:prstClr val="white"/>
                </a:solidFill>
              </a:rPr>
              <a:t>Evaluating the Evaluation!!…</a:t>
            </a:r>
          </a:p>
        </p:txBody>
      </p:sp>
      <p:sp>
        <p:nvSpPr>
          <p:cNvPr id="3" name="TextBox 2"/>
          <p:cNvSpPr txBox="1"/>
          <p:nvPr/>
        </p:nvSpPr>
        <p:spPr>
          <a:xfrm>
            <a:off x="1107583" y="2524259"/>
            <a:ext cx="10187189" cy="2308324"/>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prstClr val="black"/>
                </a:solidFill>
              </a:rPr>
              <a:t>Practitioners in their immediate responses to multi-agency training events very consistently refer to the benefit of three main areas:</a:t>
            </a:r>
          </a:p>
          <a:p>
            <a:pPr marL="285750" indent="-285750">
              <a:buFont typeface="Arial" panose="020B0604020202020204" pitchFamily="34" charset="0"/>
              <a:buChar char="•"/>
            </a:pPr>
            <a:endParaRPr lang="en-GB" sz="1600" dirty="0">
              <a:solidFill>
                <a:prstClr val="black"/>
              </a:solidFill>
            </a:endParaRPr>
          </a:p>
          <a:p>
            <a:pPr marL="1200150" lvl="2" indent="-285750">
              <a:buFont typeface="Arial" panose="020B0604020202020204" pitchFamily="34" charset="0"/>
              <a:buChar char="•"/>
            </a:pPr>
            <a:r>
              <a:rPr lang="en-GB" sz="1600" dirty="0">
                <a:solidFill>
                  <a:prstClr val="black"/>
                </a:solidFill>
              </a:rPr>
              <a:t>Physically being in the same room with colleagues from other agencies to understand different roles and perspectives in relation to child protection</a:t>
            </a:r>
          </a:p>
          <a:p>
            <a:pPr marL="1200150" lvl="2" indent="-285750">
              <a:buFont typeface="Arial" panose="020B0604020202020204" pitchFamily="34" charset="0"/>
              <a:buChar char="•"/>
            </a:pPr>
            <a:r>
              <a:rPr lang="en-GB" sz="1600" dirty="0">
                <a:solidFill>
                  <a:prstClr val="black"/>
                </a:solidFill>
              </a:rPr>
              <a:t>Concern there is not enough communication and information sharing between agencies to keep children safe in North Ayrshire</a:t>
            </a:r>
          </a:p>
          <a:p>
            <a:pPr marL="1200150" lvl="2" indent="-285750">
              <a:buFont typeface="Arial" panose="020B0604020202020204" pitchFamily="34" charset="0"/>
              <a:buChar char="•"/>
            </a:pPr>
            <a:r>
              <a:rPr lang="en-GB" sz="1600" dirty="0">
                <a:solidFill>
                  <a:prstClr val="black"/>
                </a:solidFill>
              </a:rPr>
              <a:t>That the most valuable learning comes from experiential learning namely case studies, group activities and information from SCR’s</a:t>
            </a:r>
          </a:p>
        </p:txBody>
      </p:sp>
      <p:sp>
        <p:nvSpPr>
          <p:cNvPr id="4" name="TextBox 3"/>
          <p:cNvSpPr txBox="1"/>
          <p:nvPr/>
        </p:nvSpPr>
        <p:spPr>
          <a:xfrm>
            <a:off x="928468" y="4832583"/>
            <a:ext cx="10366304" cy="1569660"/>
          </a:xfrm>
          <a:prstGeom prst="rect">
            <a:avLst/>
          </a:prstGeom>
          <a:noFill/>
        </p:spPr>
        <p:txBody>
          <a:bodyPr wrap="square" rtlCol="0">
            <a:spAutoFit/>
          </a:bodyPr>
          <a:lstStyle/>
          <a:p>
            <a:endParaRPr lang="en-GB" sz="1600" dirty="0">
              <a:solidFill>
                <a:prstClr val="black"/>
              </a:solidFill>
            </a:endParaRPr>
          </a:p>
          <a:p>
            <a:r>
              <a:rPr lang="en-GB" sz="1600" dirty="0">
                <a:solidFill>
                  <a:prstClr val="black"/>
                </a:solidFill>
              </a:rPr>
              <a:t>This has remain unchanged from the evaluations of the previous years report 2018.  The core element of multi-agency practice development sessions requires there to be direct learning experiences within a shared physical space and discussion to support communication within operational practice.</a:t>
            </a:r>
          </a:p>
          <a:p>
            <a:r>
              <a:rPr lang="en-GB" sz="1600" dirty="0">
                <a:solidFill>
                  <a:prstClr val="black"/>
                </a:solidFill>
              </a:rPr>
              <a:t>Going forward and in light of the pandemic it is now necessary to explore other ways to deliver training in a multi agency way.  </a:t>
            </a:r>
          </a:p>
        </p:txBody>
      </p:sp>
    </p:spTree>
    <p:custDataLst>
      <p:tags r:id="rId1"/>
    </p:custDataLst>
    <p:extLst>
      <p:ext uri="{BB962C8B-B14F-4D97-AF65-F5344CB8AC3E}">
        <p14:creationId xmlns:p14="http://schemas.microsoft.com/office/powerpoint/2010/main" val="821740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Area for Development  2020/21</a:t>
            </a:r>
          </a:p>
        </p:txBody>
      </p:sp>
      <p:sp>
        <p:nvSpPr>
          <p:cNvPr id="3" name="TextBox 2"/>
          <p:cNvSpPr txBox="1"/>
          <p:nvPr/>
        </p:nvSpPr>
        <p:spPr>
          <a:xfrm>
            <a:off x="978117" y="2427053"/>
            <a:ext cx="9972392" cy="5786199"/>
          </a:xfrm>
          <a:prstGeom prst="rect">
            <a:avLst/>
          </a:prstGeom>
          <a:noFill/>
        </p:spPr>
        <p:txBody>
          <a:bodyPr wrap="square" rtlCol="0">
            <a:spAutoFit/>
          </a:bodyPr>
          <a:lstStyle/>
          <a:p>
            <a:pPr marL="285750" indent="-285750">
              <a:buFont typeface="Arial" panose="020B0604020202020204" pitchFamily="34" charset="0"/>
              <a:buChar char="•"/>
            </a:pPr>
            <a:endParaRPr lang="en-GB" sz="1600" dirty="0">
              <a:solidFill>
                <a:prstClr val="black"/>
              </a:solidFill>
            </a:endParaRPr>
          </a:p>
          <a:p>
            <a:r>
              <a:rPr lang="en-GB" sz="2400" b="1" dirty="0">
                <a:solidFill>
                  <a:prstClr val="black"/>
                </a:solidFill>
              </a:rPr>
              <a:t>Development of E-Learning modules</a:t>
            </a:r>
            <a:r>
              <a:rPr lang="en-GB" sz="2400" dirty="0">
                <a:solidFill>
                  <a:prstClr val="black"/>
                </a:solidFill>
              </a:rPr>
              <a:t>: </a:t>
            </a:r>
            <a:r>
              <a:rPr lang="en-GB" sz="2000" dirty="0">
                <a:solidFill>
                  <a:prstClr val="black"/>
                </a:solidFill>
              </a:rPr>
              <a:t>Although face to face</a:t>
            </a:r>
            <a:r>
              <a:rPr lang="en-GB" sz="2400" dirty="0">
                <a:solidFill>
                  <a:prstClr val="black"/>
                </a:solidFill>
              </a:rPr>
              <a:t> </a:t>
            </a:r>
            <a:r>
              <a:rPr lang="en-GB" sz="2000" dirty="0">
                <a:solidFill>
                  <a:prstClr val="black"/>
                </a:solidFill>
              </a:rPr>
              <a:t>learning is the most effective, way to learn, going forward into 2021, alternatives need to explored.  Three courses have been developed, in the first instance, and are now live on the CPC website.</a:t>
            </a:r>
          </a:p>
          <a:p>
            <a:r>
              <a:rPr lang="en-GB" sz="2000" dirty="0">
                <a:solidFill>
                  <a:prstClr val="black"/>
                </a:solidFill>
              </a:rPr>
              <a:t>E-learning allows instant access through mobiles, laptops, or tablets, it is mobile and very interactive.</a:t>
            </a:r>
          </a:p>
          <a:p>
            <a:r>
              <a:rPr lang="en-GB" sz="2000" dirty="0">
                <a:solidFill>
                  <a:prstClr val="black"/>
                </a:solidFill>
              </a:rPr>
              <a:t>Education and Police Scotland have indicated that this may prove beneficial as there have been challenges releasing staff to attend physical spaces, due to a lack of supply cover.</a:t>
            </a:r>
          </a:p>
          <a:p>
            <a:r>
              <a:rPr lang="en-GB" sz="2000" dirty="0">
                <a:solidFill>
                  <a:prstClr val="black"/>
                </a:solidFill>
              </a:rPr>
              <a:t>In addition to this all levels of staff, can access E-learning, at their own pace without committing to a particular, time or date.</a:t>
            </a:r>
          </a:p>
          <a:p>
            <a:endParaRPr lang="en-GB" sz="1600" dirty="0">
              <a:solidFill>
                <a:prstClr val="black"/>
              </a:solidFill>
            </a:endParaRPr>
          </a:p>
          <a:p>
            <a:endParaRPr lang="en-GB" sz="1600" dirty="0">
              <a:solidFill>
                <a:prstClr val="black"/>
              </a:solidFill>
            </a:endParaRPr>
          </a:p>
          <a:p>
            <a:endParaRPr lang="en-GB" sz="1600" dirty="0">
              <a:solidFill>
                <a:prstClr val="black"/>
              </a:solidFill>
            </a:endParaRPr>
          </a:p>
          <a:p>
            <a:endParaRPr lang="en-GB" sz="1600" dirty="0">
              <a:solidFill>
                <a:prstClr val="black"/>
              </a:solidFill>
            </a:endParaRPr>
          </a:p>
          <a:p>
            <a:endParaRPr lang="en-GB" sz="1600" dirty="0">
              <a:solidFill>
                <a:prstClr val="black"/>
              </a:solidFill>
            </a:endParaRPr>
          </a:p>
          <a:p>
            <a:endParaRPr lang="en-GB" sz="1600" dirty="0">
              <a:solidFill>
                <a:prstClr val="black"/>
              </a:solidFill>
            </a:endParaRPr>
          </a:p>
          <a:p>
            <a:pPr marL="285750" indent="-285750">
              <a:buFont typeface="Arial" panose="020B0604020202020204" pitchFamily="34" charset="0"/>
              <a:buChar char="•"/>
            </a:pPr>
            <a:endParaRPr lang="en-GB" sz="1600" dirty="0">
              <a:solidFill>
                <a:prstClr val="black"/>
              </a:solidFill>
            </a:endParaRPr>
          </a:p>
          <a:p>
            <a:endParaRPr lang="en-GB" sz="1400" dirty="0">
              <a:solidFill>
                <a:prstClr val="black"/>
              </a:solidFill>
            </a:endParaRPr>
          </a:p>
        </p:txBody>
      </p:sp>
    </p:spTree>
    <p:custDataLst>
      <p:tags r:id="rId1"/>
    </p:custDataLst>
    <p:extLst>
      <p:ext uri="{BB962C8B-B14F-4D97-AF65-F5344CB8AC3E}">
        <p14:creationId xmlns:p14="http://schemas.microsoft.com/office/powerpoint/2010/main" val="580224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6DE36-782D-4657-9950-DF81D0CB4DC1}"/>
              </a:ext>
            </a:extLst>
          </p:cNvPr>
          <p:cNvSpPr>
            <a:spLocks noGrp="1"/>
          </p:cNvSpPr>
          <p:nvPr>
            <p:ph type="title"/>
          </p:nvPr>
        </p:nvSpPr>
        <p:spPr/>
        <p:txBody>
          <a:bodyPr/>
          <a:lstStyle/>
          <a:p>
            <a:r>
              <a:rPr lang="en-GB" dirty="0"/>
              <a:t>Areas for Development 20/21 cont.</a:t>
            </a:r>
          </a:p>
        </p:txBody>
      </p:sp>
      <p:sp>
        <p:nvSpPr>
          <p:cNvPr id="3" name="Content Placeholder 2">
            <a:extLst>
              <a:ext uri="{FF2B5EF4-FFF2-40B4-BE49-F238E27FC236}">
                <a16:creationId xmlns:a16="http://schemas.microsoft.com/office/drawing/2014/main" id="{F51A15F9-092D-4D1F-9320-9E3A09F134DF}"/>
              </a:ext>
            </a:extLst>
          </p:cNvPr>
          <p:cNvSpPr>
            <a:spLocks noGrp="1"/>
          </p:cNvSpPr>
          <p:nvPr>
            <p:ph idx="1"/>
          </p:nvPr>
        </p:nvSpPr>
        <p:spPr/>
        <p:txBody>
          <a:bodyPr>
            <a:normAutofit lnSpcReduction="10000"/>
          </a:bodyPr>
          <a:lstStyle/>
          <a:p>
            <a:pPr marL="0" indent="0">
              <a:buNone/>
            </a:pPr>
            <a:r>
              <a:rPr lang="en-GB" b="1" dirty="0"/>
              <a:t>Development of Virtual Courses</a:t>
            </a:r>
            <a:r>
              <a:rPr lang="en-GB" dirty="0"/>
              <a:t>: Although not in the same physical space, this can still have a multi agency element, by asking participants to break into rooms for interaction. The first pilot session has been set for August for Child Protection Awareness.</a:t>
            </a:r>
          </a:p>
          <a:p>
            <a:r>
              <a:rPr lang="en-GB" dirty="0"/>
              <a:t>Positives of Virtual Courses: Provides multi agency interaction, learners are able to ask questions, reflect on practice, and interact with each other virtually, can potentially reach more people at the same time. No expenses for catering. </a:t>
            </a:r>
          </a:p>
          <a:p>
            <a:r>
              <a:rPr lang="en-GB" dirty="0"/>
              <a:t>Challenges of Virtual Courses: Relying on system(s) to work well on the day. Not sure every course on CPC training calendar will be able to be developed. Coordination of large amount of people may prove to be challenging.</a:t>
            </a:r>
          </a:p>
          <a:p>
            <a:endParaRPr lang="en-GB" dirty="0"/>
          </a:p>
        </p:txBody>
      </p:sp>
    </p:spTree>
    <p:custDataLst>
      <p:tags r:id="rId1"/>
    </p:custDataLst>
    <p:extLst>
      <p:ext uri="{BB962C8B-B14F-4D97-AF65-F5344CB8AC3E}">
        <p14:creationId xmlns:p14="http://schemas.microsoft.com/office/powerpoint/2010/main" val="22935899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6547C-A619-4531-BD1D-C1FA41C95741}"/>
              </a:ext>
            </a:extLst>
          </p:cNvPr>
          <p:cNvSpPr>
            <a:spLocks noGrp="1"/>
          </p:cNvSpPr>
          <p:nvPr>
            <p:ph type="title"/>
          </p:nvPr>
        </p:nvSpPr>
        <p:spPr/>
        <p:txBody>
          <a:bodyPr/>
          <a:lstStyle/>
          <a:p>
            <a:r>
              <a:rPr lang="en-GB" dirty="0"/>
              <a:t>Areas for Development 20/21</a:t>
            </a:r>
          </a:p>
        </p:txBody>
      </p:sp>
      <p:sp>
        <p:nvSpPr>
          <p:cNvPr id="3" name="Content Placeholder 2">
            <a:extLst>
              <a:ext uri="{FF2B5EF4-FFF2-40B4-BE49-F238E27FC236}">
                <a16:creationId xmlns:a16="http://schemas.microsoft.com/office/drawing/2014/main" id="{97479EF4-1180-4946-80AB-F9CB7840326A}"/>
              </a:ext>
            </a:extLst>
          </p:cNvPr>
          <p:cNvSpPr>
            <a:spLocks noGrp="1"/>
          </p:cNvSpPr>
          <p:nvPr>
            <p:ph idx="1"/>
          </p:nvPr>
        </p:nvSpPr>
        <p:spPr/>
        <p:txBody>
          <a:bodyPr>
            <a:normAutofit/>
          </a:bodyPr>
          <a:lstStyle/>
          <a:p>
            <a:pPr marL="0" indent="0">
              <a:buNone/>
            </a:pPr>
            <a:r>
              <a:rPr lang="en-GB" dirty="0"/>
              <a:t>As noted previously evaluating the courses at stage 2 and 3 has had its challenges. Although managers/supervisors will be discussing training and its impact during supervision, it is important they know how to report this information for the purpose of evaluation</a:t>
            </a:r>
          </a:p>
          <a:p>
            <a:pPr marL="0" indent="0">
              <a:buNone/>
            </a:pPr>
            <a:r>
              <a:rPr lang="en-GB" dirty="0"/>
              <a:t>Aim for 2021: Coordinator will develop a system to support managers/supervisors in their role, to report impact of training and further training needs for staff. This could be in the form of an email 6 weeks after the training. This area of priority will be reviewed further and identified in the updated North Ayrshire CPC Learning and Development Strategy 2021 – 2024. </a:t>
            </a:r>
          </a:p>
          <a:p>
            <a:pPr marL="0" indent="0">
              <a:buNone/>
            </a:pPr>
            <a:endParaRPr lang="en-GB" dirty="0"/>
          </a:p>
        </p:txBody>
      </p:sp>
    </p:spTree>
    <p:custDataLst>
      <p:tags r:id="rId1"/>
    </p:custDataLst>
    <p:extLst>
      <p:ext uri="{BB962C8B-B14F-4D97-AF65-F5344CB8AC3E}">
        <p14:creationId xmlns:p14="http://schemas.microsoft.com/office/powerpoint/2010/main" val="1572966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95AE1-5A5C-4B78-84D7-C4331C31F52F}"/>
              </a:ext>
            </a:extLst>
          </p:cNvPr>
          <p:cNvSpPr>
            <a:spLocks noGrp="1"/>
          </p:cNvSpPr>
          <p:nvPr>
            <p:ph type="title"/>
          </p:nvPr>
        </p:nvSpPr>
        <p:spPr/>
        <p:txBody>
          <a:bodyPr/>
          <a:lstStyle/>
          <a:p>
            <a:r>
              <a:rPr lang="en-GB" dirty="0"/>
              <a:t>Areas for Development 20/21 Cont.</a:t>
            </a:r>
          </a:p>
        </p:txBody>
      </p:sp>
      <p:sp>
        <p:nvSpPr>
          <p:cNvPr id="3" name="Content Placeholder 2">
            <a:extLst>
              <a:ext uri="{FF2B5EF4-FFF2-40B4-BE49-F238E27FC236}">
                <a16:creationId xmlns:a16="http://schemas.microsoft.com/office/drawing/2014/main" id="{D25DDBCC-2B00-4A61-B2F6-F8B507D1DE9C}"/>
              </a:ext>
            </a:extLst>
          </p:cNvPr>
          <p:cNvSpPr>
            <a:spLocks noGrp="1"/>
          </p:cNvSpPr>
          <p:nvPr>
            <p:ph idx="1"/>
          </p:nvPr>
        </p:nvSpPr>
        <p:spPr/>
        <p:txBody>
          <a:bodyPr/>
          <a:lstStyle/>
          <a:p>
            <a:pPr>
              <a:buFont typeface="Wingdings" panose="05000000000000000000" pitchFamily="2" charset="2"/>
              <a:buChar char="Ø"/>
            </a:pPr>
            <a:r>
              <a:rPr lang="en-GB" dirty="0"/>
              <a:t>Launching the Child Sexual Abuse strategy (first in Scotland) means that courses will require to be reviewed to ensure that appropriate practice development opportunities are available</a:t>
            </a:r>
          </a:p>
          <a:p>
            <a:pPr>
              <a:buFont typeface="Wingdings" panose="05000000000000000000" pitchFamily="2" charset="2"/>
              <a:buChar char="Ø"/>
            </a:pPr>
            <a:r>
              <a:rPr lang="en-GB" dirty="0"/>
              <a:t>Children’s Hearing training for all workers remains a priority for the Learning and Development subgroup,  particularly in light of Covid19</a:t>
            </a:r>
          </a:p>
          <a:p>
            <a:pPr>
              <a:buFont typeface="Wingdings" panose="05000000000000000000" pitchFamily="2" charset="2"/>
              <a:buChar char="Ø"/>
            </a:pPr>
            <a:r>
              <a:rPr lang="en-GB" dirty="0"/>
              <a:t>Child participatory approaches in child protection have been identified in CPC business plan as a priority for practice development</a:t>
            </a:r>
          </a:p>
          <a:p>
            <a:pPr>
              <a:buFont typeface="Wingdings" panose="05000000000000000000" pitchFamily="2" charset="2"/>
              <a:buChar char="Ø"/>
            </a:pPr>
            <a:r>
              <a:rPr lang="en-GB" dirty="0"/>
              <a:t>There is a continued focus to deliver CP training in communities and key stakeholders such as PLACE staff, leisure staff, shopping centre staff and public transport </a:t>
            </a:r>
          </a:p>
          <a:p>
            <a:pPr marL="0" indent="0">
              <a:buNone/>
            </a:pPr>
            <a:endParaRPr lang="en-GB" dirty="0"/>
          </a:p>
        </p:txBody>
      </p:sp>
    </p:spTree>
    <p:custDataLst>
      <p:tags r:id="rId1"/>
    </p:custDataLst>
    <p:extLst>
      <p:ext uri="{BB962C8B-B14F-4D97-AF65-F5344CB8AC3E}">
        <p14:creationId xmlns:p14="http://schemas.microsoft.com/office/powerpoint/2010/main" val="3984163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6E3A1-4866-4AEA-995E-15208D2C0AD4}"/>
              </a:ext>
            </a:extLst>
          </p:cNvPr>
          <p:cNvSpPr>
            <a:spLocks noGrp="1"/>
          </p:cNvSpPr>
          <p:nvPr>
            <p:ph type="title"/>
          </p:nvPr>
        </p:nvSpPr>
        <p:spPr/>
        <p:txBody>
          <a:bodyPr/>
          <a:lstStyle/>
          <a:p>
            <a:r>
              <a:rPr lang="en-GB" dirty="0"/>
              <a:t>And Finally!!</a:t>
            </a:r>
          </a:p>
        </p:txBody>
      </p:sp>
      <p:sp>
        <p:nvSpPr>
          <p:cNvPr id="3" name="Content Placeholder 2">
            <a:extLst>
              <a:ext uri="{FF2B5EF4-FFF2-40B4-BE49-F238E27FC236}">
                <a16:creationId xmlns:a16="http://schemas.microsoft.com/office/drawing/2014/main" id="{28C6FE2D-F798-41EB-9A89-390AF7D4BB44}"/>
              </a:ext>
            </a:extLst>
          </p:cNvPr>
          <p:cNvSpPr>
            <a:spLocks noGrp="1"/>
          </p:cNvSpPr>
          <p:nvPr>
            <p:ph idx="1"/>
          </p:nvPr>
        </p:nvSpPr>
        <p:spPr>
          <a:xfrm>
            <a:off x="1154954" y="2616591"/>
            <a:ext cx="9170732" cy="3403209"/>
          </a:xfrm>
        </p:spPr>
        <p:txBody>
          <a:bodyPr>
            <a:normAutofit fontScale="77500" lnSpcReduction="20000"/>
          </a:bodyPr>
          <a:lstStyle/>
          <a:p>
            <a:pPr marL="0" indent="0">
              <a:buNone/>
            </a:pPr>
            <a:r>
              <a:rPr lang="en-GB" dirty="0"/>
              <a:t>The CPC Learning and Development Co-ordinator would like to thank all workers that provided support on the the development and delivery in several child protection courses. </a:t>
            </a:r>
          </a:p>
          <a:p>
            <a:r>
              <a:rPr lang="en-GB" dirty="0"/>
              <a:t>Connected Communities, team particularly Angela Morrell, chair of the Learning and Development sub group who has funded an E-Learning platform for 1 year</a:t>
            </a:r>
          </a:p>
          <a:p>
            <a:r>
              <a:rPr lang="en-GB" dirty="0"/>
              <a:t>Educational Psychologist Xanthe Wylie, who  supported the development and delivery of Resilience- Trauma Informed Practice</a:t>
            </a:r>
          </a:p>
          <a:p>
            <a:r>
              <a:rPr lang="en-GB" dirty="0"/>
              <a:t>HSCP Learning and Development Team, who supported  the development and delivery of Child Protection in the Family Workshops</a:t>
            </a:r>
          </a:p>
          <a:p>
            <a:r>
              <a:rPr lang="en-GB" dirty="0"/>
              <a:t>All the facilitators who supported Child Protection in the Family workshops and</a:t>
            </a:r>
          </a:p>
          <a:p>
            <a:r>
              <a:rPr lang="en-GB" dirty="0"/>
              <a:t>Catherine Ferguson, Police Scotland who supported the delivery of Keeping Children Safer Online</a:t>
            </a:r>
          </a:p>
          <a:p>
            <a:endParaRPr lang="en-GB" dirty="0"/>
          </a:p>
          <a:p>
            <a:pPr marL="0" indent="0">
              <a:buNone/>
            </a:pPr>
            <a:r>
              <a:rPr lang="en-GB" dirty="0"/>
              <a:t>Thank you </a:t>
            </a:r>
          </a:p>
          <a:p>
            <a:pPr marL="0" indent="0">
              <a:buNone/>
            </a:pPr>
            <a:r>
              <a:rPr lang="en-GB" dirty="0"/>
              <a:t>Alison Linton Child Protection Committee Learning and Development Coordinator, June 2020 </a:t>
            </a:r>
          </a:p>
          <a:p>
            <a:endParaRPr lang="en-GB" dirty="0"/>
          </a:p>
        </p:txBody>
      </p:sp>
    </p:spTree>
    <p:custDataLst>
      <p:tags r:id="rId1"/>
    </p:custDataLst>
    <p:extLst>
      <p:ext uri="{BB962C8B-B14F-4D97-AF65-F5344CB8AC3E}">
        <p14:creationId xmlns:p14="http://schemas.microsoft.com/office/powerpoint/2010/main" val="2271006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F2CF0-935C-4504-B964-20E6799FD343}"/>
              </a:ext>
            </a:extLst>
          </p:cNvPr>
          <p:cNvSpPr>
            <a:spLocks noGrp="1"/>
          </p:cNvSpPr>
          <p:nvPr>
            <p:ph type="title"/>
          </p:nvPr>
        </p:nvSpPr>
        <p:spPr/>
        <p:txBody>
          <a:bodyPr/>
          <a:lstStyle/>
          <a:p>
            <a:r>
              <a:rPr lang="en-GB" dirty="0"/>
              <a:t>National Framework for Child Protection Learning and Development in Scotland, 2012 </a:t>
            </a:r>
          </a:p>
        </p:txBody>
      </p:sp>
      <p:sp>
        <p:nvSpPr>
          <p:cNvPr id="3" name="Content Placeholder 2">
            <a:extLst>
              <a:ext uri="{FF2B5EF4-FFF2-40B4-BE49-F238E27FC236}">
                <a16:creationId xmlns:a16="http://schemas.microsoft.com/office/drawing/2014/main" id="{6DD4E3EB-D3DA-47E1-9170-B9F2C23DE4F7}"/>
              </a:ext>
            </a:extLst>
          </p:cNvPr>
          <p:cNvSpPr>
            <a:spLocks noGrp="1"/>
          </p:cNvSpPr>
          <p:nvPr>
            <p:ph idx="1"/>
          </p:nvPr>
        </p:nvSpPr>
        <p:spPr/>
        <p:txBody>
          <a:bodyPr>
            <a:normAutofit fontScale="92500"/>
          </a:bodyPr>
          <a:lstStyle/>
          <a:p>
            <a:pPr marL="0" indent="0">
              <a:buNone/>
            </a:pPr>
            <a:r>
              <a:rPr lang="en-GB" dirty="0"/>
              <a:t>‘The well-being and safety of children relies on the competences, knowledge and skills of the multi-agency workforce. Working together requires the interaction of all services, the public, children and families. For the system to work effectively, it is essential that everyone understands the contribution they can make and how these contributions work together to provide the best outcomes for children. Social workers, health professionals, police, housing and educational staff, third and private sector, all those working in adult protection and anyone else who works with children and families, should be aware that they require particular skills to protect children and young people from harm. We must not forget that the well-being and safety of children is everyone’s responsibility’. </a:t>
            </a:r>
          </a:p>
          <a:p>
            <a:pPr marL="0" indent="0">
              <a:buNone/>
            </a:pPr>
            <a:r>
              <a:rPr lang="en-GB" dirty="0"/>
              <a:t>National Framework for Child Protection Learning and Development in Scotland 2012</a:t>
            </a:r>
          </a:p>
        </p:txBody>
      </p:sp>
    </p:spTree>
    <p:custDataLst>
      <p:tags r:id="rId1"/>
    </p:custDataLst>
    <p:extLst>
      <p:ext uri="{BB962C8B-B14F-4D97-AF65-F5344CB8AC3E}">
        <p14:creationId xmlns:p14="http://schemas.microsoft.com/office/powerpoint/2010/main" val="2613828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Headline Messages</a:t>
            </a:r>
          </a:p>
        </p:txBody>
      </p:sp>
      <p:sp>
        <p:nvSpPr>
          <p:cNvPr id="3" name="TextBox 2"/>
          <p:cNvSpPr txBox="1"/>
          <p:nvPr/>
        </p:nvSpPr>
        <p:spPr>
          <a:xfrm>
            <a:off x="991673" y="2331076"/>
            <a:ext cx="10522040" cy="5016758"/>
          </a:xfrm>
          <a:prstGeom prst="rect">
            <a:avLst/>
          </a:prstGeom>
          <a:noFill/>
        </p:spPr>
        <p:txBody>
          <a:bodyPr wrap="square" rtlCol="0">
            <a:spAutoFit/>
          </a:bodyPr>
          <a:lstStyle/>
          <a:p>
            <a:pPr marL="285750" indent="-285750">
              <a:buFont typeface="Wingdings" panose="05000000000000000000" pitchFamily="2" charset="2"/>
              <a:buChar char="Ø"/>
            </a:pPr>
            <a:r>
              <a:rPr lang="en-GB" sz="1400" dirty="0">
                <a:solidFill>
                  <a:prstClr val="black"/>
                </a:solidFill>
              </a:rPr>
              <a:t>The courses are offered and accessed by all agencies in North Ayrshire, however their has been a drop in attendance by Police colleagues from  44 in 2018 to 5 in 2019</a:t>
            </a:r>
          </a:p>
          <a:p>
            <a:pPr marL="285750" indent="-285750">
              <a:buFont typeface="Wingdings" panose="05000000000000000000" pitchFamily="2" charset="2"/>
              <a:buChar char="Ø"/>
            </a:pPr>
            <a:endParaRPr lang="en-GB" sz="1400" dirty="0">
              <a:solidFill>
                <a:prstClr val="black"/>
              </a:solidFill>
            </a:endParaRPr>
          </a:p>
          <a:p>
            <a:pPr marL="285750" indent="-285750">
              <a:buFont typeface="Wingdings" panose="05000000000000000000" pitchFamily="2" charset="2"/>
              <a:buChar char="Ø"/>
            </a:pPr>
            <a:r>
              <a:rPr lang="en-GB" sz="1400" dirty="0">
                <a:solidFill>
                  <a:prstClr val="black"/>
                </a:solidFill>
              </a:rPr>
              <a:t>Although education staff have attended throughout the year, the majority of attendees are early years practitioners</a:t>
            </a:r>
          </a:p>
          <a:p>
            <a:endParaRPr lang="en-GB" sz="1400" dirty="0">
              <a:solidFill>
                <a:prstClr val="black"/>
              </a:solidFill>
            </a:endParaRPr>
          </a:p>
          <a:p>
            <a:pPr marL="285750" indent="-285750">
              <a:buFont typeface="Wingdings" panose="05000000000000000000" pitchFamily="2" charset="2"/>
              <a:buChar char="Ø"/>
            </a:pPr>
            <a:r>
              <a:rPr lang="en-GB" sz="1400" dirty="0">
                <a:solidFill>
                  <a:prstClr val="black"/>
                </a:solidFill>
              </a:rPr>
              <a:t>The third sector have increased their attendance by over 100 participants</a:t>
            </a:r>
          </a:p>
          <a:p>
            <a:pPr marL="285750" indent="-285750">
              <a:buFont typeface="Wingdings" panose="05000000000000000000" pitchFamily="2" charset="2"/>
              <a:buChar char="Ø"/>
            </a:pPr>
            <a:endParaRPr lang="en-GB" sz="1400" dirty="0">
              <a:solidFill>
                <a:prstClr val="black"/>
              </a:solidFill>
            </a:endParaRPr>
          </a:p>
          <a:p>
            <a:pPr marL="285750" indent="-285750">
              <a:buFont typeface="Wingdings" panose="05000000000000000000" pitchFamily="2" charset="2"/>
              <a:buChar char="Ø"/>
            </a:pPr>
            <a:r>
              <a:rPr lang="en-GB" sz="1400" dirty="0">
                <a:solidFill>
                  <a:prstClr val="black"/>
                </a:solidFill>
              </a:rPr>
              <a:t>Health and Social  Service staff remain consistent in their attendance</a:t>
            </a:r>
          </a:p>
          <a:p>
            <a:pPr marL="285750" indent="-285750">
              <a:buFont typeface="Wingdings" panose="05000000000000000000" pitchFamily="2" charset="2"/>
              <a:buChar char="Ø"/>
            </a:pPr>
            <a:endParaRPr lang="en-GB" sz="1400" dirty="0">
              <a:solidFill>
                <a:prstClr val="black"/>
              </a:solidFill>
            </a:endParaRPr>
          </a:p>
          <a:p>
            <a:pPr marL="285750" indent="-285750">
              <a:buFont typeface="Wingdings" panose="05000000000000000000" pitchFamily="2" charset="2"/>
              <a:buChar char="Ø"/>
            </a:pPr>
            <a:r>
              <a:rPr lang="en-GB" sz="1400" dirty="0">
                <a:solidFill>
                  <a:prstClr val="black"/>
                </a:solidFill>
              </a:rPr>
              <a:t>Measuring the long-term impact of practice development inputs remains a challenge, and is an identified area for development in 2020/2021</a:t>
            </a:r>
          </a:p>
          <a:p>
            <a:pPr marL="285750" indent="-285750">
              <a:buFont typeface="Wingdings" panose="05000000000000000000" pitchFamily="2" charset="2"/>
              <a:buChar char="Ø"/>
            </a:pPr>
            <a:endParaRPr lang="en-GB" sz="1400" dirty="0">
              <a:solidFill>
                <a:prstClr val="black"/>
              </a:solidFill>
            </a:endParaRPr>
          </a:p>
          <a:p>
            <a:pPr marL="285750" indent="-285750">
              <a:buFont typeface="Wingdings" panose="05000000000000000000" pitchFamily="2" charset="2"/>
              <a:buChar char="Ø"/>
            </a:pPr>
            <a:r>
              <a:rPr lang="en-GB" sz="1400" dirty="0">
                <a:solidFill>
                  <a:prstClr val="black"/>
                </a:solidFill>
              </a:rPr>
              <a:t>All agencies/services that attend, value the opportunity to discuss practice issues/learning on a multi-agency basis</a:t>
            </a:r>
          </a:p>
          <a:p>
            <a:pPr marL="285750" indent="-285750">
              <a:buFont typeface="Wingdings" panose="05000000000000000000" pitchFamily="2" charset="2"/>
              <a:buChar char="Ø"/>
            </a:pPr>
            <a:endParaRPr lang="en-GB" sz="1400" dirty="0">
              <a:solidFill>
                <a:prstClr val="black"/>
              </a:solidFill>
            </a:endParaRPr>
          </a:p>
          <a:p>
            <a:pPr marL="285750" indent="-285750">
              <a:buFont typeface="Wingdings" panose="05000000000000000000" pitchFamily="2" charset="2"/>
              <a:buChar char="Ø"/>
            </a:pPr>
            <a:r>
              <a:rPr lang="en-GB" sz="1400" dirty="0">
                <a:solidFill>
                  <a:prstClr val="black"/>
                </a:solidFill>
              </a:rPr>
              <a:t>Multi-agency training is identified as an essential component in building common understanding and fostering good working relationships, which are vital to effective child protection.</a:t>
            </a:r>
          </a:p>
          <a:p>
            <a:pPr marL="285750" indent="-285750">
              <a:buFont typeface="Wingdings" panose="05000000000000000000" pitchFamily="2" charset="2"/>
              <a:buChar char="Ø"/>
            </a:pPr>
            <a:endParaRPr lang="en-GB" sz="1400" dirty="0">
              <a:solidFill>
                <a:prstClr val="black"/>
              </a:solidFill>
            </a:endParaRPr>
          </a:p>
          <a:p>
            <a:pPr marL="285750" indent="-285750">
              <a:buFont typeface="Wingdings" panose="05000000000000000000" pitchFamily="2" charset="2"/>
              <a:buChar char="Ø"/>
            </a:pPr>
            <a:r>
              <a:rPr lang="en-GB" sz="1400" dirty="0">
                <a:solidFill>
                  <a:prstClr val="black"/>
                </a:solidFill>
              </a:rPr>
              <a:t>Please note that this report was developed during the </a:t>
            </a:r>
            <a:r>
              <a:rPr lang="en-GB" sz="1400" dirty="0" err="1">
                <a:solidFill>
                  <a:prstClr val="black"/>
                </a:solidFill>
              </a:rPr>
              <a:t>Covid</a:t>
            </a:r>
            <a:r>
              <a:rPr lang="en-GB" sz="1400" dirty="0">
                <a:solidFill>
                  <a:prstClr val="black"/>
                </a:solidFill>
              </a:rPr>
              <a:t> 19 pandemic. Subsequently, this has impacted future plans for learning and development, and is referenced within the report. </a:t>
            </a:r>
          </a:p>
          <a:p>
            <a:endParaRPr lang="en-GB" dirty="0">
              <a:solidFill>
                <a:prstClr val="black"/>
              </a:solidFill>
            </a:endParaRPr>
          </a:p>
          <a:p>
            <a:pPr marL="285750" indent="-285750">
              <a:buFont typeface="Arial" panose="020B0604020202020204" pitchFamily="34" charset="0"/>
              <a:buChar char="•"/>
            </a:pPr>
            <a:endParaRPr lang="en-GB" dirty="0">
              <a:solidFill>
                <a:prstClr val="black"/>
              </a:solidFill>
            </a:endParaRPr>
          </a:p>
          <a:p>
            <a:r>
              <a:rPr lang="en-GB" dirty="0">
                <a:solidFill>
                  <a:prstClr val="black"/>
                </a:solidFill>
              </a:rPr>
              <a:t> </a:t>
            </a:r>
          </a:p>
        </p:txBody>
      </p:sp>
    </p:spTree>
    <p:custDataLst>
      <p:tags r:id="rId1"/>
    </p:custDataLst>
    <p:extLst>
      <p:ext uri="{BB962C8B-B14F-4D97-AF65-F5344CB8AC3E}">
        <p14:creationId xmlns:p14="http://schemas.microsoft.com/office/powerpoint/2010/main" val="2121798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400" dirty="0"/>
              <a:t>Child Sexual Exploitation and Trafficking - 3 sessions in 2019</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3499728187"/>
              </p:ext>
            </p:extLst>
          </p:nvPr>
        </p:nvGraphicFramePr>
        <p:xfrm>
          <a:off x="1155700" y="2603500"/>
          <a:ext cx="4824413" cy="3416300"/>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3E6461B2-01B8-4D8C-8A8D-4AADB01E123A}"/>
              </a:ext>
            </a:extLst>
          </p:cNvPr>
          <p:cNvSpPr>
            <a:spLocks noGrp="1"/>
          </p:cNvSpPr>
          <p:nvPr>
            <p:ph sz="half" idx="2"/>
          </p:nvPr>
        </p:nvSpPr>
        <p:spPr/>
        <p:txBody>
          <a:bodyPr/>
          <a:lstStyle/>
          <a:p>
            <a:pPr marL="0" indent="0">
              <a:buNone/>
            </a:pPr>
            <a:r>
              <a:rPr lang="en-GB" b="1" dirty="0"/>
              <a:t>Comments from Participants </a:t>
            </a:r>
          </a:p>
          <a:p>
            <a:r>
              <a:rPr lang="en-GB" dirty="0"/>
              <a:t>‘Generated debate and discussion’</a:t>
            </a:r>
          </a:p>
          <a:p>
            <a:r>
              <a:rPr lang="en-GB" dirty="0"/>
              <a:t>‘More confident  and would be able to use new knowledge and skills in practice’</a:t>
            </a:r>
          </a:p>
          <a:p>
            <a:r>
              <a:rPr lang="en-GB" dirty="0"/>
              <a:t>‘Better understanding of the process involved’</a:t>
            </a:r>
          </a:p>
          <a:p>
            <a:r>
              <a:rPr lang="en-GB" dirty="0"/>
              <a:t>‘More aware of signs and indicators of CSE’</a:t>
            </a:r>
          </a:p>
          <a:p>
            <a:endParaRPr lang="en-GB" dirty="0"/>
          </a:p>
          <a:p>
            <a:endParaRPr lang="en-GB" dirty="0"/>
          </a:p>
        </p:txBody>
      </p:sp>
    </p:spTree>
    <p:custDataLst>
      <p:tags r:id="rId1"/>
    </p:custDataLst>
    <p:extLst>
      <p:ext uri="{BB962C8B-B14F-4D97-AF65-F5344CB8AC3E}">
        <p14:creationId xmlns:p14="http://schemas.microsoft.com/office/powerpoint/2010/main" val="671879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dirty="0"/>
              <a:t>Working with Resistance -  2 multi agency sessions and 2 locality sessions in 2019</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1060596822"/>
              </p:ext>
            </p:extLst>
          </p:nvPr>
        </p:nvGraphicFramePr>
        <p:xfrm>
          <a:off x="1155700" y="2603500"/>
          <a:ext cx="4824413" cy="3416300"/>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817AB378-D2D8-44E9-9F1D-A4A797315D7E}"/>
              </a:ext>
            </a:extLst>
          </p:cNvPr>
          <p:cNvSpPr>
            <a:spLocks noGrp="1"/>
          </p:cNvSpPr>
          <p:nvPr>
            <p:ph sz="half" idx="2"/>
          </p:nvPr>
        </p:nvSpPr>
        <p:spPr/>
        <p:txBody>
          <a:bodyPr/>
          <a:lstStyle/>
          <a:p>
            <a:pPr marL="0" indent="0">
              <a:buNone/>
            </a:pPr>
            <a:r>
              <a:rPr lang="en-GB" b="1" dirty="0"/>
              <a:t>Comments from Participants </a:t>
            </a:r>
          </a:p>
          <a:p>
            <a:r>
              <a:rPr lang="en-GB" dirty="0"/>
              <a:t>‘Thoroughly enjoyed this training and will take away loads of experiences from it’</a:t>
            </a:r>
          </a:p>
          <a:p>
            <a:r>
              <a:rPr lang="en-GB" dirty="0"/>
              <a:t>‘Helpful. Better equipped to recognise signs of resistance (from parents)’</a:t>
            </a:r>
          </a:p>
          <a:p>
            <a:r>
              <a:rPr lang="en-GB" dirty="0"/>
              <a:t>‘Use professional curiosity’</a:t>
            </a:r>
          </a:p>
        </p:txBody>
      </p:sp>
    </p:spTree>
    <p:custDataLst>
      <p:tags r:id="rId1"/>
    </p:custDataLst>
    <p:extLst>
      <p:ext uri="{BB962C8B-B14F-4D97-AF65-F5344CB8AC3E}">
        <p14:creationId xmlns:p14="http://schemas.microsoft.com/office/powerpoint/2010/main" val="262533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3200" dirty="0"/>
              <a:t>Keeping Children and Young People Safe Online - </a:t>
            </a:r>
            <a:br>
              <a:rPr lang="en-GB" sz="3200" dirty="0"/>
            </a:br>
            <a:r>
              <a:rPr lang="en-GB" sz="3200" dirty="0"/>
              <a:t>3 Sessions  in 2019</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195534257"/>
              </p:ext>
            </p:extLst>
          </p:nvPr>
        </p:nvGraphicFramePr>
        <p:xfrm>
          <a:off x="1155700" y="2603500"/>
          <a:ext cx="4824413" cy="3416300"/>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B618CA13-FE25-4970-AC42-23504832EFA1}"/>
              </a:ext>
            </a:extLst>
          </p:cNvPr>
          <p:cNvSpPr>
            <a:spLocks noGrp="1"/>
          </p:cNvSpPr>
          <p:nvPr>
            <p:ph sz="half" idx="2"/>
          </p:nvPr>
        </p:nvSpPr>
        <p:spPr/>
        <p:txBody>
          <a:bodyPr/>
          <a:lstStyle/>
          <a:p>
            <a:pPr marL="0" indent="0">
              <a:buNone/>
            </a:pPr>
            <a:r>
              <a:rPr lang="en-GB" b="1" dirty="0"/>
              <a:t>Comments from Participants </a:t>
            </a:r>
          </a:p>
          <a:p>
            <a:r>
              <a:rPr lang="en-GB" dirty="0"/>
              <a:t>‘The different ways abuse can occur and actions/resources to prevent/assist’</a:t>
            </a:r>
          </a:p>
          <a:p>
            <a:r>
              <a:rPr lang="en-GB" dirty="0"/>
              <a:t>‘Excellent as always very informative and approachable’</a:t>
            </a:r>
          </a:p>
          <a:p>
            <a:r>
              <a:rPr lang="en-GB" dirty="0"/>
              <a:t>‘Very informative and helpful’</a:t>
            </a:r>
          </a:p>
          <a:p>
            <a:r>
              <a:rPr lang="en-GB" dirty="0"/>
              <a:t>‘Interesting and eye opening’</a:t>
            </a:r>
          </a:p>
          <a:p>
            <a:pPr marL="0" indent="0">
              <a:buNone/>
            </a:pPr>
            <a:endParaRPr lang="en-GB" dirty="0"/>
          </a:p>
          <a:p>
            <a:pPr marL="0" indent="0">
              <a:buNone/>
            </a:pPr>
            <a:endParaRPr lang="en-GB" dirty="0"/>
          </a:p>
        </p:txBody>
      </p:sp>
    </p:spTree>
    <p:custDataLst>
      <p:tags r:id="rId1"/>
    </p:custDataLst>
    <p:extLst>
      <p:ext uri="{BB962C8B-B14F-4D97-AF65-F5344CB8AC3E}">
        <p14:creationId xmlns:p14="http://schemas.microsoft.com/office/powerpoint/2010/main" val="1082615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a:t>Chronology workshop -  2 sessions in 2019</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907160054"/>
              </p:ext>
            </p:extLst>
          </p:nvPr>
        </p:nvGraphicFramePr>
        <p:xfrm>
          <a:off x="1155700" y="2603500"/>
          <a:ext cx="4824413" cy="3416300"/>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E5F04F24-6640-4494-89D0-85C382C6D5BD}"/>
              </a:ext>
            </a:extLst>
          </p:cNvPr>
          <p:cNvSpPr>
            <a:spLocks noGrp="1"/>
          </p:cNvSpPr>
          <p:nvPr>
            <p:ph sz="half" idx="2"/>
          </p:nvPr>
        </p:nvSpPr>
        <p:spPr/>
        <p:txBody>
          <a:bodyPr/>
          <a:lstStyle/>
          <a:p>
            <a:pPr marL="0" indent="0">
              <a:buNone/>
            </a:pPr>
            <a:r>
              <a:rPr lang="en-GB" b="1" dirty="0"/>
              <a:t>Comments from Participants </a:t>
            </a:r>
          </a:p>
          <a:p>
            <a:r>
              <a:rPr lang="en-GB" dirty="0"/>
              <a:t>‘Made it very enjoyable’</a:t>
            </a:r>
          </a:p>
          <a:p>
            <a:r>
              <a:rPr lang="en-GB" dirty="0"/>
              <a:t>‘Made everything very clear’</a:t>
            </a:r>
          </a:p>
          <a:p>
            <a:r>
              <a:rPr lang="en-GB" dirty="0"/>
              <a:t>‘What information to include in a chronology’</a:t>
            </a:r>
          </a:p>
          <a:p>
            <a:r>
              <a:rPr lang="en-GB" dirty="0"/>
              <a:t>‘Recognise significant events and know what to record’ </a:t>
            </a:r>
          </a:p>
          <a:p>
            <a:endParaRPr lang="en-GB" dirty="0"/>
          </a:p>
        </p:txBody>
      </p:sp>
    </p:spTree>
    <p:custDataLst>
      <p:tags r:id="rId1"/>
    </p:custDataLst>
    <p:extLst>
      <p:ext uri="{BB962C8B-B14F-4D97-AF65-F5344CB8AC3E}">
        <p14:creationId xmlns:p14="http://schemas.microsoft.com/office/powerpoint/2010/main" val="30203563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ION BOARDROOM" val="U6dRSyu9"/>
  <p:tag name="ARTICULATE_PROJECT_OPEN" val="0"/>
  <p:tag name="ARTICULATE_SLIDE_COUNT" val="3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1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2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xml><?xml version="1.0" encoding="utf-8"?>
<a:theme xmlns:a="http://schemas.openxmlformats.org/drawingml/2006/main" name="6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5.xml><?xml version="1.0" encoding="utf-8"?>
<a:theme xmlns:a="http://schemas.openxmlformats.org/drawingml/2006/main" name="4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2544</TotalTime>
  <Words>3112</Words>
  <Application>Microsoft Office PowerPoint</Application>
  <PresentationFormat>Widescreen</PresentationFormat>
  <Paragraphs>311</Paragraphs>
  <Slides>39</Slides>
  <Notes>0</Notes>
  <HiddenSlides>0</HiddenSlides>
  <MMClips>0</MMClips>
  <ScaleCrop>false</ScaleCrop>
  <HeadingPairs>
    <vt:vector size="8" baseType="variant">
      <vt:variant>
        <vt:lpstr>Fonts Used</vt:lpstr>
      </vt:variant>
      <vt:variant>
        <vt:i4>6</vt:i4>
      </vt:variant>
      <vt:variant>
        <vt:lpstr>Theme</vt:lpstr>
      </vt:variant>
      <vt:variant>
        <vt:i4>5</vt:i4>
      </vt:variant>
      <vt:variant>
        <vt:lpstr>Embedded OLE Servers</vt:lpstr>
      </vt:variant>
      <vt:variant>
        <vt:i4>1</vt:i4>
      </vt:variant>
      <vt:variant>
        <vt:lpstr>Slide Titles</vt:lpstr>
      </vt:variant>
      <vt:variant>
        <vt:i4>39</vt:i4>
      </vt:variant>
    </vt:vector>
  </HeadingPairs>
  <TitlesOfParts>
    <vt:vector size="51" baseType="lpstr">
      <vt:lpstr>Arial</vt:lpstr>
      <vt:lpstr>Calibri</vt:lpstr>
      <vt:lpstr>Century Gothic</vt:lpstr>
      <vt:lpstr>Times New Roman</vt:lpstr>
      <vt:lpstr>Wingdings</vt:lpstr>
      <vt:lpstr>Wingdings 3</vt:lpstr>
      <vt:lpstr>Ion Boardroom</vt:lpstr>
      <vt:lpstr>1_Ion Boardroom</vt:lpstr>
      <vt:lpstr>2_Ion Boardroom</vt:lpstr>
      <vt:lpstr>6_Ion Boardroom</vt:lpstr>
      <vt:lpstr>4_Ion Boardroom</vt:lpstr>
      <vt:lpstr>Document</vt:lpstr>
      <vt:lpstr>North Ayrshire Child Protection Committee Learning and Development Annual Report  January 2019 – December 2019</vt:lpstr>
      <vt:lpstr>Calendar</vt:lpstr>
      <vt:lpstr>Parameters of the report</vt:lpstr>
      <vt:lpstr>National Framework for Child Protection Learning and Development in Scotland, 2012 </vt:lpstr>
      <vt:lpstr>Headline Messages</vt:lpstr>
      <vt:lpstr>Child Sexual Exploitation and Trafficking - 3 sessions in 2019</vt:lpstr>
      <vt:lpstr>Working with Resistance -  2 multi agency sessions and 2 locality sessions in 2019</vt:lpstr>
      <vt:lpstr>Keeping Children and Young People Safe Online -  3 Sessions  in 2019</vt:lpstr>
      <vt:lpstr>Chronology workshop -  2 sessions in 2019</vt:lpstr>
      <vt:lpstr>Domestic Abuse Session - 2 Sessions in 2019* </vt:lpstr>
      <vt:lpstr>Working with Children and Young People Displaying Problematic Sexual Behaviour -  2 sessions in 2019 *</vt:lpstr>
      <vt:lpstr>Aim 3 Intervention – 1 session in 2019*</vt:lpstr>
      <vt:lpstr>Child Sexual Abuse – 2 sessions in 2019*</vt:lpstr>
      <vt:lpstr>Children’s Rights - 2 Sessions in 2019</vt:lpstr>
      <vt:lpstr>Child Protection Awareness - 5 Sessions in 2019</vt:lpstr>
      <vt:lpstr>Resilience: Trauma Informed Practice -  3 sessions in 2019</vt:lpstr>
      <vt:lpstr>National Risk Framework - 2 Sessions in 2019</vt:lpstr>
      <vt:lpstr>Children Who are Fatally Injured or Harmed by Their Parents - 1 Session in 2019</vt:lpstr>
      <vt:lpstr>SCRA-Mock Hearing Sessions 2 sessions in 2019</vt:lpstr>
      <vt:lpstr>SCRA-Non Disclosure 4 sessions planned for 2019</vt:lpstr>
      <vt:lpstr>Comparison of practice development attendance: 2018 vs 2019 </vt:lpstr>
      <vt:lpstr>Annual Attendance</vt:lpstr>
      <vt:lpstr>Child Protection In the Family Adult Services (Mandatory)</vt:lpstr>
      <vt:lpstr>Child Protection in the Family Adult Services</vt:lpstr>
      <vt:lpstr>Child Protection in The Family Feedback</vt:lpstr>
      <vt:lpstr>PRISM (Practice Reflective Improvement Short Modules) </vt:lpstr>
      <vt:lpstr>PRISM</vt:lpstr>
      <vt:lpstr>Child Protection Awareness Bespoke Sessions</vt:lpstr>
      <vt:lpstr>Bespoke Sessions</vt:lpstr>
      <vt:lpstr>PowerPoint Presentation</vt:lpstr>
      <vt:lpstr>Evaluations: Stage One General Comments </vt:lpstr>
      <vt:lpstr>Evaluations Stage Two</vt:lpstr>
      <vt:lpstr>Evaluations Stage Three</vt:lpstr>
      <vt:lpstr>PowerPoint Presentation</vt:lpstr>
      <vt:lpstr>Area for Development  2020/21</vt:lpstr>
      <vt:lpstr>Areas for Development 20/21 cont.</vt:lpstr>
      <vt:lpstr>Areas for Development 20/21</vt:lpstr>
      <vt:lpstr>Areas for Development 20/21 Cont.</vt:lpstr>
      <vt:lpstr>And Finally!!</vt:lpstr>
    </vt:vector>
  </TitlesOfParts>
  <Company>NAC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Ayrshire Child Protection Committee Learning and Development Report 2018</dc:title>
  <dc:creator>Alison Linton</dc:creator>
  <cp:lastModifiedBy>Alison Linton ( Co-ordinator / CF - Univer Early Yrs )</cp:lastModifiedBy>
  <cp:revision>148</cp:revision>
  <cp:lastPrinted>2019-04-08T09:11:37Z</cp:lastPrinted>
  <dcterms:created xsi:type="dcterms:W3CDTF">2019-04-04T16:59:03Z</dcterms:created>
  <dcterms:modified xsi:type="dcterms:W3CDTF">2020-10-01T09:35:47Z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0FCD49D1-6FFC-4A2A-85B3-B2721D0F153F</vt:lpwstr>
  </property>
  <property fmtid="{D5CDD505-2E9C-101B-9397-08002B2CF9AE}" pid="3" name="ArticulatePath">
    <vt:lpwstr>North Ayrshire Child Protection Committee Annual Report 2019</vt:lpwstr>
  </property>
  <property fmtid="{D5CDD505-2E9C-101B-9397-08002B2CF9AE}" pid="4" name="MSIP_Label_8808fc22-4098-4493-b652-d6ffb65f80d4_Enabled">
    <vt:lpwstr>True</vt:lpwstr>
  </property>
  <property fmtid="{D5CDD505-2E9C-101B-9397-08002B2CF9AE}" pid="5" name="MSIP_Label_8808fc22-4098-4493-b652-d6ffb65f80d4_SiteId">
    <vt:lpwstr>bef5d4b2-6c9e-4fe0-9bdf-45398ab43327</vt:lpwstr>
  </property>
  <property fmtid="{D5CDD505-2E9C-101B-9397-08002B2CF9AE}" pid="6" name="MSIP_Label_8808fc22-4098-4493-b652-d6ffb65f80d4_Owner">
    <vt:lpwstr>kirstycalderwood@north-ayrshire.gov.uk</vt:lpwstr>
  </property>
  <property fmtid="{D5CDD505-2E9C-101B-9397-08002B2CF9AE}" pid="7" name="MSIP_Label_8808fc22-4098-4493-b652-d6ffb65f80d4_SetDate">
    <vt:lpwstr>2020-06-25T09:28:28.6680411Z</vt:lpwstr>
  </property>
  <property fmtid="{D5CDD505-2E9C-101B-9397-08002B2CF9AE}" pid="8" name="MSIP_Label_8808fc22-4098-4493-b652-d6ffb65f80d4_Name">
    <vt:lpwstr>Official</vt:lpwstr>
  </property>
  <property fmtid="{D5CDD505-2E9C-101B-9397-08002B2CF9AE}" pid="9" name="MSIP_Label_8808fc22-4098-4493-b652-d6ffb65f80d4_Application">
    <vt:lpwstr>Microsoft Azure Information Protection</vt:lpwstr>
  </property>
  <property fmtid="{D5CDD505-2E9C-101B-9397-08002B2CF9AE}" pid="10" name="MSIP_Label_8808fc22-4098-4493-b652-d6ffb65f80d4_ActionId">
    <vt:lpwstr>6654baa8-bc5b-4a94-a976-a582eb3ca477</vt:lpwstr>
  </property>
  <property fmtid="{D5CDD505-2E9C-101B-9397-08002B2CF9AE}" pid="11" name="MSIP_Label_8808fc22-4098-4493-b652-d6ffb65f80d4_Extended_MSFT_Method">
    <vt:lpwstr>Manual</vt:lpwstr>
  </property>
  <property fmtid="{D5CDD505-2E9C-101B-9397-08002B2CF9AE}" pid="12" name="Sensitivity">
    <vt:lpwstr>Official</vt:lpwstr>
  </property>
</Properties>
</file>